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pdf" ContentType="application/pdf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3"/>
    <p:sldId id="302" r:id="rId4"/>
    <p:sldId id="303" r:id="rId5"/>
    <p:sldId id="304" r:id="rId6"/>
    <p:sldId id="306" r:id="rId7"/>
    <p:sldId id="311" r:id="rId8"/>
    <p:sldId id="331" r:id="rId9"/>
    <p:sldId id="333" r:id="rId10"/>
    <p:sldId id="334" r:id="rId11"/>
    <p:sldId id="335" r:id="rId12"/>
    <p:sldId id="332" r:id="rId13"/>
    <p:sldId id="312" r:id="rId14"/>
    <p:sldId id="336" r:id="rId15"/>
    <p:sldId id="337" r:id="rId16"/>
    <p:sldId id="339" r:id="rId17"/>
    <p:sldId id="338" r:id="rId18"/>
    <p:sldId id="340" r:id="rId19"/>
    <p:sldId id="314" r:id="rId20"/>
    <p:sldId id="313" r:id="rId21"/>
    <p:sldId id="316" r:id="rId22"/>
    <p:sldId id="315" r:id="rId23"/>
    <p:sldId id="317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747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-11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AEC9E-3686-014D-B7AB-587C2D17372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CC66-81C7-2B44-9707-B0B9679224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0A68-5C6D-9941-A0BE-33C36F1B00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1925-2E6E-C84A-B6AC-7B0DB57C6C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010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Workshop in Molecular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Jan</a:t>
            </a:r>
            <a:r>
              <a:rPr lang="en-US" smtClean="0"/>
              <a:t> 10 </a:t>
            </a:r>
            <a:r>
              <a:rPr lang="en-US" smtClean="0"/>
              <a:t>- 14, 2022</a:t>
            </a:r>
            <a:endParaRPr lang="en-US" smtClean="0"/>
          </a:p>
          <a:p>
            <a:r>
              <a:rPr lang="en-US" dirty="0" smtClean="0"/>
              <a:t>Lingang, Shanghai</a:t>
            </a:r>
            <a:endParaRPr lang="en-US" dirty="0"/>
          </a:p>
        </p:txBody>
      </p:sp>
      <p:pic>
        <p:nvPicPr>
          <p:cNvPr id="4" name="Picture 3" descr="labtitl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9144001" cy="65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American biologist </a:t>
            </a:r>
            <a:br>
              <a:rPr lang="en-US" dirty="0" smtClean="0"/>
            </a:br>
            <a:r>
              <a:rPr lang="en-US" dirty="0" smtClean="0"/>
              <a:t>Sewall Wright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animal breeding experiments, focused on combinations of interacting genes, and the effects of inbreeding on small, relatively isolated populations that exhibited genetic drift. </a:t>
            </a:r>
            <a:endParaRPr lang="en-US" dirty="0" smtClean="0"/>
          </a:p>
          <a:p>
            <a:r>
              <a:rPr lang="en-US" dirty="0" smtClean="0"/>
              <a:t>In 1932 Wright introduced the concept of an adaptive landscape and argued that genetic drift and inbreeding could drive a small, isolated sub-population away from an adaptive peak, allowing natural selection to drive it towards different adaptive peaks.</a:t>
            </a:r>
            <a:endParaRPr lang="en-US" dirty="0"/>
          </a:p>
        </p:txBody>
      </p:sp>
      <p:pic>
        <p:nvPicPr>
          <p:cNvPr id="5" name="Picture 4" descr="Screen Shot 2018-01-09 at 7.29.46 A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4623" y="0"/>
            <a:ext cx="1169377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Idealised</a:t>
            </a:r>
            <a:r>
              <a:rPr lang="en-US" dirty="0" smtClean="0"/>
              <a:t> population </a:t>
            </a:r>
            <a:br>
              <a:rPr lang="en-US" dirty="0" smtClean="0"/>
            </a:br>
            <a:r>
              <a:rPr lang="en-US" dirty="0" smtClean="0"/>
              <a:t>(Fisher-Wright population)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mating</a:t>
            </a:r>
            <a:endParaRPr lang="en-US" dirty="0" smtClean="0"/>
          </a:p>
          <a:p>
            <a:pPr lvl="1"/>
            <a:r>
              <a:rPr lang="en-US" dirty="0" smtClean="0"/>
              <a:t>each copy of the gene found in the new generation is drawn independently at random from all copies of the gene in the old generation</a:t>
            </a:r>
            <a:endParaRPr lang="en-US" dirty="0" smtClean="0"/>
          </a:p>
          <a:p>
            <a:r>
              <a:rPr lang="en-US" dirty="0" smtClean="0"/>
              <a:t>No selection</a:t>
            </a:r>
            <a:endParaRPr lang="en-US" dirty="0" smtClean="0"/>
          </a:p>
          <a:p>
            <a:r>
              <a:rPr lang="en-US" dirty="0" smtClean="0"/>
              <a:t>No migration</a:t>
            </a:r>
            <a:endParaRPr lang="en-US" dirty="0" smtClean="0"/>
          </a:p>
          <a:p>
            <a:r>
              <a:rPr lang="en-US" dirty="0" smtClean="0"/>
              <a:t>No mutation</a:t>
            </a:r>
            <a:endParaRPr lang="en-US" dirty="0" smtClean="0"/>
          </a:p>
          <a:p>
            <a:r>
              <a:rPr lang="en-US" dirty="0" smtClean="0"/>
              <a:t>Large population size, no drifting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Idealised</a:t>
            </a:r>
            <a:r>
              <a:rPr lang="en-US" dirty="0" smtClean="0"/>
              <a:t> population </a:t>
            </a:r>
            <a:br>
              <a:rPr lang="en-US" dirty="0" smtClean="0"/>
            </a:br>
            <a:r>
              <a:rPr lang="en-US" dirty="0" smtClean="0"/>
              <a:t>(Fisher-Wright population)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Hardy-Weinberg equilibrium</a:t>
            </a:r>
            <a:endParaRPr lang="en-US" dirty="0" smtClean="0"/>
          </a:p>
          <a:p>
            <a:pPr lvl="1"/>
            <a:r>
              <a:rPr lang="en-US" dirty="0" smtClean="0"/>
              <a:t>allele frequencies stay constant over time, genotype frequencies are related to allele frequencies</a:t>
            </a:r>
            <a:endParaRPr lang="en-US" dirty="0" smtClean="0"/>
          </a:p>
          <a:p>
            <a:r>
              <a:rPr lang="en-US" dirty="0" smtClean="0"/>
              <a:t>Linkage equilibrium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Hardy-Weinberg equilibrium</a:t>
            </a:r>
            <a:endParaRPr lang="en-US" dirty="0"/>
          </a:p>
        </p:txBody>
      </p:sp>
      <p:pic>
        <p:nvPicPr>
          <p:cNvPr id="4" name="Picture 3" descr="Screen Shot 2018-01-09 at 7.34.13 A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80813"/>
            <a:ext cx="3543300" cy="4813300"/>
          </a:xfrm>
          <a:prstGeom prst="rect">
            <a:avLst/>
          </a:prstGeom>
        </p:spPr>
      </p:pic>
      <p:pic>
        <p:nvPicPr>
          <p:cNvPr id="5" name="Picture 4" descr="Screen Shot 2018-01-09 at 7.29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623" y="0"/>
            <a:ext cx="1169377" cy="12573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10100" y="3175337"/>
            <a:ext cx="425294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AU" sz="2800" u="none" dirty="0">
                <a:solidFill>
                  <a:srgbClr val="000000"/>
                </a:solidFill>
              </a:rPr>
              <a:t>One locus with 2 alleles at HWE:   </a:t>
            </a:r>
            <a:r>
              <a:rPr lang="en-AU" sz="3200" i="1" u="none" dirty="0">
                <a:solidFill>
                  <a:srgbClr val="000000"/>
                </a:solidFill>
              </a:rPr>
              <a:t>p</a:t>
            </a:r>
            <a:r>
              <a:rPr lang="en-AU" sz="3200" u="none" baseline="30000" dirty="0">
                <a:solidFill>
                  <a:srgbClr val="000000"/>
                </a:solidFill>
              </a:rPr>
              <a:t>2</a:t>
            </a:r>
            <a:r>
              <a:rPr lang="en-AU" sz="3200" u="none" dirty="0">
                <a:solidFill>
                  <a:srgbClr val="000000"/>
                </a:solidFill>
              </a:rPr>
              <a:t> + 2</a:t>
            </a:r>
            <a:r>
              <a:rPr lang="en-AU" sz="3200" i="1" u="none" dirty="0">
                <a:solidFill>
                  <a:srgbClr val="000000"/>
                </a:solidFill>
              </a:rPr>
              <a:t>pq </a:t>
            </a:r>
            <a:r>
              <a:rPr lang="en-AU" sz="3200" u="none" dirty="0">
                <a:solidFill>
                  <a:srgbClr val="000000"/>
                </a:solidFill>
              </a:rPr>
              <a:t>+ </a:t>
            </a:r>
            <a:r>
              <a:rPr lang="en-AU" sz="3200" i="1" u="none" dirty="0">
                <a:solidFill>
                  <a:srgbClr val="000000"/>
                </a:solidFill>
              </a:rPr>
              <a:t>q</a:t>
            </a:r>
            <a:r>
              <a:rPr lang="en-AU" sz="3200" u="none" baseline="30000" dirty="0">
                <a:solidFill>
                  <a:srgbClr val="000000"/>
                </a:solidFill>
              </a:rPr>
              <a:t>2</a:t>
            </a:r>
            <a:r>
              <a:rPr lang="en-AU" sz="3200" u="none" dirty="0">
                <a:solidFill>
                  <a:srgbClr val="000000"/>
                </a:solidFill>
              </a:rPr>
              <a:t> = </a:t>
            </a:r>
            <a:r>
              <a:rPr lang="en-AU" sz="3200" dirty="0" smtClean="0">
                <a:solidFill>
                  <a:srgbClr val="000000"/>
                </a:solidFill>
              </a:rPr>
              <a:t>1</a:t>
            </a:r>
            <a:endParaRPr lang="en-US" sz="2800" i="1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5594350"/>
            <a:ext cx="88392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400" u="none" dirty="0">
                <a:solidFill>
                  <a:srgbClr val="000000"/>
                </a:solidFill>
              </a:rPr>
              <a:t> Rare alleles mostly in </a:t>
            </a:r>
            <a:r>
              <a:rPr lang="en-US" sz="2400" u="none" dirty="0" err="1">
                <a:solidFill>
                  <a:srgbClr val="000000"/>
                </a:solidFill>
              </a:rPr>
              <a:t>heterozygotes</a:t>
            </a:r>
            <a:endParaRPr lang="en-US" sz="2400" u="none" dirty="0">
              <a:solidFill>
                <a:srgbClr val="000000"/>
              </a:solidFill>
            </a:endParaRPr>
          </a:p>
          <a:p>
            <a:pPr algn="l">
              <a:buFontTx/>
              <a:buChar char="•"/>
            </a:pPr>
            <a:r>
              <a:rPr lang="en-US" sz="2400" u="none" dirty="0">
                <a:solidFill>
                  <a:srgbClr val="000000"/>
                </a:solidFill>
              </a:rPr>
              <a:t> Common ones mostly in </a:t>
            </a:r>
            <a:r>
              <a:rPr lang="en-US" sz="2400" u="none" dirty="0" err="1">
                <a:solidFill>
                  <a:srgbClr val="000000"/>
                </a:solidFill>
              </a:rPr>
              <a:t>homozygotes</a:t>
            </a:r>
            <a:endParaRPr lang="en-US" sz="2400" u="none" dirty="0">
              <a:solidFill>
                <a:srgbClr val="000000"/>
              </a:solidFill>
            </a:endParaRPr>
          </a:p>
          <a:p>
            <a:pPr algn="l">
              <a:buFontTx/>
              <a:buChar char="•"/>
            </a:pPr>
            <a:r>
              <a:rPr lang="en-US" sz="2400" u="none" dirty="0">
                <a:solidFill>
                  <a:srgbClr val="000000"/>
                </a:solidFill>
              </a:rPr>
              <a:t> Maximum </a:t>
            </a:r>
            <a:r>
              <a:rPr lang="en-US" sz="2400" i="1" u="none" dirty="0">
                <a:solidFill>
                  <a:srgbClr val="000000"/>
                </a:solidFill>
              </a:rPr>
              <a:t>He</a:t>
            </a:r>
            <a:r>
              <a:rPr lang="en-US" sz="2400" u="none" dirty="0">
                <a:solidFill>
                  <a:srgbClr val="000000"/>
                </a:solidFill>
              </a:rPr>
              <a:t> is 0.5 at 2 allele locus, rising to 1.0 with more alleles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pic>
        <p:nvPicPr>
          <p:cNvPr id="5" name="Picture 3" descr="F24-05HWEgraph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81200" y="838200"/>
            <a:ext cx="5257800" cy="4645025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1938" y="-107950"/>
            <a:ext cx="89154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/>
            <a:r>
              <a:rPr lang="en-AU" sz="3600" u="none" dirty="0">
                <a:solidFill>
                  <a:srgbClr val="000000"/>
                </a:solidFill>
              </a:rPr>
              <a:t>Implications of HWE </a:t>
            </a:r>
            <a:r>
              <a:rPr lang="en-AU" sz="2800" u="none" dirty="0">
                <a:solidFill>
                  <a:srgbClr val="000000"/>
                </a:solidFill>
              </a:rPr>
              <a:t>(two-allele locus)</a:t>
            </a:r>
            <a:endParaRPr lang="en-AU" sz="280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4263" y="149634"/>
            <a:ext cx="8839200" cy="4803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defTabSz="970280">
              <a:lnSpc>
                <a:spcPct val="120000"/>
              </a:lnSpc>
            </a:pPr>
            <a:r>
              <a:rPr lang="en-US" sz="4000" u="none" dirty="0" smtClean="0">
                <a:solidFill>
                  <a:srgbClr val="000000"/>
                </a:solidFill>
              </a:rPr>
              <a:t>Linkage </a:t>
            </a:r>
            <a:r>
              <a:rPr lang="en-US" sz="4000" dirty="0" smtClean="0">
                <a:solidFill>
                  <a:srgbClr val="000000"/>
                </a:solidFill>
              </a:rPr>
              <a:t>equilibrium</a:t>
            </a:r>
            <a:endParaRPr lang="en-US" sz="4000" u="none" dirty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Alleles at separate loci are expected to segregate independently during meiosis. They show </a:t>
            </a:r>
            <a:r>
              <a:rPr lang="en-US" sz="2400" b="1" dirty="0" smtClean="0">
                <a:solidFill>
                  <a:srgbClr val="000000"/>
                </a:solidFill>
              </a:rPr>
              <a:t>linkage equilibrium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Example:  </a:t>
            </a:r>
            <a:endParaRPr lang="en-US" sz="2400" dirty="0" smtClean="0">
              <a:solidFill>
                <a:srgbClr val="000000"/>
              </a:solidFill>
            </a:endParaRPr>
          </a:p>
          <a:p>
            <a:pPr defTabSz="970280">
              <a:lnSpc>
                <a:spcPct val="120000"/>
              </a:lnSpc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2 loci with alleles A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 and A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; B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 and B</a:t>
            </a:r>
            <a:r>
              <a:rPr lang="en-US" sz="2000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dirty="0" smtClean="0">
                <a:solidFill>
                  <a:srgbClr val="000000"/>
                </a:solidFill>
              </a:rPr>
              <a:t>their frequencies will be 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1 </a:t>
            </a:r>
            <a:r>
              <a:rPr lang="en-US" sz="2000" i="1" dirty="0" smtClean="0">
                <a:solidFill>
                  <a:srgbClr val="000000"/>
                </a:solidFill>
              </a:rPr>
              <a:t>and p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i="1" dirty="0" smtClean="0">
                <a:solidFill>
                  <a:srgbClr val="000000"/>
                </a:solidFill>
              </a:rPr>
              <a:t>and q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1 </a:t>
            </a:r>
            <a:r>
              <a:rPr lang="en-US" sz="2000" i="1" dirty="0" smtClean="0">
                <a:solidFill>
                  <a:srgbClr val="000000"/>
                </a:solidFill>
              </a:rPr>
              <a:t>and q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Possible gametes A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; A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;  A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;  A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endParaRPr lang="en-US" sz="2000" baseline="-25000" dirty="0" smtClean="0">
              <a:solidFill>
                <a:srgbClr val="000000"/>
              </a:solidFill>
            </a:endParaRPr>
          </a:p>
          <a:p>
            <a:pPr defTabSz="970280">
              <a:lnSpc>
                <a:spcPct val="120000"/>
              </a:lnSpc>
              <a:buFontTx/>
              <a:buChar char="•"/>
            </a:pPr>
            <a:r>
              <a:rPr lang="en-US" sz="2000" baseline="-25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Genotype frequencies will be the product of constituent allele frequencies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defTabSz="970280">
              <a:lnSpc>
                <a:spcPct val="120000"/>
              </a:lnSpc>
            </a:pPr>
            <a:endParaRPr lang="en-US" sz="3200" u="none" dirty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  <a:buFontTx/>
              <a:buChar char="•"/>
            </a:pPr>
            <a:endParaRPr lang="en-US" sz="3200" u="none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4-03-02 at 3.12.56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194" y="3978200"/>
            <a:ext cx="8075613" cy="26464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4-03-02 at 3.23.36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1790700"/>
            <a:ext cx="7112000" cy="45339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Linkage disequilibrium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4263" y="246423"/>
            <a:ext cx="8839200" cy="6149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defTabSz="970280">
              <a:lnSpc>
                <a:spcPct val="120000"/>
              </a:lnSpc>
            </a:pPr>
            <a:r>
              <a:rPr lang="en-US" sz="4000" u="none" dirty="0" smtClean="0">
                <a:solidFill>
                  <a:srgbClr val="000000"/>
                </a:solidFill>
              </a:rPr>
              <a:t>Linkage dis</a:t>
            </a:r>
            <a:r>
              <a:rPr lang="en-US" sz="4000" dirty="0" smtClean="0">
                <a:solidFill>
                  <a:srgbClr val="000000"/>
                </a:solidFill>
              </a:rPr>
              <a:t>equilibrium</a:t>
            </a:r>
            <a:endParaRPr lang="en-US" sz="4000" u="none" dirty="0">
              <a:solidFill>
                <a:srgbClr val="000000"/>
              </a:solidFill>
            </a:endParaRPr>
          </a:p>
          <a:p>
            <a:pPr algn="ctr" defTabSz="970280">
              <a:lnSpc>
                <a:spcPct val="120000"/>
              </a:lnSpc>
            </a:pPr>
            <a:r>
              <a:rPr lang="en-US" sz="2400" b="1" i="1" dirty="0" smtClean="0">
                <a:solidFill>
                  <a:srgbClr val="000000"/>
                </a:solidFill>
              </a:rPr>
              <a:t>Linkage disequilibrium </a:t>
            </a:r>
            <a:r>
              <a:rPr lang="en-US" sz="2400" i="1" dirty="0" smtClean="0">
                <a:solidFill>
                  <a:srgbClr val="000000"/>
                </a:solidFill>
              </a:rPr>
              <a:t>= a deviation from random associations of alleles at different loci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Linkage disequilibrium can be caused by :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- chance events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- population bottlenecks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- recent mixing of different populations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- selection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 defTabSz="9702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Linkage disequilibrium is important because: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defTabSz="970280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It is common in threatened species with small populations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defTabSz="970280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evolutionary processes are altered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defTabSz="970280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functionally important genes may exhibit linkage disequilibrium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defTabSz="970280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can be a signal of recent admixture of populations 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Coalescent theory</a:t>
            </a:r>
            <a:endParaRPr lang="en-US" dirty="0"/>
          </a:p>
        </p:txBody>
      </p:sp>
      <p:pic>
        <p:nvPicPr>
          <p:cNvPr id="4" name="Content Placeholder 3" descr="coalescent2.jpg"/>
          <p:cNvPicPr>
            <a:picLocks noGrp="1" noChangeAspect="1"/>
          </p:cNvPicPr>
          <p:nvPr>
            <p:ph idx="1"/>
          </p:nvPr>
        </p:nvPicPr>
        <p:blipFill>
          <a:blip r:embed="rId1"/>
          <a:srcRect l="-12580" r="-12580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for coalescent analysis</a:t>
            </a:r>
            <a:endParaRPr lang="en-US" dirty="0"/>
          </a:p>
        </p:txBody>
      </p:sp>
      <p:pic>
        <p:nvPicPr>
          <p:cNvPr id="4" name="Content Placeholder 3" descr="coalescent.png"/>
          <p:cNvPicPr>
            <a:picLocks noGrp="1" noChangeAspect="1"/>
          </p:cNvPicPr>
          <p:nvPr>
            <p:ph idx="1"/>
          </p:nvPr>
        </p:nvPicPr>
        <p:blipFill>
          <a:blip r:embed="rId1"/>
          <a:srcRect l="-46775" r="-4677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faces of one process: phylogenetics vs. population genetics</a:t>
            </a:r>
            <a:endParaRPr lang="en-US" dirty="0"/>
          </a:p>
        </p:txBody>
      </p:sp>
      <p:pic>
        <p:nvPicPr>
          <p:cNvPr id="4" name="Content Placeholder 3" descr="treeoflifefo.jpg"/>
          <p:cNvPicPr>
            <a:picLocks noGrp="1" noChangeAspect="1"/>
          </p:cNvPicPr>
          <p:nvPr>
            <p:ph idx="1"/>
          </p:nvPr>
        </p:nvPicPr>
        <p:blipFill>
          <a:blip r:embed="rId1"/>
          <a:srcRect l="-32912" r="-32912"/>
          <a:stretch>
            <a:fillRect/>
          </a:stretch>
        </p:blipFill>
        <p:spPr/>
      </p:pic>
      <p:grpSp>
        <p:nvGrpSpPr>
          <p:cNvPr id="8" name="Group 7"/>
          <p:cNvGrpSpPr/>
          <p:nvPr/>
        </p:nvGrpSpPr>
        <p:grpSpPr>
          <a:xfrm>
            <a:off x="1219200" y="3048000"/>
            <a:ext cx="1524000" cy="990600"/>
            <a:chOff x="1219200" y="3048000"/>
            <a:chExt cx="1524000" cy="990600"/>
          </a:xfrm>
        </p:grpSpPr>
        <p:sp>
          <p:nvSpPr>
            <p:cNvPr id="5" name="Rectangle 4"/>
            <p:cNvSpPr/>
            <p:nvPr/>
          </p:nvSpPr>
          <p:spPr>
            <a:xfrm>
              <a:off x="2133600" y="3733800"/>
              <a:ext cx="609600" cy="304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219200" y="3048000"/>
              <a:ext cx="91440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pic>
        <p:nvPicPr>
          <p:cNvPr id="4" name="Content Placeholder 3" descr="Screen Shot 2017-01-06 at 8.46.48 PM.png"/>
          <p:cNvPicPr>
            <a:picLocks noGrp="1" noChangeAspect="1"/>
          </p:cNvPicPr>
          <p:nvPr>
            <p:ph idx="1"/>
          </p:nvPr>
        </p:nvPicPr>
        <p:blipFill>
          <a:blip r:embed="rId1"/>
          <a:srcRect l="-18158" r="-18158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delimitation</a:t>
            </a:r>
            <a:endParaRPr lang="en-US" dirty="0"/>
          </a:p>
        </p:txBody>
      </p:sp>
      <p:pic>
        <p:nvPicPr>
          <p:cNvPr id="4" name="Content Placeholder 3" descr="fig5.jpg"/>
          <p:cNvPicPr>
            <a:picLocks noGrp="1" noChangeAspect="1"/>
          </p:cNvPicPr>
          <p:nvPr>
            <p:ph idx="1"/>
          </p:nvPr>
        </p:nvPicPr>
        <p:blipFill>
          <a:blip r:embed="rId1"/>
          <a:srcRect t="-5436" b="-5436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pic>
        <p:nvPicPr>
          <p:cNvPr id="4" name="Content Placeholder 3" descr="gr1b1.jpg"/>
          <p:cNvPicPr>
            <a:picLocks noGrp="1" noChangeAspect="1"/>
          </p:cNvPicPr>
          <p:nvPr>
            <p:ph idx="1"/>
          </p:nvPr>
        </p:nvPicPr>
        <p:blipFill>
          <a:blip r:embed="rId1"/>
          <a:srcRect l="-29036" r="-29036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hristmas tree.jpg                                             00064B5DMacintosh HD                   BEF75204: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228600"/>
            <a:ext cx="36401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2590800"/>
            <a:ext cx="180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Phylogenetics – model of speciation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14500" y="1755775"/>
            <a:ext cx="5715000" cy="3708400"/>
            <a:chOff x="1714500" y="1755775"/>
            <a:chExt cx="5715000" cy="3708400"/>
          </a:xfrm>
        </p:grpSpPr>
        <p:pic>
          <p:nvPicPr>
            <p:cNvPr id="9" name="Picture 8" descr="ncomms6770-f2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v="urn:schemas-microsoft-com:mac:vml" xmlns:ma="http://schemas.microsoft.com/office/mac/drawingml/2008/main" Requires="ma">
              <p:blipFill>
                <a:blip r:embed="rId1"/>
                <a:stretch>
                  <a:fillRect/>
                </a:stretch>
              </p:blipFill>
            </mc:Choice>
            <mc:Fallback>
              <p:blipFill>
                <a:blip r:embed="rId2"/>
                <a:stretch>
                  <a:fillRect/>
                </a:stretch>
              </p:blipFill>
            </mc:Fallback>
          </mc:AlternateContent>
          <p:spPr>
            <a:xfrm>
              <a:off x="1714500" y="1755775"/>
              <a:ext cx="5715000" cy="3708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14500" y="5094843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Tine et al., 2014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1800" y="2819400"/>
            <a:ext cx="1524000" cy="914400"/>
            <a:chOff x="2971800" y="2819400"/>
            <a:chExt cx="1524000" cy="914400"/>
          </a:xfrm>
        </p:grpSpPr>
        <p:sp>
          <p:nvSpPr>
            <p:cNvPr id="12" name="Rectangle 11"/>
            <p:cNvSpPr/>
            <p:nvPr/>
          </p:nvSpPr>
          <p:spPr>
            <a:xfrm>
              <a:off x="3886200" y="2819400"/>
              <a:ext cx="609600" cy="304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971800" y="3124200"/>
              <a:ext cx="9144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genetics – model of coalescence</a:t>
            </a:r>
            <a:endParaRPr lang="en-US" dirty="0"/>
          </a:p>
        </p:txBody>
      </p:sp>
      <p:pic>
        <p:nvPicPr>
          <p:cNvPr id="4" name="Picture 3" descr="Screen Shot 2017-01-06 at 2.22.32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0" y="2070100"/>
            <a:ext cx="40640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genetics</a:t>
            </a:r>
            <a:endParaRPr lang="en-US" dirty="0"/>
          </a:p>
        </p:txBody>
      </p:sp>
      <p:pic>
        <p:nvPicPr>
          <p:cNvPr id="5" name="Picture 4" descr="Screen Shot 2017-01-06 at 2.22.40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900" y="1917700"/>
            <a:ext cx="4140200" cy="372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Idealised</a:t>
            </a:r>
            <a:r>
              <a:rPr lang="en-US" dirty="0" smtClean="0"/>
              <a:t> population </a:t>
            </a:r>
            <a:br>
              <a:rPr lang="en-US" dirty="0" smtClean="0"/>
            </a:br>
            <a:r>
              <a:rPr lang="en-US" dirty="0" smtClean="0"/>
              <a:t>(Fisher-Wright population)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mating</a:t>
            </a:r>
            <a:endParaRPr lang="en-US" dirty="0" smtClean="0"/>
          </a:p>
          <a:p>
            <a:pPr lvl="1"/>
            <a:r>
              <a:rPr lang="en-US" dirty="0" smtClean="0"/>
              <a:t>each copy of the gene found in the new generation is drawn independently at random from all copies of the gene in the old generation</a:t>
            </a:r>
            <a:endParaRPr lang="en-US" dirty="0" smtClean="0"/>
          </a:p>
          <a:p>
            <a:r>
              <a:rPr lang="en-US" dirty="0" smtClean="0"/>
              <a:t>No selection</a:t>
            </a:r>
            <a:endParaRPr lang="en-US" dirty="0" smtClean="0"/>
          </a:p>
          <a:p>
            <a:r>
              <a:rPr lang="en-US" dirty="0" smtClean="0"/>
              <a:t>No migration</a:t>
            </a:r>
            <a:endParaRPr lang="en-US" dirty="0" smtClean="0"/>
          </a:p>
          <a:p>
            <a:r>
              <a:rPr lang="en-US" dirty="0" smtClean="0"/>
              <a:t>No mutation</a:t>
            </a:r>
            <a:endParaRPr lang="en-US" dirty="0" smtClean="0"/>
          </a:p>
          <a:p>
            <a:r>
              <a:rPr lang="en-US" dirty="0" smtClean="0"/>
              <a:t>Large population size, no drifting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ora-sinttica-2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British biologist and statistician</a:t>
            </a:r>
            <a:br>
              <a:rPr lang="en-US" dirty="0" smtClean="0"/>
            </a:br>
            <a:r>
              <a:rPr lang="en-US" dirty="0" smtClean="0"/>
              <a:t>Ronald Fisher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In a series of papers starting in 1918 and culminating in his 1930 book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  <a:endParaRPr lang="en-US" dirty="0" smtClean="0"/>
          </a:p>
          <a:p>
            <a:r>
              <a:rPr lang="en-US" dirty="0" smtClean="0"/>
              <a:t>Fisher showed that the continuous variation measured by the biometricians could be produced by the combined action of many discrete genes, and that natural selection could change allele frequencies in a population, resulting in evolution.</a:t>
            </a:r>
            <a:endParaRPr lang="en-US" dirty="0"/>
          </a:p>
        </p:txBody>
      </p:sp>
      <p:pic>
        <p:nvPicPr>
          <p:cNvPr id="5" name="Picture 4" descr="Screen Shot 2018-01-09 at 7.29.46 A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4623" y="0"/>
            <a:ext cx="1169377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British geneticist</a:t>
            </a:r>
            <a:br>
              <a:rPr lang="en-US" dirty="0" smtClean="0"/>
            </a:br>
            <a:r>
              <a:rPr lang="en-US" dirty="0" smtClean="0"/>
              <a:t>J.B.S. Haldane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/>
          <a:lstStyle/>
          <a:p>
            <a:r>
              <a:rPr lang="en-US" dirty="0" smtClean="0"/>
              <a:t>worked out the mathematics of allele frequency change at a single gene locus under a broad range of conditions. </a:t>
            </a:r>
            <a:endParaRPr lang="en-US" dirty="0" smtClean="0"/>
          </a:p>
          <a:p>
            <a:r>
              <a:rPr lang="en-US" dirty="0" smtClean="0"/>
              <a:t>Haldane also applied statistical analysis to real-world examples of natural selection, such as peppered moth evolution and industrial </a:t>
            </a:r>
            <a:r>
              <a:rPr lang="en-US" dirty="0" err="1" smtClean="0"/>
              <a:t>melanism</a:t>
            </a:r>
            <a:endParaRPr lang="en-US" dirty="0"/>
          </a:p>
        </p:txBody>
      </p:sp>
      <p:pic>
        <p:nvPicPr>
          <p:cNvPr id="4" name="Picture 3" descr="Screen Shot 2018-01-09 at 7.29.31 A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599" y="1417638"/>
            <a:ext cx="2819401" cy="4292600"/>
          </a:xfrm>
          <a:prstGeom prst="rect">
            <a:avLst/>
          </a:prstGeom>
        </p:spPr>
      </p:pic>
      <p:pic>
        <p:nvPicPr>
          <p:cNvPr id="6" name="Picture 5" descr="Screen Shot 2018-01-09 at 7.29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623" y="0"/>
            <a:ext cx="1169377" cy="1257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3345</Words>
  <Application>WPS 演示</Application>
  <PresentationFormat>On-screen Show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Office Theme</vt:lpstr>
      <vt:lpstr>Workshop in Molecular Evolution</vt:lpstr>
      <vt:lpstr>Two faces of one process: phylogenetics vs. population genetics</vt:lpstr>
      <vt:lpstr>Phylogenetics – model of speciation</vt:lpstr>
      <vt:lpstr>Population genetics – model of coalescence</vt:lpstr>
      <vt:lpstr>Population genetics</vt:lpstr>
      <vt:lpstr>Idealised population  (Fisher-Wright population)</vt:lpstr>
      <vt:lpstr>PowerPoint 演示文稿</vt:lpstr>
      <vt:lpstr>British biologist and statistician Ronald Fisher</vt:lpstr>
      <vt:lpstr>British geneticist J.B.S. Haldane</vt:lpstr>
      <vt:lpstr>The American biologist  Sewall Wright</vt:lpstr>
      <vt:lpstr>Idealised population  (Fisher-Wright population)</vt:lpstr>
      <vt:lpstr>Idealised population  (Fisher-Wright population)</vt:lpstr>
      <vt:lpstr>Hardy-Weinberg equilibrium</vt:lpstr>
      <vt:lpstr>PowerPoint 演示文稿</vt:lpstr>
      <vt:lpstr>PowerPoint 演示文稿</vt:lpstr>
      <vt:lpstr>Linkage disequilibrium</vt:lpstr>
      <vt:lpstr>PowerPoint 演示文稿</vt:lpstr>
      <vt:lpstr>Coalescent theory</vt:lpstr>
      <vt:lpstr>Sampling for coalescent analysis</vt:lpstr>
      <vt:lpstr>Population growth</vt:lpstr>
      <vt:lpstr>Species delimitation</vt:lpstr>
      <vt:lpstr>Migration</vt:lpstr>
      <vt:lpstr>PowerPoint 演示文稿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HC</cp:lastModifiedBy>
  <cp:revision>77</cp:revision>
  <dcterms:created xsi:type="dcterms:W3CDTF">2020-01-07T00:38:00Z</dcterms:created>
  <dcterms:modified xsi:type="dcterms:W3CDTF">2022-01-09T12:10:44Z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402478C46DDA4C36A8B9E44C7E1616BE</vt:lpwstr>
  </property>
</Properties>
</file>