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302" r:id="rId3"/>
    <p:sldId id="416" r:id="rId4"/>
    <p:sldId id="418" r:id="rId5"/>
    <p:sldId id="417" r:id="rId6"/>
    <p:sldId id="419" r:id="rId7"/>
    <p:sldId id="421" r:id="rId8"/>
    <p:sldId id="464" r:id="rId9"/>
    <p:sldId id="423" r:id="rId10"/>
    <p:sldId id="465" r:id="rId12"/>
    <p:sldId id="424" r:id="rId13"/>
    <p:sldId id="422" r:id="rId14"/>
    <p:sldId id="466" r:id="rId15"/>
    <p:sldId id="467" r:id="rId16"/>
    <p:sldId id="426" r:id="rId17"/>
    <p:sldId id="427" r:id="rId18"/>
    <p:sldId id="428" r:id="rId19"/>
    <p:sldId id="429" r:id="rId20"/>
    <p:sldId id="430" r:id="rId21"/>
    <p:sldId id="431" r:id="rId22"/>
    <p:sldId id="434" r:id="rId23"/>
    <p:sldId id="435" r:id="rId24"/>
    <p:sldId id="436" r:id="rId25"/>
    <p:sldId id="438" r:id="rId26"/>
    <p:sldId id="437" r:id="rId27"/>
    <p:sldId id="439" r:id="rId28"/>
    <p:sldId id="441" r:id="rId29"/>
    <p:sldId id="442" r:id="rId30"/>
    <p:sldId id="432" r:id="rId31"/>
    <p:sldId id="440" r:id="rId32"/>
    <p:sldId id="443" r:id="rId33"/>
    <p:sldId id="444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7" r:id="rId45"/>
    <p:sldId id="458" r:id="rId46"/>
    <p:sldId id="385" r:id="rId47"/>
    <p:sldId id="459" r:id="rId48"/>
    <p:sldId id="460" r:id="rId49"/>
    <p:sldId id="462" r:id="rId50"/>
    <p:sldId id="46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12bfb6-7545-46d6-be8a-af104291bc9b}">
          <p14:sldIdLst>
            <p14:sldId id="302"/>
            <p14:sldId id="416"/>
            <p14:sldId id="418"/>
            <p14:sldId id="417"/>
            <p14:sldId id="419"/>
            <p14:sldId id="421"/>
            <p14:sldId id="423"/>
            <p14:sldId id="465"/>
            <p14:sldId id="424"/>
            <p14:sldId id="466"/>
            <p14:sldId id="467"/>
            <p14:sldId id="426"/>
            <p14:sldId id="427"/>
            <p14:sldId id="428"/>
            <p14:sldId id="429"/>
            <p14:sldId id="430"/>
            <p14:sldId id="431"/>
            <p14:sldId id="434"/>
            <p14:sldId id="435"/>
            <p14:sldId id="436"/>
            <p14:sldId id="438"/>
            <p14:sldId id="437"/>
            <p14:sldId id="439"/>
            <p14:sldId id="441"/>
            <p14:sldId id="442"/>
            <p14:sldId id="432"/>
            <p14:sldId id="440"/>
            <p14:sldId id="443"/>
            <p14:sldId id="444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7"/>
            <p14:sldId id="458"/>
            <p14:sldId id="385"/>
            <p14:sldId id="459"/>
            <p14:sldId id="460"/>
            <p14:sldId id="462"/>
            <p14:sldId id="461"/>
            <p14:sldId id="464"/>
            <p14:sldId id="4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7E8F-A27F-433A-96D9-32B261FB7CA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7B68-DA2B-41C7-82A8-49521C6BD9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3CAFDE2-FD95-4DAA-8D26-D1AACAAE89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4497-D6EB-4023-A8BB-700177B8B86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30-E0D7-464E-A539-86E6697DCA9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78C-4075-4D96-9289-0D0DFC4FBA5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B54-898A-4A4C-AAE7-AB04AF88EE3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6293-D744-4342-B682-15236C07D68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6CD-1C11-4AAC-8288-3EB2B7C6B78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72C-BE59-4D51-AA00-F5BAB019142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916E-A54C-46CF-BF13-B6BEB9A2BE6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9E28-F68F-4693-BBB6-20B9415CEF9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B6D-6948-4981-BB60-F1715FBF81C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101-6745-4BE9-B1A2-1CF2C46E315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45D5-1FC8-4D18-9BC2-0B37604D5A3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65E-DF77-42E0-8BCA-7463571EABF4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782F-DC7F-4934-9630-97E8C288CE3C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E999-0840-4124-824E-C19C1F3DF24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900-789F-4FE9-9AAC-ABD0F51349B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BE783B-7F34-41A6-819B-CFD84367401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5992" y="3614224"/>
            <a:ext cx="2720903" cy="272090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6473" y="3151594"/>
            <a:ext cx="9144000" cy="2978749"/>
          </a:xfrm>
        </p:spPr>
        <p:txBody>
          <a:bodyPr>
            <a:noAutofit/>
          </a:bodyPr>
          <a:lstStyle/>
          <a:p>
            <a:pPr algn="ctr"/>
            <a:r>
              <a:rPr lang="en-US" sz="1900" cap="none" dirty="0" smtClean="0">
                <a:latin typeface="Gill Sans MT" panose="020B0502020104020203" pitchFamily="34" charset="0"/>
                <a:sym typeface="+mn-ea"/>
              </a:rPr>
              <a:t>By</a:t>
            </a:r>
            <a:br>
              <a:rPr lang="en-US" sz="1900" cap="none" dirty="0" smtClean="0">
                <a:latin typeface="Gill Sans MT" panose="020B0502020104020203" pitchFamily="34" charset="0"/>
                <a:sym typeface="+mn-ea"/>
              </a:rPr>
            </a:br>
            <a:r>
              <a:rPr lang="en-US" sz="2400" cap="none" dirty="0" err="1" smtClean="0">
                <a:latin typeface="Gill Sans MT" panose="020B0502020104020203" pitchFamily="34" charset="0"/>
                <a:sym typeface="+mn-ea"/>
              </a:rPr>
              <a:t>Kishor</a:t>
            </a:r>
            <a:r>
              <a:rPr lang="en-US" sz="2400" cap="none" dirty="0" smtClean="0">
                <a:latin typeface="Gill Sans MT" panose="020B0502020104020203" pitchFamily="34" charset="0"/>
                <a:sym typeface="+mn-ea"/>
              </a:rPr>
              <a:t> </a:t>
            </a:r>
            <a:r>
              <a:rPr lang="en-US" sz="2400" cap="none" dirty="0" err="1" smtClean="0">
                <a:latin typeface="Gill Sans MT" panose="020B0502020104020203" pitchFamily="34" charset="0"/>
                <a:sym typeface="+mn-ea"/>
              </a:rPr>
              <a:t>kumar</a:t>
            </a:r>
            <a:r>
              <a:rPr lang="en-US" sz="2400" cap="none" dirty="0" smtClean="0">
                <a:latin typeface="Gill Sans MT" panose="020B0502020104020203" pitchFamily="34" charset="0"/>
                <a:sym typeface="+mn-ea"/>
              </a:rPr>
              <a:t> </a:t>
            </a:r>
            <a:r>
              <a:rPr lang="en-US" sz="2400" cap="none" dirty="0" err="1" smtClean="0">
                <a:latin typeface="Gill Sans MT" panose="020B0502020104020203" pitchFamily="34" charset="0"/>
                <a:sym typeface="+mn-ea"/>
              </a:rPr>
              <a:t>sarker</a:t>
            </a:r>
            <a:br>
              <a:rPr lang="en-US" sz="2400" cap="none" dirty="0" smtClean="0">
                <a:latin typeface="Gill Sans MT" panose="020B0502020104020203" pitchFamily="34" charset="0"/>
                <a:sym typeface="+mn-ea"/>
              </a:rPr>
            </a:br>
            <a:r>
              <a:rPr lang="en-US" sz="1900" cap="none" dirty="0" err="1" smtClean="0">
                <a:latin typeface="Gill Sans MT" panose="020B0502020104020203" pitchFamily="34" charset="0"/>
                <a:sym typeface="+mn-ea"/>
              </a:rPr>
              <a:t>Phd</a:t>
            </a:r>
            <a:r>
              <a:rPr lang="en-US" sz="1900" cap="none" dirty="0" smtClean="0">
                <a:latin typeface="Gill Sans MT" panose="020B0502020104020203" pitchFamily="34" charset="0"/>
                <a:sym typeface="+mn-ea"/>
              </a:rPr>
              <a:t> </a:t>
            </a:r>
            <a:r>
              <a:rPr lang="en-GB" sz="1900" cap="none" dirty="0">
                <a:latin typeface="Gill Sans MT" panose="020B0502020104020203" pitchFamily="34" charset="0"/>
                <a:sym typeface="+mn-ea"/>
              </a:rPr>
              <a:t>C</a:t>
            </a:r>
            <a:r>
              <a:rPr lang="en-GB" altLang="en-US" sz="1900" cap="none" dirty="0" smtClean="0">
                <a:latin typeface="Gill Sans MT" panose="020B0502020104020203" pitchFamily="34" charset="0"/>
                <a:sym typeface="+mn-ea"/>
              </a:rPr>
              <a:t>andidate</a:t>
            </a:r>
            <a:endParaRPr lang="en-GB" altLang="en-US" sz="1900" cap="none" dirty="0" smtClean="0">
              <a:latin typeface="Gill Sans MT" panose="020B0502020104020203" pitchFamily="34" charset="0"/>
              <a:sym typeface="+mn-ea"/>
            </a:endParaRPr>
          </a:p>
          <a:p>
            <a:pPr algn="ctr"/>
            <a:r>
              <a:rPr lang="en-US" sz="2000" cap="none" dirty="0" smtClean="0">
                <a:latin typeface="Gill Sans MT" panose="020B0502020104020203" pitchFamily="34" charset="0"/>
                <a:sym typeface="+mn-ea"/>
              </a:rPr>
              <a:t>Lab of Molecular </a:t>
            </a:r>
            <a:r>
              <a:rPr lang="en-US" sz="2000" cap="none" dirty="0">
                <a:latin typeface="Gill Sans MT" panose="020B0502020104020203" pitchFamily="34" charset="0"/>
                <a:sym typeface="+mn-ea"/>
              </a:rPr>
              <a:t>S</a:t>
            </a:r>
            <a:r>
              <a:rPr lang="en-US" sz="2000" cap="none" dirty="0" smtClean="0">
                <a:latin typeface="Gill Sans MT" panose="020B0502020104020203" pitchFamily="34" charset="0"/>
                <a:sym typeface="+mn-ea"/>
              </a:rPr>
              <a:t>ystematics &amp; Ecology</a:t>
            </a:r>
            <a:br>
              <a:rPr lang="en-US" sz="2000" cap="none" dirty="0" smtClean="0">
                <a:latin typeface="Gill Sans MT" panose="020B0502020104020203" pitchFamily="34" charset="0"/>
                <a:sym typeface="+mn-ea"/>
              </a:rPr>
            </a:br>
            <a:r>
              <a:rPr lang="en-US" sz="2000" cap="none" dirty="0" smtClean="0">
                <a:latin typeface="Gill Sans MT" panose="020B0502020104020203" pitchFamily="34" charset="0"/>
                <a:sym typeface="+mn-ea"/>
              </a:rPr>
              <a:t>Shanghai </a:t>
            </a:r>
            <a:r>
              <a:rPr lang="en-US" sz="2000" cap="none" dirty="0">
                <a:latin typeface="Gill Sans MT" panose="020B0502020104020203" pitchFamily="34" charset="0"/>
                <a:sym typeface="+mn-ea"/>
              </a:rPr>
              <a:t>O</a:t>
            </a:r>
            <a:r>
              <a:rPr lang="en-US" sz="2000" cap="none" dirty="0" smtClean="0">
                <a:latin typeface="Gill Sans MT" panose="020B0502020104020203" pitchFamily="34" charset="0"/>
                <a:sym typeface="+mn-ea"/>
              </a:rPr>
              <a:t>cean </a:t>
            </a:r>
            <a:r>
              <a:rPr lang="en-US" sz="2000" cap="none" dirty="0">
                <a:latin typeface="Gill Sans MT" panose="020B0502020104020203" pitchFamily="34" charset="0"/>
                <a:sym typeface="+mn-ea"/>
              </a:rPr>
              <a:t>U</a:t>
            </a:r>
            <a:r>
              <a:rPr lang="en-US" sz="2000" cap="none" dirty="0" smtClean="0">
                <a:latin typeface="Gill Sans MT" panose="020B0502020104020203" pitchFamily="34" charset="0"/>
                <a:sym typeface="+mn-ea"/>
              </a:rPr>
              <a:t>niversity, China</a:t>
            </a:r>
            <a:endParaRPr lang="en-US" sz="1900" cap="none" dirty="0" smtClean="0">
              <a:latin typeface="Gill Sans MT" panose="020B0502020104020203" pitchFamily="34" charset="0"/>
              <a:sym typeface="+mn-ea"/>
            </a:endParaRPr>
          </a:p>
          <a:p>
            <a:pPr algn="ctr"/>
            <a:r>
              <a:rPr lang="en-US" sz="1900" cap="none" dirty="0" smtClean="0">
                <a:latin typeface="Gill Sans MT" panose="020B0502020104020203" pitchFamily="34" charset="0"/>
                <a:sym typeface="+mn-ea"/>
              </a:rPr>
              <a:t>Date: </a:t>
            </a:r>
            <a:r>
              <a:rPr lang="en-US" sz="1900" cap="none" dirty="0" smtClean="0">
                <a:latin typeface="Gill Sans MT" panose="020B0502020104020203" pitchFamily="34" charset="0"/>
                <a:sym typeface="+mn-ea"/>
              </a:rPr>
              <a:t>07.0</a:t>
            </a:r>
            <a:r>
              <a:rPr lang="en-GB" sz="1900" cap="none" dirty="0" smtClean="0">
                <a:latin typeface="Gill Sans MT" panose="020B0502020104020203" pitchFamily="34" charset="0"/>
                <a:sym typeface="+mn-ea"/>
              </a:rPr>
              <a:t>1</a:t>
            </a:r>
            <a:r>
              <a:rPr lang="en-US" sz="1900" cap="none" dirty="0" smtClean="0">
                <a:latin typeface="Gill Sans MT" panose="020B0502020104020203" pitchFamily="34" charset="0"/>
                <a:sym typeface="+mn-ea"/>
              </a:rPr>
              <a:t>.22</a:t>
            </a:r>
            <a:endParaRPr lang="en-US" sz="1900" cap="none" dirty="0" smtClean="0">
              <a:latin typeface="Gill Sans MT" panose="020B0502020104020203" pitchFamily="34" charset="0"/>
            </a:endParaRPr>
          </a:p>
          <a:p>
            <a:endParaRPr lang="en-US" sz="900" dirty="0">
              <a:latin typeface="Gill Sans MT" panose="020B0502020104020203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888365" y="537210"/>
            <a:ext cx="10663555" cy="10598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800" b="1" i="1" dirty="0">
                <a:solidFill>
                  <a:srgbClr val="002060"/>
                </a:solidFill>
                <a:latin typeface="Gill Sans MT" panose="020B0502020104020203" pitchFamily="34" charset="0"/>
                <a:sym typeface="+mn-ea"/>
              </a:rPr>
              <a:t>PAML</a:t>
            </a:r>
            <a:endParaRPr lang="en-US" altLang="en-GB" sz="2800" b="1" i="1" dirty="0">
              <a:solidFill>
                <a:srgbClr val="002060"/>
              </a:solidFill>
              <a:latin typeface="Gill Sans MT" panose="020B05020201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395"/>
            <a:ext cx="10131425" cy="70485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86460"/>
            <a:ext cx="10131425" cy="5898515"/>
          </a:xfrm>
        </p:spPr>
        <p:txBody>
          <a:bodyPr>
            <a:noAutofit/>
          </a:bodyPr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Alternative model (H1): three classes of sites on the foreground branch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1.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ω0: dN/dS &lt; 1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2.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ω1: dN/dS = 1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3.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ω2: dN/dS ≥ 1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K0:  Proportion of sites that are under purifying selection (ω0 &lt;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K1:  Proportion of sites that are under neutral evolution (ω1 =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10131425" cy="99822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7170"/>
            <a:ext cx="10131425" cy="4304030"/>
          </a:xfrm>
        </p:spPr>
        <p:txBody>
          <a:bodyPr>
            <a:normAutofit/>
          </a:bodyPr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K2a: Proportion of sites that are under positive selection (ω2 ≥ 1) on the foreground branch and under purifying selection (ω0 &lt; 1) on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K2b: Proportion of sites that are under positive selection (ω2 ≥ 1) on the foreground branch and under neutral evolution (ω1 = 1) on background branches.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For each category, we get the proportion of sites and the associated dN/dS values.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90" y="73025"/>
            <a:ext cx="10131425" cy="754380"/>
          </a:xfrm>
        </p:spPr>
        <p:txBody>
          <a:bodyPr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6595"/>
            <a:ext cx="10131425" cy="4604385"/>
          </a:xfrm>
        </p:spPr>
        <p:txBody>
          <a:bodyPr>
            <a:noAutofit/>
          </a:bodyPr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Null model (H0) (ω2 fixed to 1):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K0:  Sites that are under purifying selection (ω0 &lt;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K1:  Sites that are under neutral evolution (ω1 =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K2a: Sites that are under neutral evolution (ω2 = 1) on the foreground branch and under purifying selection (ω0 &lt; 1) on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K2b: Sites that are under neutral evolution (ω2 = 1) on the foreground branch and under neutral evolution (ω1 = 1) on background branches.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 sz="2400">
                <a:sym typeface="+mn-ea"/>
              </a:rPr>
              <a:t>For each model, we get the log likelihood value (lnL1 for the alternative and lnL0 for the null models), from which we compute the Likelihood Ratio Test (LRT).</a:t>
            </a:r>
            <a:endParaRPr lang="en-GB" altLang="en-US" sz="2400"/>
          </a:p>
          <a:p>
            <a:r>
              <a:rPr lang="en-GB" altLang="en-US" sz="2400">
                <a:sym typeface="+mn-ea"/>
              </a:rPr>
              <a:t>The 2×(lnL1-lnL0) follows a χ² curve with a degree of freedom of 1, so we can get a p-value for this LRT</a:t>
            </a:r>
            <a:endParaRPr lang="en-GB" altLang="en-US" sz="2400"/>
          </a:p>
          <a:p>
            <a:endParaRPr lang="en-GB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Files Required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1. Protein Sequence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2. Correspondoing Nucleotide sequence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3. Phylogenetic tree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7850"/>
            <a:ext cx="11028680" cy="3230880"/>
          </a:xfrm>
        </p:spPr>
        <p:txBody>
          <a:bodyPr/>
          <a:p>
            <a:pPr algn="ctr"/>
            <a:r>
              <a:rPr lang="en-US" altLang="en-GB" b="1">
                <a:latin typeface="Verdana" panose="020B0604030504040204" charset="0"/>
                <a:cs typeface="Verdana" panose="020B0604030504040204" charset="0"/>
              </a:rPr>
              <a:t>Selection analysis in Genome Scale</a:t>
            </a:r>
            <a:endParaRPr lang="en-US" altLang="en-GB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" y="609600"/>
            <a:ext cx="11866880" cy="145605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How to Retrieve protein and Nucleotide sequence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1855"/>
            <a:ext cx="12192635" cy="3649345"/>
          </a:xfrm>
        </p:spPr>
        <p:txBody>
          <a:bodyPr/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1. From Genome:By structural Annotation using annotation tools like MAKER3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2. From Transcriptome:By prediction using Trasdecoder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Find One To ONE ortholgous Genes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. Several Softwares can be used, like: OMA, OrthoMCL, Swift-Ortho, Orthofinder.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. Orthofinder is fast then any other as it uses Diamond to Blast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. cmdline to run orthofinder:</a:t>
            </a:r>
            <a:br>
              <a:rPr lang="en-US" altLang="en-GB"/>
            </a:br>
            <a:endParaRPr lang="en-US" altLang="en-GB"/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orthofinder -f pep_folder #pep_folder</a:t>
            </a:r>
            <a:r>
              <a:rPr lang="en-US" altLang="en-GB" sz="24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proteins of all species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orthofinder -f nuc_folder -d ### nuc_folder</a:t>
            </a:r>
            <a:r>
              <a:rPr lang="en-US" altLang="en-GB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→transcripts for all species(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not incouraged)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Orthofinder Output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3525" y="3047365"/>
            <a:ext cx="5842000" cy="229171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 flipV="1">
            <a:off x="3401695" y="4800600"/>
            <a:ext cx="2535555" cy="2419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5525" y="3047365"/>
            <a:ext cx="6071235" cy="229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Protein ALignment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1855"/>
            <a:ext cx="6066155" cy="3649345"/>
          </a:xfrm>
        </p:spPr>
        <p:txBody>
          <a:bodyPr>
            <a:normAutofit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As a aligning tool mafft will be a good option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better accuracy use ‘mafft-linsi’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 line: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mafft-linsi OG000826.fa &gt; $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.aln.out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endParaRPr lang="en-US" altLang="en-GB"/>
          </a:p>
          <a:p>
            <a:pPr marL="0" indent="0">
              <a:buNone/>
            </a:pP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13040" y="1603375"/>
            <a:ext cx="4378960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PAML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PAML (for Phylogenetic Analysis by Maximum Likelihood) is a package of programs for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phylogenetic analyses of DNA and protein sequences using maximum likelihood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that has been developed by  Joseph P. Bielawski and Ziheng Yang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For a bunch of file, write a simple bash script:</a:t>
            </a:r>
            <a:endParaRPr lang="en-US" altLang="en-GB" sz="24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#!/bin/bash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for file in *.fa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  do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mafft-linsi ${file} &gt; $file.aln.out ;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REspective CDS retrieval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Take out all the CDS in a single file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cat sp1.fa sp2.fa sp3.fa sp4.fa sp5.fa sp6.fa &gt; all_cds.fa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 python script to seperate according to orthogroup id 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get_same_name_seq_from_fasta.py -name pep.fa -seq all_cds.fa -o output_prefix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a bunch of a file write a loop in bash, like: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#!/bin/bash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for file in *.out; #here, the peptide alignment was used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do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get_same_name_seq_from_fasta.py -name ${file} -seq all.cds.fa -o ${file}.cds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done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30" y="106045"/>
            <a:ext cx="10221595" cy="65849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6200000">
            <a:off x="-1777365" y="3611880"/>
            <a:ext cx="4512310" cy="5949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CDS file (*_accept.fa)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4345" y="960755"/>
            <a:ext cx="11596370" cy="564070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42925" y="1602740"/>
            <a:ext cx="346710" cy="1809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9" name="Rectangles 8"/>
          <p:cNvSpPr/>
          <p:nvPr/>
        </p:nvSpPr>
        <p:spPr>
          <a:xfrm>
            <a:off x="542925" y="2553335"/>
            <a:ext cx="331470" cy="1962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527685" y="3383280"/>
            <a:ext cx="361950" cy="1962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542925" y="4197985"/>
            <a:ext cx="346075" cy="2114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2" name="Rectangles 11"/>
          <p:cNvSpPr/>
          <p:nvPr/>
        </p:nvSpPr>
        <p:spPr>
          <a:xfrm>
            <a:off x="542925" y="5812790"/>
            <a:ext cx="407035" cy="2260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79248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131425" cy="4252595"/>
          </a:xfrm>
        </p:spPr>
        <p:txBody>
          <a:bodyPr>
            <a:noAutofit/>
          </a:bodyPr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Remove the stop codons (TGA, TAG, TAA)</a:t>
            </a: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Use a perl script “ReplaceStopWithGap.pl” to remove the stop codon.</a:t>
            </a: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Cmd line:</a:t>
            </a: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perl ../Scripts/ReplaceStopWithGaps.pl -pep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  -nuc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OG000826.fa.aln.out_accept.cds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 -output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OG000826.fa.codon </a:t>
            </a:r>
            <a:endParaRPr lang="en-US" altLang="en-GB" sz="23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endParaRPr lang="en-US" altLang="en-GB" sz="23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  <a:sym typeface="+mn-ea"/>
              </a:rPr>
              <a:t>For a bunch of a file write loop to do that</a:t>
            </a:r>
            <a:endParaRPr lang="en-US" altLang="en-GB" sz="23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  <a:sym typeface="+mn-ea"/>
              </a:rPr>
              <a:t>Keep both the input file in same directory</a:t>
            </a:r>
            <a:endParaRPr lang="en-US" altLang="en-GB" sz="23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en-GB" sz="2000"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6845"/>
            <a:ext cx="10131425" cy="92837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60115" y="433705"/>
            <a:ext cx="5607685" cy="623189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8676005" y="1437005"/>
            <a:ext cx="407035" cy="241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7" name="Rectangles 6"/>
          <p:cNvSpPr/>
          <p:nvPr/>
        </p:nvSpPr>
        <p:spPr>
          <a:xfrm>
            <a:off x="8660130" y="2598420"/>
            <a:ext cx="407670" cy="2260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8" name="Rectangles 7"/>
          <p:cNvSpPr/>
          <p:nvPr/>
        </p:nvSpPr>
        <p:spPr>
          <a:xfrm>
            <a:off x="8660765" y="3744595"/>
            <a:ext cx="407035" cy="25654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9" name="Rectangles 8"/>
          <p:cNvSpPr/>
          <p:nvPr/>
        </p:nvSpPr>
        <p:spPr>
          <a:xfrm>
            <a:off x="8676005" y="4921250"/>
            <a:ext cx="407670" cy="2266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3460115" y="6388735"/>
            <a:ext cx="502920" cy="2768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UFFFFFFFF, Still few works to do..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Gap signs (---) need to be removed 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Take all the ‘*.codon’ file in a single folder and use a simple ‘sed’ cmd to remove gap signs, like: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</a:t>
            </a:r>
            <a:r>
              <a:rPr lang="en-GB" altLang="en-US" sz="2400">
                <a:latin typeface="Consolas" panose="020B0609020204030204" charset="0"/>
                <a:cs typeface="Consolas" panose="020B0609020204030204" charset="0"/>
                <a:sym typeface="+mn-ea"/>
              </a:rPr>
              <a:t>sed -i 's/---//g' *.codon</a:t>
            </a:r>
            <a:endParaRPr lang="en-GB" altLang="en-US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/>
          </a:p>
          <a:p>
            <a:pPr marL="0" indent="0">
              <a:buNone/>
            </a:pPr>
            <a:endParaRPr lang="en-US" altLang="en-GB"/>
          </a:p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" y="111760"/>
            <a:ext cx="11988800" cy="1019175"/>
          </a:xfrm>
        </p:spPr>
        <p:txBody>
          <a:bodyPr>
            <a:normAutofit fontScale="90000"/>
          </a:bodyPr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CHANGE All the ID’s According to Speceies Name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265"/>
            <a:ext cx="10795000" cy="4889500"/>
          </a:xfrm>
        </p:spPr>
        <p:txBody>
          <a:bodyPr>
            <a:noAutofit/>
          </a:bodyPr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&gt;TRINITY_Alosa_DN1962_c0_g1_i1.p1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&gt;Alosa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&gt;TRINITY_Colia_DN31680_c0_g1_i2.p1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------- &gt;Coilia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&gt;TRINITY_Clupea_DN3380_c2_g1_i1.p1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&gt;Clupea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&gt;TRINITY_Engraulis_DN2926_c0_g1_i1.p1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&gt;Engraulis  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&gt;T&gt;TRINITY_Sardina_DN153_c0_g1_i2.p1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&gt;Sardina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&gt;TRINITY_Tenualosa_DN42569_c0_g1_i1.p1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&gt;Tenualosa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any of the following script: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‘changeID.pl’ or ‘edit_codon_seqName.py’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Backtransletion of alignment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131425" cy="3728085"/>
          </a:xfrm>
        </p:spPr>
        <p:txBody>
          <a:bodyPr>
            <a:normAutofit lnSpcReduction="10000"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Trimal to backtraslate the alignment into codon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Cmdline: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/mnt/genome3/Lab_Users/Kishor/DISK_2/softwares/trimal-1.4.1/source/trimal -in 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.aln.out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-out 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OG000826.fa.aln.out.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trim -automated1 -backtrans 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OG000826.fa.codon </a:t>
            </a:r>
            <a:b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</a:br>
            <a:b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##For a bunch of file write a loop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04838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62325" y="1477010"/>
            <a:ext cx="4445635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Program’s Included...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The PAML package currently includes the following programs: baseml, basemlg, codeml, evolver,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infinitesites,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pamp, yn00, mcmctree and chi2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" y="2141855"/>
            <a:ext cx="12094845" cy="3649345"/>
          </a:xfrm>
        </p:spPr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Remove the gaps from the coding regeion again using Trimal.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cmdline: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None/>
            </a:pPr>
            <a:br>
              <a:rPr lang="en-US" altLang="en-GB"/>
            </a:b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/mnt/genome3/Lab_Users/Kishor/DISK_2/softwares/trimal-1.4.1/source/trimal -in OG0008206.fa.aln.out.trim -out OG0008206.fa.aln.out.trim.codon -nogaps -phylip_paml</a:t>
            </a:r>
            <a:br>
              <a:rPr lang="en-US" altLang="en-GB" sz="2400">
                <a:latin typeface="Consolas" panose="020B0609020204030204" charset="0"/>
                <a:cs typeface="Consolas" panose="020B0609020204030204" charset="0"/>
              </a:rPr>
            </a:br>
            <a:br>
              <a:rPr lang="en-US" altLang="en-GB" sz="2400">
                <a:latin typeface="Consolas" panose="020B0609020204030204" charset="0"/>
                <a:cs typeface="Consolas" panose="020B060902020403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##For a bunch of a file wirte a loop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815" y="2261235"/>
            <a:ext cx="12105005" cy="360934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05410" y="2266950"/>
            <a:ext cx="980440" cy="2108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Prepare the tree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0540"/>
            <a:ext cx="10131425" cy="4900930"/>
          </a:xfrm>
        </p:spPr>
        <p:txBody>
          <a:bodyPr>
            <a:noAutofit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 species tree from Orthofinder can be used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((coilia:0.101849,engraulis:0.148352)0.469925:0.0318736,(clupea:0.115353,(tenualosa:0.128968,(alosa:0.0792854,sardina:0.121469)0.414901:0.0507301)0.271702:0.0461246)0.469925:0.0318736);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The tree format need to be compatible with PAML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 ‘vim’ command to edit the tree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Put the number inside the tree carefullly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153795"/>
          </a:xfrm>
        </p:spPr>
        <p:txBody>
          <a:bodyPr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9475" y="2171065"/>
            <a:ext cx="7663180" cy="396430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05430" y="609600"/>
            <a:ext cx="1659255" cy="1659255"/>
          </a:xfrm>
          <a:prstGeom prst="wedgeEllipseCallou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GB" sz="1400">
                <a:latin typeface="Verdana" panose="020B0604030504040204" charset="0"/>
                <a:cs typeface="Verdana" panose="020B0604030504040204" charset="0"/>
              </a:rPr>
              <a:t>Only one tree will be tested</a:t>
            </a:r>
            <a:endParaRPr lang="en-US" altLang="en-GB" sz="1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179570" y="609600"/>
            <a:ext cx="1885950" cy="1795780"/>
          </a:xfrm>
          <a:prstGeom prst="wedgeEllipseCallou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GB" sz="1400">
                <a:latin typeface="Verdana" panose="020B0604030504040204" charset="0"/>
                <a:cs typeface="Verdana" panose="020B0604030504040204" charset="0"/>
              </a:rPr>
              <a:t>#Represents forground lineage</a:t>
            </a:r>
            <a:endParaRPr lang="en-US" altLang="en-GB" sz="1400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165" y="217170"/>
            <a:ext cx="10131425" cy="103314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Prepare the Control File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72485" y="1132205"/>
            <a:ext cx="4756150" cy="56051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545205" y="1132205"/>
            <a:ext cx="2278380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0655" y="2281555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64765" y="2393315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97175" y="2626360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00655" y="3470910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6675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Running PAML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" y="1673860"/>
            <a:ext cx="11745595" cy="4575175"/>
          </a:xfrm>
        </p:spPr>
        <p:txBody>
          <a:bodyPr>
            <a:noAutofit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one gene:</a:t>
            </a:r>
            <a:br>
              <a:rPr lang="en-US" altLang="en-GB" sz="2400"/>
            </a:b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/mnt/genome3/Lab_Users/Kishor/DISK_2/softwares/paml4.9j/src/codeml codeml.ctl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a group of a gene, use a custom python script (take all the *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.fa.aln.out.trim.codon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file in one folder):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paml_autoRun.py -codon /path/to/codon/folder  -tree tree.txt -o /output/path/ -cfg codeml.ctl -codemlPath /mnt/genome3/Lab_Users/Kishor/DISK_2/softwares/paml4.9j/src/codeml -p 30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05" y="0"/>
            <a:ext cx="10131425" cy="758190"/>
          </a:xfrm>
        </p:spPr>
        <p:txBody>
          <a:bodyPr>
            <a:normAutofit/>
          </a:bodyPr>
          <a:p>
            <a:r>
              <a:rPr lang="en-US" altLang="en-GB"/>
              <a:t>Interpretting Output</a:t>
            </a: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4180" y="758190"/>
            <a:ext cx="11308715" cy="5785485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454660" y="1120775"/>
            <a:ext cx="2444115" cy="2273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438150" y="2805430"/>
            <a:ext cx="1761490" cy="3340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2" name="Rectangles 11"/>
          <p:cNvSpPr/>
          <p:nvPr/>
        </p:nvSpPr>
        <p:spPr>
          <a:xfrm>
            <a:off x="408940" y="3474085"/>
            <a:ext cx="3568065" cy="7283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3" name="Rectangles 12"/>
          <p:cNvSpPr/>
          <p:nvPr/>
        </p:nvSpPr>
        <p:spPr>
          <a:xfrm>
            <a:off x="438150" y="5186680"/>
            <a:ext cx="6270625" cy="13055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131425" cy="697230"/>
          </a:xfrm>
        </p:spPr>
        <p:txBody>
          <a:bodyPr/>
          <a:p>
            <a:r>
              <a:rPr lang="en-US" altLang="en-GB"/>
              <a:t>Now, Run NULL Hypothesis..</a:t>
            </a: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44520" y="841375"/>
            <a:ext cx="5091430" cy="584517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279140" y="3960495"/>
            <a:ext cx="1093470" cy="2273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4305"/>
            <a:ext cx="10131425" cy="1456267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Null MOdel REsult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1845" y="1772920"/>
            <a:ext cx="11026140" cy="350647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788670" y="2153285"/>
            <a:ext cx="3689350" cy="2578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>
                <a:latin typeface="Verdana" panose="020B0604030504040204" charset="0"/>
                <a:cs typeface="Verdana" panose="020B0604030504040204" charset="0"/>
              </a:rPr>
              <a:t>Likelihood Ratio Test</a:t>
            </a:r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(LRT)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791825" cy="3649345"/>
          </a:xfrm>
        </p:spPr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Calculate the LRT, like: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2×(lnL1-lnL0)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=2*｛-1716.933699 - (-1720.549114)｝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=7.231 ##chi score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Degree of Freedom (</a:t>
            </a:r>
            <a:r>
              <a:rPr lang="en-US" altLang="en-GB" sz="2400" i="1">
                <a:latin typeface="Verdana" panose="020B0604030504040204" charset="0"/>
                <a:cs typeface="Verdana" panose="020B0604030504040204" charset="0"/>
              </a:rPr>
              <a:t>d</a:t>
            </a:r>
            <a:r>
              <a:rPr lang="en-US" altLang="en-GB" sz="2400" i="1" baseline="30000">
                <a:latin typeface="Verdana" panose="020B0604030504040204" charset="0"/>
                <a:cs typeface="Verdana" panose="020B0604030504040204" charset="0"/>
              </a:rPr>
              <a:t>f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)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np</a:t>
            </a:r>
            <a:r>
              <a:rPr lang="en-US" altLang="en-GB" sz="2400" baseline="30000">
                <a:latin typeface="Verdana" panose="020B0604030504040204" charset="0"/>
                <a:cs typeface="Verdana" panose="020B0604030504040204" charset="0"/>
              </a:rPr>
              <a:t>a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- np</a:t>
            </a:r>
            <a:r>
              <a:rPr lang="en-US" altLang="en-GB" sz="2400" baseline="30000">
                <a:latin typeface="Verdana" panose="020B0604030504040204" charset="0"/>
                <a:cs typeface="Verdana" panose="020B0604030504040204" charset="0"/>
              </a:rPr>
              <a:t>n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 15 - 14 = 1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Do a online chi square at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https://www.socscistatistics.com/pvalues/chidistribution.aspx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"/>
            <a:ext cx="10131425" cy="110045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What PAML can DO?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795"/>
            <a:ext cx="10610850" cy="482600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• Comparison and tests of phylogenetic trees (baseml and codeml)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• Estimation of parameters in sophisticated substitution models (baseml and codeml)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• Likelihood ratio tests of hypotheses through comparison of implemented models (baseml, codeml, chi2) 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• Estimation of divergence times (baseml and codeml);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• Ancestral state reconstruction (baseml and codeml);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8965"/>
            <a:ext cx="10131425" cy="1456267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2272030"/>
            <a:ext cx="4995545" cy="33877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2795" y="2276475"/>
            <a:ext cx="5194935" cy="33826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5903595" y="5333365"/>
            <a:ext cx="3026410" cy="2921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"/>
            <a:ext cx="10131425" cy="73406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Manual Checking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82240" y="1443990"/>
            <a:ext cx="5547995" cy="504571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708275" y="2660650"/>
            <a:ext cx="1905000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Some Common PitFall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16200000">
            <a:off x="5147945" y="-2320290"/>
            <a:ext cx="2221865" cy="1114615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03275" y="3259455"/>
            <a:ext cx="10984230" cy="9988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686435" y="4611370"/>
            <a:ext cx="11285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***Keep at least two as forground species/Keep Multiple individual for forground species</a:t>
            </a:r>
            <a:r>
              <a:rPr lang="en-US" altLang="en-GB"/>
              <a:t> </a:t>
            </a:r>
            <a:endParaRPr lang="en-US" alt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609600"/>
            <a:ext cx="12000230" cy="145605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Further Filtering Based on BLOSSUM62 Matrix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2475" y="2066502"/>
            <a:ext cx="4995332" cy="3649133"/>
          </a:xfrm>
        </p:spPr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Prinicle: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-Classify the Amino Acids by Acid/Base and Polar/Non-polar charecteristics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-How costly it would be to transit from one AA to another AA?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1770" y="2220595"/>
            <a:ext cx="5600700" cy="364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Do a another trimming over the initial alignment of peptides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Chaged the IDs accordingly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cmdline:</a:t>
            </a:r>
            <a:br>
              <a:rPr lang="en-US" altLang="en-GB" sz="2400">
                <a:latin typeface="Consolas" panose="020B0609020204030204" charset="0"/>
                <a:cs typeface="Consolas" panose="020B0609020204030204" charset="0"/>
              </a:rPr>
            </a:br>
            <a:br>
              <a:rPr lang="en-US" altLang="en-GB" sz="2400">
                <a:latin typeface="Consolas" panose="020B0609020204030204" charset="0"/>
                <a:cs typeface="Consolas" panose="020B0609020204030204" charset="0"/>
              </a:rPr>
            </a:br>
            <a:r>
              <a:rPr lang="en-GB" altLang="en-US" sz="2400">
                <a:latin typeface="Consolas" panose="020B0609020204030204" charset="0"/>
                <a:cs typeface="Consolas" panose="020B0609020204030204" charset="0"/>
              </a:rPr>
              <a:t>/mnt/genome3/Lab_Users/Kishor/DISK_2/softwares/trimal-1.4.1/source/trimal -in ../OG0008206.fa.aln.out -out OG0008206.fa.aln.out.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nogap</a:t>
            </a:r>
            <a:r>
              <a:rPr lang="en-GB" altLang="en-US" sz="2400">
                <a:latin typeface="Consolas" panose="020B0609020204030204" charset="0"/>
                <a:cs typeface="Consolas" panose="020B0609020204030204" charset="0"/>
              </a:rPr>
              <a:t> -nogaps</a:t>
            </a:r>
            <a:endParaRPr lang="en-GB" altLang="en-US" sz="2400">
              <a:latin typeface="Consolas" panose="020B0609020204030204" charset="0"/>
              <a:cs typeface="Consolas" panose="020B0609020204030204" charset="0"/>
            </a:endParaRPr>
          </a:p>
          <a:p>
            <a:endParaRPr lang="en-GB" altLang="en-US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***Keep the alignment in fasta format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830"/>
            <a:ext cx="10131425" cy="71882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635"/>
            <a:ext cx="10131425" cy="5476240"/>
          </a:xfrm>
        </p:spPr>
        <p:txBody>
          <a:bodyPr>
            <a:normAutofit fontScale="90000"/>
          </a:bodyPr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Filter the site by setting background, forground and target species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cmdline:</a:t>
            </a:r>
            <a:br>
              <a:rPr lang="en-US" altLang="en-GB"/>
            </a:b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dN_site_filter_withMatrix.py -i accessories_for_Paml/only_trimmed_proteins/ -fao paml_alt_run/ -stat filter_site.txt -bg 2,4,5 -fg 1,3,6 -tg 1,3,6</a:t>
            </a:r>
            <a:endParaRPr lang="en-US" altLang="en-GB"/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  -i      aligned protein *.nogap file folder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-fao    PAML run folder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-stat   stat result output prefix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For every group's single site. for all, such as 1,2,3,4,5,6,7,8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-bg     Background group, such as 1,2,3,4,5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-fg     Forward group, such as 6,7,8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      -tg     Top group, such as 6,8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750570"/>
          </a:xfrm>
        </p:spPr>
        <p:txBody>
          <a:bodyPr>
            <a:normAutofit/>
          </a:bodyPr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390" y="750570"/>
            <a:ext cx="12119610" cy="6107430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3183890" y="5640705"/>
            <a:ext cx="2995930" cy="4451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6395085" y="5640705"/>
            <a:ext cx="568325" cy="4610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LMSE model vs PAML MOdel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cmdline: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GB" altLang="en-US" sz="2400">
                <a:latin typeface="Consolas" panose="020B0609020204030204" charset="0"/>
                <a:cs typeface="Consolas" panose="020B0609020204030204" charset="0"/>
              </a:rPr>
              <a:t>python compair_with_pamlSite.py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 -stat 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filter_site.txt -site paml_alt_run -o paml_vs_blossum_site.txt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Finally remove the genes that has been rejected by null hypothesis.</a:t>
            </a:r>
            <a:endParaRPr lang="en-US" altLang="en-GB" sz="2400"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16" y="2700655"/>
            <a:ext cx="10131425" cy="1456267"/>
          </a:xfrm>
        </p:spPr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165" y="4577715"/>
            <a:ext cx="10899140" cy="2280285"/>
          </a:xfrm>
        </p:spPr>
        <p:txBody>
          <a:bodyPr/>
          <a:p>
            <a:pPr marL="0" indent="0">
              <a:buNone/>
            </a:pPr>
            <a:r>
              <a:rPr lang="en-US" altLang="en-GB" sz="8000">
                <a:solidFill>
                  <a:schemeClr val="tx1"/>
                </a:solidFill>
              </a:rPr>
              <a:t>THANKS TO ALL...........</a:t>
            </a:r>
            <a:endParaRPr lang="en-US" altLang="en-GB" sz="8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9420"/>
            <a:ext cx="10131425" cy="124015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8030"/>
            <a:ext cx="10131425" cy="412940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• Generation of datasets of nucleotide, codon, and amino acid sequence by Monte Carlo simulation (evolver);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• Estimation of synonymous and nonsynonymous substitution rates and detection of positive selection in protein-coding DNA sequences (yn00 and codeml).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• Bayesian estimation of species divergence times incorporating uncertainties in fossil calibrations (mcmctree). 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So, what we gonna do??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Branch-site model for Positive selection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algn="ctr"/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80264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What is POsitive Selection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Picture 4" descr="1662e7c128582647272c57ab165dd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0" y="2229485"/>
            <a:ext cx="2247900" cy="3371850"/>
          </a:xfrm>
          <a:prstGeom prst="rect">
            <a:avLst/>
          </a:prstGeom>
        </p:spPr>
      </p:pic>
      <p:pic>
        <p:nvPicPr>
          <p:cNvPr id="7" name="Picture 6" descr="a792e1a252a6156cd78159787982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229485"/>
            <a:ext cx="3371850" cy="337185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2317115" y="3100070"/>
            <a:ext cx="7109460" cy="575310"/>
          </a:xfrm>
          <a:prstGeom prst="rect">
            <a:avLst/>
          </a:prstGeom>
          <a:ln w="28575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Any Advantageous swap over any trait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390"/>
            <a:ext cx="10131425" cy="647065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015" y="1085850"/>
            <a:ext cx="9511030" cy="976630"/>
          </a:xfrm>
        </p:spPr>
        <p:txBody>
          <a:bodyPr/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branch-site model, which estimates different dN/dS values among branches and among sites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with in a tree of a life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 descr="ea0222c5e37f26506b7d82bfdbf9f6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06820" y="2301875"/>
            <a:ext cx="4865370" cy="3649345"/>
          </a:xfrm>
          <a:prstGeom prst="rect">
            <a:avLst/>
          </a:prstGeom>
        </p:spPr>
      </p:pic>
      <p:pic>
        <p:nvPicPr>
          <p:cNvPr id="6" name="Content Placeholder 5" descr="22bed5ffbf3b1118c3e0185c5c95e4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" y="2301875"/>
            <a:ext cx="4865370" cy="364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10131425" cy="948690"/>
          </a:xfrm>
        </p:spPr>
        <p:txBody>
          <a:bodyPr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535" y="1430020"/>
            <a:ext cx="10681970" cy="5043170"/>
          </a:xfrm>
        </p:spPr>
        <p:txBody>
          <a:bodyPr>
            <a:normAutofit lnSpcReduction="10000"/>
          </a:bodyPr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A branch of interest is selected and called "foreground branch". 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All other branches in the tree are the "background" branches. 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The background branches share the same distribution of ω = dN/dS value among sites, whereas different values can apply to the foreground branch.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Two models are computed: a null model (H0), in which the foreground branch may have different proportions of sites under neutral selection than the background (i.e. relaxed purifying selection);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nd an alternative model (H1), in which the foreground branch may have a proportion of sites under positive selection.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As the alternative model is the general case, it is easier to present it first.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9324</Words>
  <Application>WPS Presentation</Application>
  <PresentationFormat>Widescreen</PresentationFormat>
  <Paragraphs>371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3" baseType="lpstr">
      <vt:lpstr>Arial</vt:lpstr>
      <vt:lpstr>宋体</vt:lpstr>
      <vt:lpstr>Wingdings</vt:lpstr>
      <vt:lpstr>Arial</vt:lpstr>
      <vt:lpstr>Gill Sans MT</vt:lpstr>
      <vt:lpstr>Verdana</vt:lpstr>
      <vt:lpstr>微软雅黑</vt:lpstr>
      <vt:lpstr>Arial Unicode MS</vt:lpstr>
      <vt:lpstr>Calibri Light</vt:lpstr>
      <vt:lpstr>Calibri</vt:lpstr>
      <vt:lpstr>Consolas</vt:lpstr>
      <vt:lpstr>Georgia</vt:lpstr>
      <vt:lpstr>Tahoma</vt:lpstr>
      <vt:lpstr>Palatino Linotype</vt:lpstr>
      <vt:lpstr>Celestial</vt:lpstr>
      <vt:lpstr>PowerPoint 演示文稿</vt:lpstr>
      <vt:lpstr>PAML</vt:lpstr>
      <vt:lpstr>Program’s Included...</vt:lpstr>
      <vt:lpstr>What PAML can DO?</vt:lpstr>
      <vt:lpstr>ConTD...</vt:lpstr>
      <vt:lpstr>So, what we gonna do??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Files Required</vt:lpstr>
      <vt:lpstr>Selection analysis in Genome Scale</vt:lpstr>
      <vt:lpstr>How to Retrieve protein and Nucleotide sequence</vt:lpstr>
      <vt:lpstr>Find One To ONE ortholgous Genes</vt:lpstr>
      <vt:lpstr>Orthofinder Output</vt:lpstr>
      <vt:lpstr>Protein ALignment</vt:lpstr>
      <vt:lpstr>Contd..</vt:lpstr>
      <vt:lpstr>REspective CDS retrieval</vt:lpstr>
      <vt:lpstr>Contd..</vt:lpstr>
      <vt:lpstr>contd..</vt:lpstr>
      <vt:lpstr>Contd..</vt:lpstr>
      <vt:lpstr>Contd..</vt:lpstr>
      <vt:lpstr>UFFFFFFFF, Still few works to do..</vt:lpstr>
      <vt:lpstr>CHANGE All the ID’s According to Speceies Name</vt:lpstr>
      <vt:lpstr>Backtransletion of alignment</vt:lpstr>
      <vt:lpstr>COntd..</vt:lpstr>
      <vt:lpstr>Contd..</vt:lpstr>
      <vt:lpstr>Contd..</vt:lpstr>
      <vt:lpstr>Prepare the tree</vt:lpstr>
      <vt:lpstr>Contd..</vt:lpstr>
      <vt:lpstr>Prepare the Control File</vt:lpstr>
      <vt:lpstr>Running PAML</vt:lpstr>
      <vt:lpstr>Interpretting Output</vt:lpstr>
      <vt:lpstr>Now, Run NULL Hypothesis..</vt:lpstr>
      <vt:lpstr>Null MOdel REsult</vt:lpstr>
      <vt:lpstr>Likelihood Ratio Test(LRT)</vt:lpstr>
      <vt:lpstr>Contd..</vt:lpstr>
      <vt:lpstr>Manual Checking</vt:lpstr>
      <vt:lpstr>Some Common PitFall</vt:lpstr>
      <vt:lpstr>Further Filtering Based on BLOSSUM62 Matrix</vt:lpstr>
      <vt:lpstr>Contd..</vt:lpstr>
      <vt:lpstr>contd..</vt:lpstr>
      <vt:lpstr>Contd..</vt:lpstr>
      <vt:lpstr>LMSE model vs PAML MOdel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Evolution of Shads</dc:title>
  <dc:creator>Irin Sultana</dc:creator>
  <cp:lastModifiedBy>hp</cp:lastModifiedBy>
  <cp:revision>92</cp:revision>
  <dcterms:created xsi:type="dcterms:W3CDTF">2021-09-25T09:33:00Z</dcterms:created>
  <dcterms:modified xsi:type="dcterms:W3CDTF">2022-01-14T01:00:44Z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B2B0FE0C18814FD38ADE75721B42B61C</vt:lpwstr>
  </property>
  <property fmtid="{D5CDD505-2E9C-101B-9397-08002B2CF9AE}" pid="3" name="KSOProductBuildVer">
    <vt:lpwstr>2057-11.2.0.10443</vt:lpwstr>
  </property>
</Properties>
</file>