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409" r:id="rId3"/>
    <p:sldId id="410" r:id="rId4"/>
    <p:sldId id="464" r:id="rId5"/>
    <p:sldId id="440" r:id="rId6"/>
    <p:sldId id="414" r:id="rId7"/>
    <p:sldId id="411" r:id="rId9"/>
    <p:sldId id="431" r:id="rId10"/>
    <p:sldId id="489" r:id="rId11"/>
    <p:sldId id="412" r:id="rId12"/>
    <p:sldId id="439" r:id="rId13"/>
    <p:sldId id="413" r:id="rId14"/>
    <p:sldId id="416" r:id="rId15"/>
    <p:sldId id="420" r:id="rId16"/>
    <p:sldId id="417" r:id="rId17"/>
    <p:sldId id="423" r:id="rId18"/>
    <p:sldId id="425" r:id="rId19"/>
    <p:sldId id="435" r:id="rId20"/>
    <p:sldId id="426" r:id="rId21"/>
    <p:sldId id="432" r:id="rId22"/>
    <p:sldId id="433" r:id="rId23"/>
    <p:sldId id="434" r:id="rId24"/>
    <p:sldId id="436" r:id="rId25"/>
    <p:sldId id="437" r:id="rId26"/>
    <p:sldId id="438" r:id="rId27"/>
    <p:sldId id="418" r:id="rId28"/>
    <p:sldId id="419" r:id="rId29"/>
    <p:sldId id="465" r:id="rId30"/>
    <p:sldId id="422"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59"/>
        <p:guide pos="383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BUSCO </a:t>
            </a:r>
            <a:r>
              <a:rPr lang="zh-CN" altLang="en-US"/>
              <a:t>单拷贝直系同源</a:t>
            </a:r>
            <a:r>
              <a:rPr lang="zh-CN" altLang="en-US"/>
              <a:t>校准</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In this part, l wanna introduce you a concept at first -- what’s Hidden Markov Model ? This picture is a very simple example for us to understand what’s HMM. From the right , we can know S refers to Sunny; R means Rainy; H is happy; G means grumpy. And there is a Markov chain from start to H/G. In this process, a probaility will be generated. Just like first chain, Sunny is twenty percent and H is eighty percent; we can calculate that there is sixteen precent if the Sunny and Happy occurs together. So even if we don’t know what weather is today. From the mood of one person, we still can infer the weather of today. That’s all. This is an easy example and next let us see the HMM in DNA sequence.</a:t>
            </a:r>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This picture shows the HMM of DNA sequence. Much probability build a model and from this model we can get one most reasonable sequence. With this sequence, we can match the location of one gene in the whole genome., thus help us know the genome structure.</a:t>
            </a:r>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3" name="Shape 383"/>
          <p:cNvSpPr/>
          <p:nvPr>
            <p:ph type="sldImg"/>
          </p:nvPr>
        </p:nvSpPr>
        <p:spPr>
          <a:prstGeom prst="rect">
            <a:avLst/>
          </a:prstGeom>
        </p:spPr>
        <p:txBody>
          <a:bodyPr/>
          <a:lstStyle/>
          <a:p/>
        </p:txBody>
      </p:sp>
      <p:sp>
        <p:nvSpPr>
          <p:cNvPr id="384" name="Shape 384"/>
          <p:cNvSpPr/>
          <p:nvPr>
            <p:ph type="body" sz="quarter" idx="1"/>
          </p:nvPr>
        </p:nvSpPr>
        <p:spPr>
          <a:prstGeom prst="rect">
            <a:avLst/>
          </a:prstGeom>
        </p:spPr>
        <p:txBody>
          <a:bodyPr/>
          <a:lstStyle/>
          <a:p>
            <a:r>
              <a:rPr lang="en-US"/>
              <a:t>The picture shows the Hidden Markov Model of gene structure. Augustus and Snap Model are both based on this logic. And it involves two layers. The Model first will cnstruct a reasonable sequence. And then the model will help us find the location of one gene in genome.</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Next is about the principle of BUSCO. In here, l will mainly tell you the criteria of the database OthoDB used by BUSCO. There are two indicators-- high universality and low duplicability. This ensure that they are enough conserved for our analysis.</a:t>
            </a:r>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This is the interface of fasta files.</a:t>
            </a:r>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标题与项目符号">
    <p:spTree>
      <p:nvGrpSpPr>
        <p:cNvPr id="1" name=""/>
        <p:cNvGrpSpPr/>
        <p:nvPr/>
      </p:nvGrpSpPr>
      <p:grpSpPr>
        <a:xfrm>
          <a:off x="0" y="0"/>
          <a:ext cx="0" cy="0"/>
          <a:chOff x="0" y="0"/>
          <a:chExt cx="0" cy="0"/>
        </a:xfrm>
      </p:grpSpPr>
      <p:sp>
        <p:nvSpPr>
          <p:cNvPr id="56" name="标题文本"/>
          <p:cNvSpPr txBox="1"/>
          <p:nvPr>
            <p:ph type="title" hasCustomPrompt="1"/>
          </p:nvPr>
        </p:nvSpPr>
        <p:spPr>
          <a:prstGeom prst="rect">
            <a:avLst/>
          </a:prstGeom>
        </p:spPr>
        <p:txBody>
          <a:bodyPr/>
          <a:lstStyle/>
          <a:p>
            <a:r>
              <a:t>标题文本</a:t>
            </a:r>
          </a:p>
        </p:txBody>
      </p:sp>
      <p:sp>
        <p:nvSpPr>
          <p:cNvPr id="57" name="正文级别 1…"/>
          <p:cNvSpPr txBox="1"/>
          <p:nvPr>
            <p:ph type="body" idx="1" hasCustomPrompt="1"/>
          </p:nvPr>
        </p:nvSpPr>
        <p:spPr>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58" name="幻灯片编号"/>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tags" Target="../tags/tag62.xml"/><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4"/>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8"/>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3.xml"/><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4.xml"/><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5.xml"/><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8.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9.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0.xml"/><Relationship Id="rId1"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1.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3.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4.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5.xml"/></Relationships>
</file>

<file path=ppt/slides/_rels/slide23.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7.xml"/><Relationship Id="rId5" Type="http://schemas.openxmlformats.org/officeDocument/2006/relationships/tags" Target="../tags/tag88.xml"/><Relationship Id="rId4" Type="http://schemas.openxmlformats.org/officeDocument/2006/relationships/image" Target="../media/image13.png"/><Relationship Id="rId3" Type="http://schemas.openxmlformats.org/officeDocument/2006/relationships/tags" Target="../tags/tag87.xml"/><Relationship Id="rId2" Type="http://schemas.openxmlformats.org/officeDocument/2006/relationships/image" Target="../media/image12.png"/><Relationship Id="rId1" Type="http://schemas.openxmlformats.org/officeDocument/2006/relationships/tags" Target="../tags/tag86.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9.xml"/><Relationship Id="rId1" Type="http://schemas.openxmlformats.org/officeDocument/2006/relationships/image" Target="../media/image14.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tags" Target="../tags/tag90.xml"/><Relationship Id="rId1"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1.xml"/><Relationship Id="rId1"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2.xml"/><Relationship Id="rId1" Type="http://schemas.openxmlformats.org/officeDocument/2006/relationships/image" Target="../media/image17.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tags" Target="../tags/tag71.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tags" Target="../tags/tag72.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198800" y="1153795"/>
            <a:ext cx="9799200" cy="2570400"/>
          </a:xfrm>
        </p:spPr>
        <p:txBody>
          <a:bodyPr>
            <a:normAutofit fontScale="90000"/>
          </a:bodyPr>
          <a:p>
            <a:r>
              <a:rPr lang="en-US" altLang="zh-CN"/>
              <a:t>Genome Evaluation</a:t>
            </a:r>
            <a:br>
              <a:rPr lang="en-US" altLang="zh-CN"/>
            </a:br>
            <a:r>
              <a:rPr lang="en-US" altLang="zh-CN"/>
              <a:t>and</a:t>
            </a:r>
            <a:br>
              <a:rPr lang="en-US" altLang="zh-CN"/>
            </a:br>
            <a:r>
              <a:rPr lang="en-US" altLang="zh-CN"/>
              <a:t>Annotation </a:t>
            </a:r>
            <a:endParaRPr lang="en-US" altLang="zh-CN"/>
          </a:p>
        </p:txBody>
      </p:sp>
      <p:sp>
        <p:nvSpPr>
          <p:cNvPr id="3" name="副标题 2"/>
          <p:cNvSpPr>
            <a:spLocks noGrp="1"/>
          </p:cNvSpPr>
          <p:nvPr>
            <p:ph type="subTitle" idx="1"/>
            <p:custDataLst>
              <p:tags r:id="rId2"/>
            </p:custDataLst>
          </p:nvPr>
        </p:nvSpPr>
        <p:spPr>
          <a:xfrm>
            <a:off x="1198800" y="4020140"/>
            <a:ext cx="9799200" cy="1472400"/>
          </a:xfrm>
        </p:spPr>
        <p:txBody>
          <a:bodyPr>
            <a:normAutofit fontScale="50000"/>
          </a:bodyPr>
          <a:p>
            <a:pPr defTabSz="321310">
              <a:defRPr sz="2035"/>
            </a:pPr>
            <a:r>
              <a:rPr lang="en-US" sz="2400">
                <a:sym typeface="+mn-ea"/>
              </a:rPr>
              <a:t>JunLong Jiang</a:t>
            </a:r>
            <a:endParaRPr sz="2400">
              <a:sym typeface="+mn-ea"/>
            </a:endParaRPr>
          </a:p>
          <a:p>
            <a:pPr defTabSz="321310">
              <a:defRPr sz="2035"/>
            </a:pPr>
            <a:r>
              <a:rPr sz="2400">
                <a:sym typeface="+mn-ea"/>
              </a:rPr>
              <a:t>LMSE</a:t>
            </a:r>
            <a:endParaRPr sz="2400">
              <a:sym typeface="+mn-ea"/>
            </a:endParaRPr>
          </a:p>
          <a:p>
            <a:pPr defTabSz="321310">
              <a:defRPr sz="2035"/>
            </a:pPr>
            <a:r>
              <a:rPr sz="2400">
                <a:sym typeface="+mn-ea"/>
              </a:rPr>
              <a:t>Shanghai Ocean University</a:t>
            </a:r>
            <a:endParaRPr sz="2400">
              <a:sym typeface="+mn-ea"/>
            </a:endParaRPr>
          </a:p>
          <a:p>
            <a:pPr defTabSz="321310">
              <a:defRPr sz="2035"/>
            </a:pPr>
            <a:r>
              <a:rPr sz="2400">
                <a:sym typeface="+mn-ea"/>
              </a:rPr>
              <a:t>Jan </a:t>
            </a:r>
            <a:r>
              <a:rPr lang="en-US" sz="2400">
                <a:sym typeface="+mn-ea"/>
              </a:rPr>
              <a:t>13</a:t>
            </a:r>
            <a:r>
              <a:rPr sz="2400">
                <a:sym typeface="+mn-ea"/>
              </a:rPr>
              <a:t> 202</a:t>
            </a:r>
            <a:r>
              <a:rPr lang="en-US" sz="2400">
                <a:sym typeface="+mn-ea"/>
              </a:rPr>
              <a:t>2</a:t>
            </a:r>
            <a:endParaRPr sz="2400">
              <a:sym typeface="+mn-ea"/>
            </a:endParaRPr>
          </a:p>
          <a:p>
            <a:endParaRPr lang="en-US" altLang="zh-CN"/>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42" name="图像" descr="图像"/>
          <p:cNvPicPr>
            <a:picLocks noChangeAspect="1"/>
          </p:cNvPicPr>
          <p:nvPr>
            <p:ph idx="1"/>
          </p:nvPr>
        </p:nvPicPr>
        <p:blipFill>
          <a:blip r:embed="rId1"/>
          <a:stretch>
            <a:fillRect/>
          </a:stretch>
        </p:blipFill>
        <p:spPr>
          <a:xfrm>
            <a:off x="2422525" y="110490"/>
            <a:ext cx="6414135" cy="6570345"/>
          </a:xfrm>
          <a:prstGeom prst="rect">
            <a:avLst/>
          </a:prstGeom>
          <a:ln w="12700">
            <a:miter lim="400000"/>
            <a:headEnd/>
            <a:tailEnd/>
          </a:ln>
        </p:spPr>
      </p:pic>
    </p:spTree>
    <p:custDataLst>
      <p:tags r:id="rId2"/>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11575" y="464890"/>
            <a:ext cx="10969200" cy="705600"/>
          </a:xfrm>
        </p:spPr>
        <p:txBody>
          <a:bodyPr/>
          <a:p>
            <a:r>
              <a:rPr lang="en-US" altLang="zh-CN"/>
              <a:t>2.2 Principle of MAKER</a:t>
            </a:r>
            <a:endParaRPr lang="en-US" altLang="zh-CN"/>
          </a:p>
        </p:txBody>
      </p:sp>
      <p:pic>
        <p:nvPicPr>
          <p:cNvPr id="4" name="内容占位符 3"/>
          <p:cNvPicPr>
            <a:picLocks noChangeAspect="1"/>
          </p:cNvPicPr>
          <p:nvPr>
            <p:ph idx="1"/>
          </p:nvPr>
        </p:nvPicPr>
        <p:blipFill>
          <a:blip r:embed="rId1"/>
          <a:stretch>
            <a:fillRect/>
          </a:stretch>
        </p:blipFill>
        <p:spPr>
          <a:xfrm>
            <a:off x="2125980" y="1180465"/>
            <a:ext cx="8169910" cy="5548630"/>
          </a:xfrm>
          <a:prstGeom prst="rect">
            <a:avLst/>
          </a:prstGeom>
        </p:spPr>
      </p:pic>
    </p:spTree>
    <p:custDataLst>
      <p:tags r:id="rId2"/>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3.Data we need for BUSCO and MAKER</a:t>
            </a:r>
            <a:endParaRPr lang="en-US" altLang="zh-CN"/>
          </a:p>
        </p:txBody>
      </p:sp>
      <p:sp>
        <p:nvSpPr>
          <p:cNvPr id="3" name="内容占位符 2"/>
          <p:cNvSpPr>
            <a:spLocks noGrp="1"/>
          </p:cNvSpPr>
          <p:nvPr>
            <p:ph idx="1"/>
          </p:nvPr>
        </p:nvSpPr>
        <p:spPr/>
        <p:txBody>
          <a:bodyPr>
            <a:normAutofit lnSpcReduction="20000"/>
          </a:bodyPr>
          <a:p>
            <a:pPr marL="0" indent="0">
              <a:buNone/>
            </a:pPr>
            <a:r>
              <a:rPr lang="en-US" altLang="zh-CN"/>
              <a:t>3.1 BUSCO</a:t>
            </a:r>
            <a:endParaRPr lang="en-US" altLang="zh-CN"/>
          </a:p>
          <a:p>
            <a:pPr>
              <a:lnSpc>
                <a:spcPct val="200000"/>
              </a:lnSpc>
              <a:buFont typeface="Wingdings" panose="05000000000000000000" charset="0"/>
              <a:buChar char="l"/>
            </a:pPr>
            <a:r>
              <a:rPr lang="en-US" altLang="zh-CN"/>
              <a:t> Assembled genome data</a:t>
            </a:r>
            <a:endParaRPr lang="en-US" altLang="zh-CN"/>
          </a:p>
          <a:p>
            <a:pPr>
              <a:lnSpc>
                <a:spcPct val="200000"/>
              </a:lnSpc>
              <a:buFont typeface="Wingdings" panose="05000000000000000000" charset="0"/>
              <a:buChar char="l"/>
            </a:pPr>
            <a:r>
              <a:rPr lang="en-US" altLang="zh-CN"/>
              <a:t> Related species' dataset from OrthoDB (</a:t>
            </a:r>
            <a:r>
              <a:rPr lang="en-US" altLang="zh-CN">
                <a:solidFill>
                  <a:schemeClr val="accent1">
                    <a:lumMod val="75000"/>
                  </a:schemeClr>
                </a:solidFill>
              </a:rPr>
              <a:t>https://www.orthodb.org/</a:t>
            </a:r>
            <a:r>
              <a:rPr lang="en-US" altLang="zh-CN"/>
              <a:t>)</a:t>
            </a:r>
            <a:endParaRPr lang="en-US" altLang="zh-CN"/>
          </a:p>
          <a:p>
            <a:pPr>
              <a:buFont typeface="Wingdings" panose="05000000000000000000" charset="0"/>
              <a:buChar char="l"/>
            </a:pPr>
            <a:endParaRPr lang="en-US" altLang="zh-CN"/>
          </a:p>
          <a:p>
            <a:pPr marL="0" indent="0">
              <a:buFont typeface="Wingdings" panose="05000000000000000000" charset="0"/>
              <a:buNone/>
            </a:pPr>
            <a:r>
              <a:rPr lang="en-US" altLang="zh-CN">
                <a:sym typeface="+mn-ea"/>
              </a:rPr>
              <a:t>3.2 MAKER</a:t>
            </a:r>
            <a:endParaRPr lang="en-US" altLang="zh-CN"/>
          </a:p>
          <a:p>
            <a:pPr>
              <a:lnSpc>
                <a:spcPct val="170000"/>
              </a:lnSpc>
              <a:buFont typeface="Wingdings" panose="05000000000000000000" charset="0"/>
              <a:buChar char="l"/>
            </a:pPr>
            <a:r>
              <a:rPr lang="en-US" altLang="zh-CN"/>
              <a:t> </a:t>
            </a:r>
            <a:r>
              <a:rPr>
                <a:sym typeface="+mn-ea"/>
              </a:rPr>
              <a:t>Adjacent </a:t>
            </a:r>
            <a:r>
              <a:rPr lang="en-US" altLang="zh-CN"/>
              <a:t>species' protein dataset from NCBI or Ensembl database (</a:t>
            </a:r>
            <a:r>
              <a:rPr lang="en-US" altLang="zh-CN">
                <a:solidFill>
                  <a:schemeClr val="accent1">
                    <a:lumMod val="75000"/>
                  </a:schemeClr>
                </a:solidFill>
              </a:rPr>
              <a:t>www.ensembl.org/</a:t>
            </a:r>
            <a:r>
              <a:rPr lang="en-US" altLang="zh-CN"/>
              <a:t>)</a:t>
            </a:r>
            <a:endParaRPr lang="en-US" altLang="zh-CN"/>
          </a:p>
          <a:p>
            <a:pPr>
              <a:lnSpc>
                <a:spcPct val="170000"/>
              </a:lnSpc>
              <a:buFont typeface="Wingdings" panose="05000000000000000000" charset="0"/>
              <a:buChar char="l"/>
            </a:pPr>
            <a:r>
              <a:rPr lang="en-US" altLang="zh-CN"/>
              <a:t> Repeat sequence dataset from Repeat Modeler</a:t>
            </a:r>
            <a:endParaRPr lang="en-US" altLang="zh-CN"/>
          </a:p>
          <a:p>
            <a:pPr>
              <a:lnSpc>
                <a:spcPct val="170000"/>
              </a:lnSpc>
              <a:buFont typeface="Wingdings" panose="05000000000000000000" charset="0"/>
              <a:buChar char="l"/>
            </a:pPr>
            <a:r>
              <a:rPr lang="en-US" altLang="zh-CN"/>
              <a:t> Transcriptome data from Trinity and CD-Hit</a:t>
            </a:r>
            <a:endParaRPr lang="en-US" altLang="zh-CN"/>
          </a:p>
          <a:p>
            <a:pPr>
              <a:lnSpc>
                <a:spcPct val="160000"/>
              </a:lnSpc>
              <a:buFont typeface="Wingdings" panose="05000000000000000000" charset="0"/>
              <a:buChar char="l"/>
            </a:pPr>
            <a:endParaRPr lang="en-US" altLang="zh-CN"/>
          </a:p>
          <a:p>
            <a:pPr>
              <a:lnSpc>
                <a:spcPct val="160000"/>
              </a:lnSpc>
              <a:buFont typeface="Wingdings" panose="05000000000000000000" charset="0"/>
              <a:buChar char="l"/>
            </a:pPr>
            <a:endParaRPr lang="en-US" altLang="zh-CN"/>
          </a:p>
          <a:p>
            <a:pPr>
              <a:buFont typeface="Wingdings" panose="05000000000000000000" charset="0"/>
              <a:buChar char="l"/>
            </a:pPr>
            <a:endParaRPr lang="en-US" altLang="zh-CN"/>
          </a:p>
          <a:p>
            <a:pPr>
              <a:buFont typeface="Wingdings" panose="05000000000000000000" charset="0"/>
              <a:buChar char="l"/>
            </a:pPr>
            <a:endParaRPr lang="en-US" altLang="zh-CN"/>
          </a:p>
          <a:p>
            <a:pPr marL="0" indent="0">
              <a:buNone/>
            </a:pPr>
            <a:endParaRPr lang="en-US" altLang="zh-CN"/>
          </a:p>
        </p:txBody>
      </p:sp>
      <p:pic>
        <p:nvPicPr>
          <p:cNvPr id="4" name="图片 3"/>
          <p:cNvPicPr>
            <a:picLocks noChangeAspect="1"/>
          </p:cNvPicPr>
          <p:nvPr/>
        </p:nvPicPr>
        <p:blipFill>
          <a:blip r:embed="rId1"/>
          <a:stretch>
            <a:fillRect/>
          </a:stretch>
        </p:blipFill>
        <p:spPr>
          <a:xfrm>
            <a:off x="5935345" y="1490345"/>
            <a:ext cx="5015865" cy="1228725"/>
          </a:xfrm>
          <a:prstGeom prst="rect">
            <a:avLst/>
          </a:prstGeom>
        </p:spPr>
      </p:pic>
    </p:spTree>
    <p:custDataLst>
      <p:tags r:id="rId2"/>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4.1 Pipeline of BUSCO</a:t>
            </a:r>
            <a:endParaRPr lang="en-US" altLang="zh-CN"/>
          </a:p>
        </p:txBody>
      </p:sp>
      <p:sp>
        <p:nvSpPr>
          <p:cNvPr id="3" name="内容占位符 2"/>
          <p:cNvSpPr>
            <a:spLocks noGrp="1"/>
          </p:cNvSpPr>
          <p:nvPr>
            <p:ph idx="1"/>
          </p:nvPr>
        </p:nvSpPr>
        <p:spPr>
          <a:xfrm>
            <a:off x="608330" y="1701800"/>
            <a:ext cx="5487035" cy="2959100"/>
          </a:xfrm>
          <a:solidFill>
            <a:schemeClr val="tx1"/>
          </a:solidFill>
        </p:spPr>
        <p:txBody>
          <a:bodyPr/>
          <a:p>
            <a:pPr marL="0" indent="0">
              <a:buNone/>
            </a:pPr>
            <a:r>
              <a:rPr lang="en-GB" altLang="zh-CN">
                <a:solidFill>
                  <a:schemeClr val="bg2"/>
                </a:solidFill>
              </a:rPr>
              <a:t>$</a:t>
            </a:r>
            <a:r>
              <a:rPr lang="en-US" altLang="zh-CN">
                <a:solidFill>
                  <a:schemeClr val="bg2"/>
                </a:solidFill>
              </a:rPr>
              <a:t> BUSCO -i /path/to/sequence.fasta\</a:t>
            </a:r>
            <a:endParaRPr lang="en-US" altLang="zh-CN">
              <a:solidFill>
                <a:schemeClr val="bg2"/>
              </a:solidFill>
            </a:endParaRPr>
          </a:p>
          <a:p>
            <a:pPr marL="0" indent="0">
              <a:buNone/>
            </a:pPr>
            <a:r>
              <a:rPr lang="en-US" altLang="zh-CN">
                <a:solidFill>
                  <a:schemeClr val="bg2"/>
                </a:solidFill>
              </a:rPr>
              <a:t>   -o /path/to/output\</a:t>
            </a:r>
            <a:endParaRPr lang="en-US" altLang="zh-CN">
              <a:solidFill>
                <a:schemeClr val="bg2"/>
              </a:solidFill>
            </a:endParaRPr>
          </a:p>
          <a:p>
            <a:pPr marL="0" indent="0">
              <a:buNone/>
            </a:pPr>
            <a:r>
              <a:rPr lang="en-US" altLang="zh-CN">
                <a:solidFill>
                  <a:schemeClr val="bg2"/>
                </a:solidFill>
              </a:rPr>
              <a:t>   -l /path/to/OrthoDB_database\</a:t>
            </a:r>
            <a:endParaRPr lang="en-US" altLang="zh-CN">
              <a:solidFill>
                <a:schemeClr val="bg2"/>
              </a:solidFill>
            </a:endParaRPr>
          </a:p>
          <a:p>
            <a:pPr marL="0" indent="0">
              <a:buNone/>
            </a:pPr>
            <a:r>
              <a:rPr lang="en-US" altLang="zh-CN">
                <a:solidFill>
                  <a:schemeClr val="bg2"/>
                </a:solidFill>
              </a:rPr>
              <a:t>   -m genome\</a:t>
            </a:r>
            <a:endParaRPr lang="en-US" altLang="zh-CN">
              <a:solidFill>
                <a:schemeClr val="bg2"/>
              </a:solidFill>
            </a:endParaRPr>
          </a:p>
          <a:p>
            <a:pPr marL="0" indent="0">
              <a:buNone/>
            </a:pPr>
            <a:r>
              <a:rPr lang="en-US" altLang="zh-CN">
                <a:solidFill>
                  <a:schemeClr val="bg2"/>
                </a:solidFill>
              </a:rPr>
              <a:t>   -c 10\</a:t>
            </a:r>
            <a:endParaRPr lang="en-US" altLang="zh-CN">
              <a:solidFill>
                <a:schemeClr val="bg2"/>
              </a:solidFill>
            </a:endParaRPr>
          </a:p>
          <a:p>
            <a:pPr marL="0" indent="0">
              <a:buNone/>
            </a:pPr>
            <a:r>
              <a:rPr lang="en-US" altLang="zh-CN">
                <a:solidFill>
                  <a:schemeClr val="bg2"/>
                </a:solidFill>
              </a:rPr>
              <a:t>   -sp zebrafish</a:t>
            </a:r>
            <a:endParaRPr lang="en-US" altLang="zh-CN">
              <a:solidFill>
                <a:schemeClr val="bg2"/>
              </a:solidFill>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4.2 Pipeline of MAKER</a:t>
            </a:r>
            <a:endParaRPr lang="en-US" altLang="zh-CN"/>
          </a:p>
        </p:txBody>
      </p:sp>
      <p:sp>
        <p:nvSpPr>
          <p:cNvPr id="3" name="内容占位符 2"/>
          <p:cNvSpPr>
            <a:spLocks noGrp="1"/>
          </p:cNvSpPr>
          <p:nvPr>
            <p:ph idx="1"/>
          </p:nvPr>
        </p:nvSpPr>
        <p:spPr>
          <a:xfrm>
            <a:off x="608330" y="1313815"/>
            <a:ext cx="10968990" cy="571500"/>
          </a:xfrm>
        </p:spPr>
        <p:txBody>
          <a:bodyPr>
            <a:noAutofit/>
          </a:bodyPr>
          <a:p>
            <a:pPr marL="0" indent="0">
              <a:buNone/>
            </a:pPr>
            <a:r>
              <a:rPr lang="en-US" altLang="zh-CN" sz="2800" i="1">
                <a:solidFill>
                  <a:schemeClr val="tx1">
                    <a:lumMod val="50000"/>
                    <a:lumOff val="50000"/>
                  </a:schemeClr>
                </a:solidFill>
              </a:rPr>
              <a:t>4.2.1 Construction of repeat sequence database</a:t>
            </a:r>
            <a:endParaRPr lang="en-US" altLang="zh-CN" sz="2800" i="1">
              <a:solidFill>
                <a:schemeClr val="tx1">
                  <a:lumMod val="50000"/>
                  <a:lumOff val="50000"/>
                </a:schemeClr>
              </a:solidFill>
            </a:endParaRPr>
          </a:p>
          <a:p>
            <a:pPr marL="0" indent="0">
              <a:buNone/>
            </a:pPr>
            <a:endParaRPr lang="en-US" altLang="zh-CN" sz="2800" i="1">
              <a:solidFill>
                <a:schemeClr val="tx1">
                  <a:lumMod val="50000"/>
                  <a:lumOff val="50000"/>
                </a:schemeClr>
              </a:solidFill>
            </a:endParaRPr>
          </a:p>
        </p:txBody>
      </p:sp>
      <p:sp>
        <p:nvSpPr>
          <p:cNvPr id="5" name="文本框 4"/>
          <p:cNvSpPr txBox="1"/>
          <p:nvPr/>
        </p:nvSpPr>
        <p:spPr>
          <a:xfrm>
            <a:off x="678815" y="2105660"/>
            <a:ext cx="11270615" cy="4521835"/>
          </a:xfrm>
          <a:prstGeom prst="rect">
            <a:avLst/>
          </a:prstGeom>
          <a:solidFill>
            <a:schemeClr val="tx1"/>
          </a:solidFill>
        </p:spPr>
        <p:txBody>
          <a:bodyPr wrap="square" rtlCol="0">
            <a:spAutoFit/>
          </a:bodyPr>
          <a:p>
            <a:pPr>
              <a:lnSpc>
                <a:spcPct val="160000"/>
              </a:lnSpc>
            </a:pPr>
            <a:r>
              <a:rPr lang="en-US" altLang="zh-CN">
                <a:solidFill>
                  <a:schemeClr val="bg2"/>
                </a:solidFill>
              </a:rPr>
              <a:t># Build index</a:t>
            </a:r>
            <a:endParaRPr lang="zh-CN" altLang="en-US">
              <a:solidFill>
                <a:schemeClr val="bg2"/>
              </a:solidFill>
            </a:endParaRPr>
          </a:p>
          <a:p>
            <a:pPr>
              <a:lnSpc>
                <a:spcPct val="160000"/>
              </a:lnSpc>
            </a:pPr>
            <a:r>
              <a:rPr lang="en-US" altLang="en-GB">
                <a:solidFill>
                  <a:schemeClr val="bg2"/>
                </a:solidFill>
              </a:rPr>
              <a:t>    </a:t>
            </a:r>
            <a:r>
              <a:rPr lang="en-GB" altLang="zh-CN">
                <a:solidFill>
                  <a:schemeClr val="bg2"/>
                </a:solidFill>
              </a:rPr>
              <a:t>$</a:t>
            </a:r>
            <a:r>
              <a:rPr lang="zh-CN" altLang="en-US">
                <a:solidFill>
                  <a:schemeClr val="bg2"/>
                </a:solidFill>
              </a:rPr>
              <a:t> BuildDatabase -name db_name -engine ncbi genomic.fa</a:t>
            </a:r>
            <a:endParaRPr lang="zh-CN" altLang="en-US">
              <a:solidFill>
                <a:schemeClr val="bg2"/>
              </a:solidFill>
            </a:endParaRPr>
          </a:p>
          <a:p>
            <a:pPr>
              <a:lnSpc>
                <a:spcPct val="160000"/>
              </a:lnSpc>
            </a:pPr>
            <a:r>
              <a:rPr lang="en-US" altLang="en-GB">
                <a:solidFill>
                  <a:schemeClr val="bg2"/>
                </a:solidFill>
              </a:rPr>
              <a:t>#</a:t>
            </a:r>
            <a:r>
              <a:rPr lang="en-US" altLang="zh-CN">
                <a:solidFill>
                  <a:schemeClr val="bg2"/>
                </a:solidFill>
              </a:rPr>
              <a:t> </a:t>
            </a:r>
            <a:r>
              <a:rPr lang="en-US">
                <a:solidFill>
                  <a:schemeClr val="bg2"/>
                </a:solidFill>
              </a:rPr>
              <a:t>Run RepeatModeler</a:t>
            </a:r>
            <a:endParaRPr lang="en-US" altLang="zh-CN">
              <a:solidFill>
                <a:schemeClr val="bg2"/>
              </a:solidFill>
            </a:endParaRPr>
          </a:p>
          <a:p>
            <a:pPr>
              <a:lnSpc>
                <a:spcPct val="160000"/>
              </a:lnSpc>
            </a:pPr>
            <a:r>
              <a:rPr lang="en-US" altLang="en-GB">
                <a:solidFill>
                  <a:schemeClr val="bg2"/>
                </a:solidFill>
              </a:rPr>
              <a:t>    </a:t>
            </a:r>
            <a:r>
              <a:rPr lang="en-GB" altLang="en-US">
                <a:solidFill>
                  <a:schemeClr val="bg2"/>
                </a:solidFill>
              </a:rPr>
              <a:t>$</a:t>
            </a:r>
            <a:r>
              <a:rPr lang="en-US" altLang="zh-CN">
                <a:solidFill>
                  <a:schemeClr val="bg2"/>
                </a:solidFill>
              </a:rPr>
              <a:t> RepeatModeler -pa 4 -database db_name -engine ncbi</a:t>
            </a:r>
            <a:endParaRPr lang="en-US" altLang="zh-CN">
              <a:solidFill>
                <a:schemeClr val="bg2"/>
              </a:solidFill>
            </a:endParaRPr>
          </a:p>
          <a:p>
            <a:pPr>
              <a:lnSpc>
                <a:spcPct val="160000"/>
              </a:lnSpc>
            </a:pPr>
            <a:r>
              <a:rPr lang="en-US" altLang="zh-CN">
                <a:solidFill>
                  <a:schemeClr val="bg2"/>
                </a:solidFill>
              </a:rPr>
              <a:t># Filter repeat sequence database</a:t>
            </a:r>
            <a:endParaRPr lang="en-US" altLang="zh-CN">
              <a:solidFill>
                <a:schemeClr val="bg2"/>
              </a:solidFill>
            </a:endParaRPr>
          </a:p>
          <a:p>
            <a:pPr>
              <a:lnSpc>
                <a:spcPct val="160000"/>
              </a:lnSpc>
            </a:pPr>
            <a:r>
              <a:rPr lang="en-US" altLang="zh-CN">
                <a:solidFill>
                  <a:schemeClr val="bg2"/>
                </a:solidFill>
              </a:rPr>
              <a:t>    $ makeblastdb -dbtype prot -in protein.fasta -out protein_db</a:t>
            </a:r>
            <a:endParaRPr lang="en-US" altLang="zh-CN">
              <a:solidFill>
                <a:schemeClr val="bg2"/>
              </a:solidFill>
            </a:endParaRPr>
          </a:p>
          <a:p>
            <a:pPr>
              <a:lnSpc>
                <a:spcPct val="160000"/>
              </a:lnSpc>
            </a:pPr>
            <a:r>
              <a:rPr lang="en-US" altLang="zh-CN">
                <a:solidFill>
                  <a:schemeClr val="bg2"/>
                </a:solidFill>
              </a:rPr>
              <a:t>    $ blastx  -query consensi.fa.classified -db protein_db -outfmt 6 -evalue 1e-5 -num_threads 20 -out\ prot.blast</a:t>
            </a:r>
            <a:endParaRPr lang="en-US" altLang="zh-CN">
              <a:solidFill>
                <a:schemeClr val="bg2"/>
              </a:solidFill>
            </a:endParaRPr>
          </a:p>
          <a:p>
            <a:pPr>
              <a:lnSpc>
                <a:spcPct val="160000"/>
              </a:lnSpc>
            </a:pPr>
            <a:r>
              <a:rPr lang="en-US" altLang="zh-CN">
                <a:solidFill>
                  <a:schemeClr val="bg2"/>
                </a:solidFill>
              </a:rPr>
              <a:t>    $ python /mnt/genome1/Lab_Users/LL/tools/genome/annotools/Del_seq_in_blast.py -q consensi.fa.classified\ -blast prot.blast -l 30 -o denovo_repDB</a:t>
            </a:r>
            <a:endParaRPr lang="en-US" altLang="zh-CN">
              <a:solidFill>
                <a:schemeClr val="bg2"/>
              </a:solidFill>
            </a:endParaRP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608330" y="551815"/>
            <a:ext cx="9450705" cy="521970"/>
          </a:xfrm>
          <a:prstGeom prst="rect">
            <a:avLst/>
          </a:prstGeom>
          <a:noFill/>
        </p:spPr>
        <p:txBody>
          <a:bodyPr wrap="square" rtlCol="0">
            <a:spAutoFit/>
          </a:bodyPr>
          <a:p>
            <a:r>
              <a:rPr lang="en-US" altLang="zh-CN" sz="2800" i="1">
                <a:solidFill>
                  <a:schemeClr val="tx1">
                    <a:lumMod val="50000"/>
                    <a:lumOff val="50000"/>
                  </a:schemeClr>
                </a:solidFill>
              </a:rPr>
              <a:t>4.2.2 Construction of transcriptome database</a:t>
            </a:r>
            <a:endParaRPr lang="en-US" altLang="zh-CN" sz="2800" i="1">
              <a:solidFill>
                <a:schemeClr val="tx1">
                  <a:lumMod val="50000"/>
                  <a:lumOff val="50000"/>
                </a:schemeClr>
              </a:solidFill>
            </a:endParaRPr>
          </a:p>
        </p:txBody>
      </p:sp>
      <p:sp>
        <p:nvSpPr>
          <p:cNvPr id="7" name="文本框 6"/>
          <p:cNvSpPr txBox="1"/>
          <p:nvPr/>
        </p:nvSpPr>
        <p:spPr>
          <a:xfrm>
            <a:off x="608330" y="1453515"/>
            <a:ext cx="11071860" cy="3830955"/>
          </a:xfrm>
          <a:prstGeom prst="rect">
            <a:avLst/>
          </a:prstGeom>
          <a:solidFill>
            <a:schemeClr val="tx1"/>
          </a:solidFill>
        </p:spPr>
        <p:txBody>
          <a:bodyPr wrap="square" rtlCol="0">
            <a:spAutoFit/>
          </a:bodyPr>
          <a:p>
            <a:pPr>
              <a:lnSpc>
                <a:spcPct val="150000"/>
              </a:lnSpc>
            </a:pPr>
            <a:r>
              <a:rPr lang="en-US" altLang="zh-CN">
                <a:solidFill>
                  <a:schemeClr val="bg1"/>
                </a:solidFill>
              </a:rPr>
              <a:t># Build index and run Blast</a:t>
            </a:r>
            <a:endParaRPr lang="zh-CN" altLang="en-US">
              <a:solidFill>
                <a:schemeClr val="bg1"/>
              </a:solidFill>
            </a:endParaRPr>
          </a:p>
          <a:p>
            <a:pPr>
              <a:lnSpc>
                <a:spcPct val="150000"/>
              </a:lnSpc>
            </a:pPr>
            <a:r>
              <a:rPr lang="en-US" altLang="zh-CN">
                <a:solidFill>
                  <a:schemeClr val="bg1"/>
                </a:solidFill>
              </a:rPr>
              <a:t>    $</a:t>
            </a:r>
            <a:r>
              <a:rPr lang="zh-CN" altLang="en-US">
                <a:solidFill>
                  <a:schemeClr val="bg1"/>
                </a:solidFill>
              </a:rPr>
              <a:t> bwa index genome.fa</a:t>
            </a:r>
            <a:endParaRPr lang="zh-CN" altLang="en-US">
              <a:solidFill>
                <a:schemeClr val="bg1"/>
              </a:solidFill>
            </a:endParaRPr>
          </a:p>
          <a:p>
            <a:pPr>
              <a:lnSpc>
                <a:spcPct val="150000"/>
              </a:lnSpc>
            </a:pPr>
            <a:r>
              <a:rPr lang="en-US" altLang="zh-CN">
                <a:solidFill>
                  <a:schemeClr val="bg1"/>
                </a:solidFill>
              </a:rPr>
              <a:t>    $</a:t>
            </a:r>
            <a:r>
              <a:rPr lang="zh-CN" altLang="en-US">
                <a:solidFill>
                  <a:schemeClr val="bg1"/>
                </a:solidFill>
              </a:rPr>
              <a:t> bwa mem -t 15 genome.fa sample1_R1.fq sample1_R2.fq | samtools sort -@ 10 -m 4G -O bam -o</a:t>
            </a:r>
            <a:r>
              <a:rPr lang="en-US" altLang="zh-CN">
                <a:solidFill>
                  <a:schemeClr val="bg1"/>
                </a:solidFill>
              </a:rPr>
              <a:t>\</a:t>
            </a:r>
            <a:endParaRPr lang="zh-CN" altLang="en-US">
              <a:solidFill>
                <a:schemeClr val="bg1"/>
              </a:solidFill>
            </a:endParaRPr>
          </a:p>
          <a:p>
            <a:pPr>
              <a:lnSpc>
                <a:spcPct val="150000"/>
              </a:lnSpc>
            </a:pPr>
            <a:r>
              <a:rPr lang="zh-CN" altLang="en-US">
                <a:solidFill>
                  <a:schemeClr val="bg1"/>
                </a:solidFill>
              </a:rPr>
              <a:t>sample1.sorted.bam</a:t>
            </a:r>
            <a:endParaRPr lang="zh-CN" altLang="en-US">
              <a:solidFill>
                <a:schemeClr val="bg1"/>
              </a:solidFill>
            </a:endParaRPr>
          </a:p>
          <a:p>
            <a:pPr>
              <a:lnSpc>
                <a:spcPct val="150000"/>
              </a:lnSpc>
            </a:pPr>
            <a:r>
              <a:rPr lang="en-US" altLang="zh-CN">
                <a:solidFill>
                  <a:schemeClr val="bg1"/>
                </a:solidFill>
              </a:rPr>
              <a:t># </a:t>
            </a:r>
            <a:r>
              <a:rPr lang="en-US">
                <a:solidFill>
                  <a:schemeClr val="bg1"/>
                </a:solidFill>
              </a:rPr>
              <a:t>Assemble the transcriptome with Trinity</a:t>
            </a:r>
            <a:endParaRPr lang="zh-CN" altLang="en-US">
              <a:solidFill>
                <a:schemeClr val="bg1"/>
              </a:solidFill>
            </a:endParaRPr>
          </a:p>
          <a:p>
            <a:pPr>
              <a:lnSpc>
                <a:spcPct val="150000"/>
              </a:lnSpc>
            </a:pPr>
            <a:r>
              <a:rPr lang="en-US" altLang="zh-CN">
                <a:solidFill>
                  <a:schemeClr val="bg1"/>
                </a:solidFill>
              </a:rPr>
              <a:t>    $</a:t>
            </a:r>
            <a:r>
              <a:rPr lang="zh-CN" altLang="en-US">
                <a:solidFill>
                  <a:schemeClr val="bg1"/>
                </a:solidFill>
              </a:rPr>
              <a:t> Trinity --genome_guided_bam sample1.sorted.bam --max_memory 50G --genome_guided_max_intron</a:t>
            </a:r>
            <a:r>
              <a:rPr lang="en-US" altLang="zh-CN">
                <a:solidFill>
                  <a:schemeClr val="bg1"/>
                </a:solidFill>
              </a:rPr>
              <a:t>\</a:t>
            </a:r>
            <a:r>
              <a:rPr lang="zh-CN" altLang="en-US">
                <a:solidFill>
                  <a:schemeClr val="bg1"/>
                </a:solidFill>
              </a:rPr>
              <a:t> 10000 --CPU 6</a:t>
            </a:r>
            <a:endParaRPr lang="zh-CN" altLang="en-US">
              <a:solidFill>
                <a:schemeClr val="bg1"/>
              </a:solidFill>
            </a:endParaRPr>
          </a:p>
          <a:p>
            <a:pPr>
              <a:lnSpc>
                <a:spcPct val="150000"/>
              </a:lnSpc>
            </a:pPr>
            <a:r>
              <a:rPr lang="en-US" altLang="zh-CN">
                <a:solidFill>
                  <a:schemeClr val="bg1"/>
                </a:solidFill>
              </a:rPr>
              <a:t># </a:t>
            </a:r>
            <a:r>
              <a:rPr lang="en-US">
                <a:solidFill>
                  <a:schemeClr val="bg1"/>
                </a:solidFill>
              </a:rPr>
              <a:t>Remove the redundancy with CD-Hit</a:t>
            </a:r>
            <a:endParaRPr lang="zh-CN" altLang="en-US">
              <a:solidFill>
                <a:schemeClr val="bg1"/>
              </a:solidFill>
            </a:endParaRPr>
          </a:p>
          <a:p>
            <a:pPr>
              <a:lnSpc>
                <a:spcPct val="150000"/>
              </a:lnSpc>
            </a:pPr>
            <a:r>
              <a:rPr lang="en-US" altLang="zh-CN">
                <a:solidFill>
                  <a:schemeClr val="bg1"/>
                </a:solidFill>
              </a:rPr>
              <a:t>    $</a:t>
            </a:r>
            <a:r>
              <a:rPr lang="zh-CN" altLang="en-US">
                <a:solidFill>
                  <a:schemeClr val="bg1"/>
                </a:solidFill>
              </a:rPr>
              <a:t> cd-hit-est -i all_trinity.fasta -o all_trinity_95.fasta -c 0.95 -n 10 -d 0 -M 32000 -T 20</a:t>
            </a:r>
            <a:endParaRPr lang="zh-CN" altLang="en-US">
              <a:solidFill>
                <a:schemeClr val="bg1"/>
              </a:solidFill>
            </a:endParaRP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608330" y="370205"/>
            <a:ext cx="7141210" cy="521970"/>
          </a:xfrm>
          <a:prstGeom prst="rect">
            <a:avLst/>
          </a:prstGeom>
          <a:noFill/>
        </p:spPr>
        <p:txBody>
          <a:bodyPr wrap="square" rtlCol="0">
            <a:spAutoFit/>
          </a:bodyPr>
          <a:p>
            <a:r>
              <a:rPr lang="en-US" altLang="zh-CN" sz="2800" i="1">
                <a:solidFill>
                  <a:schemeClr val="tx1">
                    <a:lumMod val="50000"/>
                    <a:lumOff val="50000"/>
                  </a:schemeClr>
                </a:solidFill>
              </a:rPr>
              <a:t>4.2.3 MAKER RUN 1</a:t>
            </a:r>
            <a:endParaRPr lang="en-US" altLang="zh-CN" sz="2800" i="1">
              <a:solidFill>
                <a:schemeClr val="tx1">
                  <a:lumMod val="50000"/>
                  <a:lumOff val="50000"/>
                </a:schemeClr>
              </a:solidFill>
            </a:endParaRPr>
          </a:p>
        </p:txBody>
      </p:sp>
      <p:sp>
        <p:nvSpPr>
          <p:cNvPr id="7" name="文本框 6"/>
          <p:cNvSpPr txBox="1"/>
          <p:nvPr/>
        </p:nvSpPr>
        <p:spPr>
          <a:xfrm>
            <a:off x="608330" y="1740535"/>
            <a:ext cx="11071860" cy="2584450"/>
          </a:xfrm>
          <a:prstGeom prst="rect">
            <a:avLst/>
          </a:prstGeom>
          <a:solidFill>
            <a:schemeClr val="tx1"/>
          </a:solidFill>
        </p:spPr>
        <p:txBody>
          <a:bodyPr wrap="square" rtlCol="0">
            <a:spAutoFit/>
          </a:bodyPr>
          <a:p>
            <a:pPr>
              <a:lnSpc>
                <a:spcPct val="150000"/>
              </a:lnSpc>
            </a:pPr>
            <a:r>
              <a:rPr lang="en-US" altLang="zh-CN">
                <a:solidFill>
                  <a:schemeClr val="bg1"/>
                </a:solidFill>
              </a:rPr>
              <a:t># Activate environment</a:t>
            </a:r>
            <a:endParaRPr lang="en-US" altLang="zh-CN">
              <a:solidFill>
                <a:schemeClr val="bg1"/>
              </a:solidFill>
            </a:endParaRPr>
          </a:p>
          <a:p>
            <a:pPr>
              <a:lnSpc>
                <a:spcPct val="150000"/>
              </a:lnSpc>
            </a:pPr>
            <a:r>
              <a:rPr lang="en-US" altLang="zh-CN">
                <a:solidFill>
                  <a:schemeClr val="bg1"/>
                </a:solidFill>
              </a:rPr>
              <a:t>    $</a:t>
            </a:r>
            <a:r>
              <a:rPr lang="zh-CN" altLang="en-US">
                <a:solidFill>
                  <a:schemeClr val="bg1"/>
                </a:solidFill>
              </a:rPr>
              <a:t> conda activate MAKER_env</a:t>
            </a:r>
            <a:endParaRPr lang="zh-CN" altLang="en-US">
              <a:solidFill>
                <a:schemeClr val="bg1"/>
              </a:solidFill>
            </a:endParaRPr>
          </a:p>
          <a:p>
            <a:pPr>
              <a:lnSpc>
                <a:spcPct val="150000"/>
              </a:lnSpc>
            </a:pPr>
            <a:r>
              <a:rPr lang="en-US" altLang="zh-CN">
                <a:solidFill>
                  <a:schemeClr val="bg1"/>
                </a:solidFill>
              </a:rPr>
              <a:t>    $</a:t>
            </a:r>
            <a:r>
              <a:rPr lang="zh-CN" altLang="en-US">
                <a:solidFill>
                  <a:schemeClr val="bg1"/>
                </a:solidFill>
              </a:rPr>
              <a:t> mkdir maker_run1 &amp;&amp; cd maker_run1</a:t>
            </a:r>
            <a:endParaRPr lang="zh-CN" altLang="en-US">
              <a:solidFill>
                <a:schemeClr val="bg1"/>
              </a:solidFill>
            </a:endParaRPr>
          </a:p>
          <a:p>
            <a:pPr>
              <a:lnSpc>
                <a:spcPct val="150000"/>
              </a:lnSpc>
            </a:pPr>
            <a:r>
              <a:rPr lang="en-US" altLang="zh-CN">
                <a:solidFill>
                  <a:schemeClr val="bg1"/>
                </a:solidFill>
              </a:rPr>
              <a:t># Create configuration file</a:t>
            </a:r>
            <a:endParaRPr lang="en-US" altLang="zh-CN">
              <a:solidFill>
                <a:schemeClr val="bg1"/>
              </a:solidFill>
            </a:endParaRPr>
          </a:p>
          <a:p>
            <a:pPr>
              <a:lnSpc>
                <a:spcPct val="150000"/>
              </a:lnSpc>
            </a:pPr>
            <a:r>
              <a:rPr lang="en-US" altLang="zh-CN">
                <a:solidFill>
                  <a:schemeClr val="bg1"/>
                </a:solidFill>
              </a:rPr>
              <a:t>    $</a:t>
            </a:r>
            <a:r>
              <a:rPr lang="zh-CN" altLang="en-US">
                <a:solidFill>
                  <a:schemeClr val="bg1"/>
                </a:solidFill>
              </a:rPr>
              <a:t> /home/software/maker/maker-3/bin/maker -CTL</a:t>
            </a:r>
            <a:endParaRPr lang="zh-CN" altLang="en-US">
              <a:solidFill>
                <a:schemeClr val="bg1"/>
              </a:solidFill>
            </a:endParaRPr>
          </a:p>
          <a:p>
            <a:pPr>
              <a:lnSpc>
                <a:spcPct val="150000"/>
              </a:lnSpc>
            </a:pPr>
            <a:r>
              <a:rPr lang="en-US" altLang="zh-CN">
                <a:solidFill>
                  <a:schemeClr val="bg1"/>
                </a:solidFill>
              </a:rPr>
              <a:t>#</a:t>
            </a:r>
            <a:r>
              <a:rPr lang="zh-CN" altLang="en-US">
                <a:solidFill>
                  <a:schemeClr val="bg1"/>
                </a:solidFill>
              </a:rPr>
              <a:t> </a:t>
            </a:r>
            <a:r>
              <a:rPr lang="en-US">
                <a:solidFill>
                  <a:schemeClr val="bg1"/>
                </a:solidFill>
              </a:rPr>
              <a:t>Open and edit configuration file with Notepad++</a:t>
            </a:r>
            <a:endParaRPr lang="en-US">
              <a:solidFill>
                <a:schemeClr val="bg1"/>
              </a:solidFill>
            </a:endParaRPr>
          </a:p>
        </p:txBody>
      </p:sp>
      <p:sp>
        <p:nvSpPr>
          <p:cNvPr id="2" name="文本框 1"/>
          <p:cNvSpPr txBox="1"/>
          <p:nvPr/>
        </p:nvSpPr>
        <p:spPr>
          <a:xfrm>
            <a:off x="608330" y="1031875"/>
            <a:ext cx="7073265" cy="368300"/>
          </a:xfrm>
          <a:prstGeom prst="rect">
            <a:avLst/>
          </a:prstGeom>
          <a:noFill/>
        </p:spPr>
        <p:txBody>
          <a:bodyPr wrap="square" rtlCol="0">
            <a:spAutoFit/>
          </a:bodyPr>
          <a:p>
            <a:r>
              <a:rPr lang="en-US" altLang="zh-CN"/>
              <a:t>(1). Create and Edit Configuration File</a:t>
            </a:r>
            <a:endParaRPr lang="en-US" altLang="zh-CN"/>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2122805" y="0"/>
            <a:ext cx="7945755" cy="6205220"/>
          </a:xfrm>
          <a:prstGeom prst="rect">
            <a:avLst/>
          </a:prstGeom>
        </p:spPr>
      </p:pic>
      <p:sp>
        <p:nvSpPr>
          <p:cNvPr id="3" name="文本框 2"/>
          <p:cNvSpPr txBox="1"/>
          <p:nvPr/>
        </p:nvSpPr>
        <p:spPr>
          <a:xfrm>
            <a:off x="4528820" y="6390005"/>
            <a:ext cx="3134360" cy="368300"/>
          </a:xfrm>
          <a:prstGeom prst="rect">
            <a:avLst/>
          </a:prstGeom>
          <a:noFill/>
        </p:spPr>
        <p:txBody>
          <a:bodyPr wrap="square" rtlCol="0">
            <a:spAutoFit/>
          </a:bodyPr>
          <a:p>
            <a:pPr algn="ctr"/>
            <a:r>
              <a:rPr lang="en-US" altLang="zh-CN"/>
              <a:t>E</a:t>
            </a:r>
            <a:r>
              <a:rPr lang="en-US" altLang="zh-CN"/>
              <a:t>dit Configuration File</a:t>
            </a:r>
            <a:endParaRPr lang="en-US" altLang="zh-CN"/>
          </a:p>
        </p:txBody>
      </p:sp>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89280" y="695325"/>
            <a:ext cx="7073265" cy="368300"/>
          </a:xfrm>
          <a:prstGeom prst="rect">
            <a:avLst/>
          </a:prstGeom>
          <a:noFill/>
        </p:spPr>
        <p:txBody>
          <a:bodyPr wrap="square" rtlCol="0">
            <a:spAutoFit/>
          </a:bodyPr>
          <a:p>
            <a:r>
              <a:rPr lang="en-US" altLang="zh-CN"/>
              <a:t>(2). Run First Round MAKER </a:t>
            </a:r>
            <a:endParaRPr lang="en-US" altLang="zh-CN"/>
          </a:p>
        </p:txBody>
      </p:sp>
      <p:sp>
        <p:nvSpPr>
          <p:cNvPr id="3" name="文本框 2"/>
          <p:cNvSpPr txBox="1"/>
          <p:nvPr/>
        </p:nvSpPr>
        <p:spPr>
          <a:xfrm>
            <a:off x="802005" y="1386840"/>
            <a:ext cx="9286875" cy="368300"/>
          </a:xfrm>
          <a:prstGeom prst="rect">
            <a:avLst/>
          </a:prstGeom>
          <a:solidFill>
            <a:schemeClr val="tx1"/>
          </a:solidFill>
        </p:spPr>
        <p:txBody>
          <a:bodyPr wrap="square" rtlCol="0">
            <a:spAutoFit/>
          </a:bodyPr>
          <a:p>
            <a:r>
              <a:rPr lang="en-US" altLang="zh-CN">
                <a:solidFill>
                  <a:schemeClr val="bg1"/>
                </a:solidFill>
              </a:rPr>
              <a:t>$</a:t>
            </a:r>
            <a:r>
              <a:rPr lang="zh-CN" altLang="en-US">
                <a:solidFill>
                  <a:schemeClr val="bg1"/>
                </a:solidFill>
              </a:rPr>
              <a:t> nohup mpiexec -n 20 /home/software/maker/maker-3/bin/maker &gt; maker.log 2&gt;&amp;1 &amp;</a:t>
            </a:r>
            <a:endParaRPr lang="zh-CN" altLang="en-US">
              <a:solidFill>
                <a:schemeClr val="bg1"/>
              </a:solidFill>
            </a:endParaRPr>
          </a:p>
        </p:txBody>
      </p:sp>
      <p:sp>
        <p:nvSpPr>
          <p:cNvPr id="4" name="文本框 3"/>
          <p:cNvSpPr txBox="1"/>
          <p:nvPr/>
        </p:nvSpPr>
        <p:spPr>
          <a:xfrm>
            <a:off x="589280" y="2967990"/>
            <a:ext cx="3757295" cy="368300"/>
          </a:xfrm>
          <a:prstGeom prst="rect">
            <a:avLst/>
          </a:prstGeom>
          <a:noFill/>
        </p:spPr>
        <p:txBody>
          <a:bodyPr wrap="square" rtlCol="0">
            <a:spAutoFit/>
          </a:bodyPr>
          <a:p>
            <a:r>
              <a:rPr lang="en-US" altLang="zh-CN"/>
              <a:t>(3). Result Integration</a:t>
            </a:r>
            <a:endParaRPr lang="en-US" altLang="zh-CN"/>
          </a:p>
        </p:txBody>
      </p:sp>
      <p:sp>
        <p:nvSpPr>
          <p:cNvPr id="5" name="文本框 4"/>
          <p:cNvSpPr txBox="1"/>
          <p:nvPr/>
        </p:nvSpPr>
        <p:spPr>
          <a:xfrm>
            <a:off x="802005" y="3688080"/>
            <a:ext cx="9286875" cy="2168525"/>
          </a:xfrm>
          <a:prstGeom prst="rect">
            <a:avLst/>
          </a:prstGeom>
          <a:solidFill>
            <a:schemeClr val="tx1"/>
          </a:solidFill>
        </p:spPr>
        <p:txBody>
          <a:bodyPr wrap="square" rtlCol="0">
            <a:spAutoFit/>
          </a:bodyPr>
          <a:p>
            <a:pPr>
              <a:lnSpc>
                <a:spcPct val="150000"/>
              </a:lnSpc>
            </a:pPr>
            <a:r>
              <a:rPr lang="en-US" altLang="zh-CN">
                <a:solidFill>
                  <a:schemeClr val="bg1"/>
                </a:solidFill>
              </a:rPr>
              <a:t>$</a:t>
            </a:r>
            <a:r>
              <a:rPr lang="zh-CN" altLang="en-US">
                <a:solidFill>
                  <a:schemeClr val="bg1"/>
                </a:solidFill>
              </a:rPr>
              <a:t> cd maker_run1/*.maker.output</a:t>
            </a:r>
            <a:endParaRPr lang="zh-CN" altLang="en-US">
              <a:solidFill>
                <a:schemeClr val="bg1"/>
              </a:solidFill>
            </a:endParaRPr>
          </a:p>
          <a:p>
            <a:pPr>
              <a:lnSpc>
                <a:spcPct val="150000"/>
              </a:lnSpc>
            </a:pPr>
            <a:r>
              <a:rPr lang="en-US" altLang="zh-CN">
                <a:solidFill>
                  <a:schemeClr val="bg1"/>
                </a:solidFill>
              </a:rPr>
              <a:t>$</a:t>
            </a:r>
            <a:r>
              <a:rPr lang="zh-CN" altLang="en-US">
                <a:solidFill>
                  <a:schemeClr val="bg1"/>
                </a:solidFill>
              </a:rPr>
              <a:t> fasta_merge -d *_master_datastore_index.log</a:t>
            </a:r>
            <a:endParaRPr lang="zh-CN" altLang="en-US">
              <a:solidFill>
                <a:schemeClr val="bg1"/>
              </a:solidFill>
            </a:endParaRPr>
          </a:p>
          <a:p>
            <a:pPr>
              <a:lnSpc>
                <a:spcPct val="150000"/>
              </a:lnSpc>
            </a:pPr>
            <a:r>
              <a:rPr lang="en-US" altLang="zh-CN">
                <a:solidFill>
                  <a:schemeClr val="bg1"/>
                </a:solidFill>
              </a:rPr>
              <a:t>$</a:t>
            </a:r>
            <a:r>
              <a:rPr lang="zh-CN" altLang="en-US">
                <a:solidFill>
                  <a:schemeClr val="bg1"/>
                </a:solidFill>
              </a:rPr>
              <a:t> gff3_merge -d *_master_datastore_index.log</a:t>
            </a:r>
            <a:endParaRPr lang="zh-CN" altLang="en-US">
              <a:solidFill>
                <a:schemeClr val="bg1"/>
              </a:solidFill>
            </a:endParaRPr>
          </a:p>
          <a:p>
            <a:pPr>
              <a:lnSpc>
                <a:spcPct val="150000"/>
              </a:lnSpc>
            </a:pPr>
            <a:r>
              <a:rPr lang="en-US" altLang="zh-CN">
                <a:solidFill>
                  <a:schemeClr val="bg1"/>
                </a:solidFill>
              </a:rPr>
              <a:t># There will be much .gff/.fasta file in your </a:t>
            </a:r>
            <a:r>
              <a:rPr lang="en-US" altLang="zh-CN">
                <a:solidFill>
                  <a:schemeClr val="bg1"/>
                </a:solidFill>
              </a:rPr>
              <a:t>folder. They are the final result of your first round Maker.</a:t>
            </a:r>
            <a:endParaRPr lang="en-US" altLang="zh-CN">
              <a:solidFill>
                <a:schemeClr val="bg1"/>
              </a:solidFill>
            </a:endParaRP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608330" y="370205"/>
            <a:ext cx="7141210" cy="521970"/>
          </a:xfrm>
          <a:prstGeom prst="rect">
            <a:avLst/>
          </a:prstGeom>
          <a:noFill/>
        </p:spPr>
        <p:txBody>
          <a:bodyPr wrap="square" rtlCol="0">
            <a:spAutoFit/>
          </a:bodyPr>
          <a:p>
            <a:r>
              <a:rPr lang="en-US" altLang="zh-CN" sz="2800" i="1">
                <a:solidFill>
                  <a:schemeClr val="tx1">
                    <a:lumMod val="50000"/>
                    <a:lumOff val="50000"/>
                  </a:schemeClr>
                </a:solidFill>
              </a:rPr>
              <a:t>4.2.4 MAKER RUN 2</a:t>
            </a:r>
            <a:endParaRPr lang="en-US" altLang="zh-CN" sz="2800" i="1">
              <a:solidFill>
                <a:schemeClr val="tx1">
                  <a:lumMod val="50000"/>
                  <a:lumOff val="50000"/>
                </a:schemeClr>
              </a:solidFill>
            </a:endParaRPr>
          </a:p>
        </p:txBody>
      </p:sp>
      <p:sp>
        <p:nvSpPr>
          <p:cNvPr id="3" name="文本框 2"/>
          <p:cNvSpPr txBox="1"/>
          <p:nvPr/>
        </p:nvSpPr>
        <p:spPr>
          <a:xfrm>
            <a:off x="641985" y="1040765"/>
            <a:ext cx="7073265" cy="368300"/>
          </a:xfrm>
          <a:prstGeom prst="rect">
            <a:avLst/>
          </a:prstGeom>
          <a:noFill/>
        </p:spPr>
        <p:txBody>
          <a:bodyPr wrap="square" rtlCol="0">
            <a:spAutoFit/>
          </a:bodyPr>
          <a:p>
            <a:r>
              <a:rPr lang="en-US" altLang="zh-CN"/>
              <a:t>(1). Training Augustus Model</a:t>
            </a:r>
            <a:endParaRPr lang="en-US" altLang="zh-CN"/>
          </a:p>
        </p:txBody>
      </p:sp>
      <p:sp>
        <p:nvSpPr>
          <p:cNvPr id="4" name="文本框 3"/>
          <p:cNvSpPr txBox="1"/>
          <p:nvPr/>
        </p:nvSpPr>
        <p:spPr>
          <a:xfrm>
            <a:off x="753110" y="1701800"/>
            <a:ext cx="10685780" cy="4661535"/>
          </a:xfrm>
          <a:prstGeom prst="rect">
            <a:avLst/>
          </a:prstGeom>
          <a:solidFill>
            <a:schemeClr val="tx1"/>
          </a:solidFill>
        </p:spPr>
        <p:txBody>
          <a:bodyPr wrap="square" rtlCol="0">
            <a:spAutoFit/>
          </a:bodyPr>
          <a:p>
            <a:pPr>
              <a:lnSpc>
                <a:spcPct val="150000"/>
              </a:lnSpc>
            </a:pPr>
            <a:r>
              <a:rPr lang="en-US" altLang="zh-CN">
                <a:solidFill>
                  <a:schemeClr val="bg1"/>
                </a:solidFill>
              </a:rPr>
              <a:t>$</a:t>
            </a:r>
            <a:r>
              <a:rPr lang="zh-CN" altLang="en-US">
                <a:solidFill>
                  <a:schemeClr val="bg1"/>
                </a:solidFill>
              </a:rPr>
              <a:t> mkdir maker_run2 &amp;&amp; cd maker_run2</a:t>
            </a:r>
            <a:endParaRPr lang="zh-CN" altLang="en-US">
              <a:solidFill>
                <a:schemeClr val="bg1"/>
              </a:solidFill>
            </a:endParaRPr>
          </a:p>
          <a:p>
            <a:pPr>
              <a:lnSpc>
                <a:spcPct val="150000"/>
              </a:lnSpc>
            </a:pPr>
            <a:r>
              <a:rPr lang="en-US" altLang="zh-CN">
                <a:solidFill>
                  <a:schemeClr val="bg1"/>
                </a:solidFill>
              </a:rPr>
              <a:t>$</a:t>
            </a:r>
            <a:r>
              <a:rPr lang="zh-CN" altLang="en-US">
                <a:solidFill>
                  <a:schemeClr val="bg1"/>
                </a:solidFill>
              </a:rPr>
              <a:t> mkdir augustus &amp;&amp; cd augustus</a:t>
            </a:r>
            <a:endParaRPr lang="zh-CN" altLang="en-US">
              <a:solidFill>
                <a:schemeClr val="bg1"/>
              </a:solidFill>
            </a:endParaRPr>
          </a:p>
          <a:p>
            <a:pPr>
              <a:lnSpc>
                <a:spcPct val="150000"/>
              </a:lnSpc>
            </a:pPr>
            <a:r>
              <a:rPr lang="en-US" altLang="zh-CN">
                <a:solidFill>
                  <a:schemeClr val="bg1"/>
                </a:solidFill>
              </a:rPr>
              <a:t>$</a:t>
            </a:r>
            <a:r>
              <a:rPr lang="zh-CN" altLang="en-US">
                <a:solidFill>
                  <a:schemeClr val="bg1"/>
                </a:solidFill>
              </a:rPr>
              <a:t> samtools faidx genome.fa</a:t>
            </a:r>
            <a:endParaRPr lang="zh-CN" altLang="en-US">
              <a:solidFill>
                <a:schemeClr val="bg1"/>
              </a:solidFill>
            </a:endParaRPr>
          </a:p>
          <a:p>
            <a:pPr>
              <a:lnSpc>
                <a:spcPct val="150000"/>
              </a:lnSpc>
            </a:pPr>
            <a:r>
              <a:rPr lang="en-US" altLang="zh-CN">
                <a:solidFill>
                  <a:schemeClr val="bg1"/>
                </a:solidFill>
              </a:rPr>
              <a:t>$</a:t>
            </a:r>
            <a:r>
              <a:rPr lang="zh-CN" altLang="en-US">
                <a:solidFill>
                  <a:schemeClr val="bg1"/>
                </a:solidFill>
              </a:rPr>
              <a:t> awk -v OFS="\t" '{ if ($3 == "mRNA") print $1, $4, $5 }' *.all.gff | awk -v OFS="\t" '{ if ($2 &lt; </a:t>
            </a:r>
            <a:r>
              <a:rPr lang="en-US" altLang="zh-CN">
                <a:solidFill>
                  <a:schemeClr val="bg1"/>
                </a:solidFill>
              </a:rPr>
              <a:t>\</a:t>
            </a:r>
            <a:endParaRPr lang="zh-CN" altLang="en-US">
              <a:solidFill>
                <a:schemeClr val="bg1"/>
              </a:solidFill>
            </a:endParaRPr>
          </a:p>
          <a:p>
            <a:pPr>
              <a:lnSpc>
                <a:spcPct val="150000"/>
              </a:lnSpc>
            </a:pPr>
            <a:r>
              <a:rPr lang="zh-CN" altLang="en-US">
                <a:solidFill>
                  <a:schemeClr val="bg1"/>
                </a:solidFill>
              </a:rPr>
              <a:t>1000</a:t>
            </a:r>
            <a:r>
              <a:rPr lang="en-US" altLang="zh-CN">
                <a:solidFill>
                  <a:schemeClr val="bg1"/>
                </a:solidFill>
              </a:rPr>
              <a:t>)</a:t>
            </a:r>
            <a:r>
              <a:rPr lang="zh-CN" altLang="en-US">
                <a:solidFill>
                  <a:schemeClr val="bg1"/>
                </a:solidFill>
              </a:rPr>
              <a:t> print $1, "0", $3+1000; else print $1, $2-1000, $3+1000 }' | bedtools getfasta -fi genome.fa -bed -</a:t>
            </a:r>
            <a:r>
              <a:rPr lang="en-US" altLang="zh-CN">
                <a:solidFill>
                  <a:schemeClr val="bg1"/>
                </a:solidFill>
              </a:rPr>
              <a:t>\</a:t>
            </a:r>
            <a:r>
              <a:rPr lang="zh-CN" altLang="en-US">
                <a:solidFill>
                  <a:schemeClr val="bg1"/>
                </a:solidFill>
              </a:rPr>
              <a:t> -fo *_augustus_trainingData.fa</a:t>
            </a:r>
            <a:endParaRPr lang="zh-CN" altLang="en-US">
              <a:solidFill>
                <a:schemeClr val="bg1"/>
              </a:solidFill>
            </a:endParaRPr>
          </a:p>
          <a:p>
            <a:pPr>
              <a:lnSpc>
                <a:spcPct val="150000"/>
              </a:lnSpc>
            </a:pPr>
            <a:r>
              <a:rPr lang="en-US" altLang="zh-CN">
                <a:solidFill>
                  <a:schemeClr val="bg1"/>
                </a:solidFill>
              </a:rPr>
              <a:t>$ export BUSCO_CONFIG_FILE=/home/room/users/zhoutao/busco4.1.4/config/myconfig.ini</a:t>
            </a:r>
            <a:endParaRPr lang="en-US" altLang="zh-CN">
              <a:solidFill>
                <a:schemeClr val="bg1"/>
              </a:solidFill>
            </a:endParaRPr>
          </a:p>
          <a:p>
            <a:pPr>
              <a:lnSpc>
                <a:spcPct val="150000"/>
              </a:lnSpc>
            </a:pPr>
            <a:r>
              <a:rPr lang="en-US" altLang="zh-CN">
                <a:solidFill>
                  <a:schemeClr val="bg1"/>
                </a:solidFill>
              </a:rPr>
              <a:t>$ export AUGUSTUS_CONFIG_PATH=/home/room/users/zhoutao/conda/envs/busco_env/config</a:t>
            </a:r>
            <a:endParaRPr lang="en-US" altLang="zh-CN">
              <a:solidFill>
                <a:schemeClr val="bg1"/>
              </a:solidFill>
            </a:endParaRPr>
          </a:p>
          <a:p>
            <a:pPr>
              <a:lnSpc>
                <a:spcPct val="150000"/>
              </a:lnSpc>
            </a:pPr>
            <a:r>
              <a:rPr lang="en-US" altLang="zh-CN">
                <a:solidFill>
                  <a:schemeClr val="bg1"/>
                </a:solidFill>
              </a:rPr>
              <a:t>$ nohup busco -i *_augustus_trainingData.fa -o * -l /home/software/vertebrata_odb10/ -m genome -c\ </a:t>
            </a:r>
            <a:endParaRPr lang="en-US" altLang="zh-CN">
              <a:solidFill>
                <a:schemeClr val="bg1"/>
              </a:solidFill>
            </a:endParaRPr>
          </a:p>
          <a:p>
            <a:pPr>
              <a:lnSpc>
                <a:spcPct val="150000"/>
              </a:lnSpc>
            </a:pPr>
            <a:r>
              <a:rPr lang="en-US" altLang="zh-CN">
                <a:solidFill>
                  <a:schemeClr val="bg1"/>
                </a:solidFill>
              </a:rPr>
              <a:t>20 --long --augustus_species zebrafish --augustus_parameters='--progress=true' &amp;&gt;\ busco.ctl &amp;</a:t>
            </a:r>
            <a:endParaRPr lang="en-US" altLang="zh-CN">
              <a:solidFill>
                <a:schemeClr val="bg1"/>
              </a:solidFill>
            </a:endParaRPr>
          </a:p>
          <a:p>
            <a:pPr>
              <a:lnSpc>
                <a:spcPct val="150000"/>
              </a:lnSpc>
            </a:pPr>
            <a:r>
              <a:rPr lang="en-US" altLang="zh-CN">
                <a:solidFill>
                  <a:schemeClr val="bg1"/>
                </a:solidFill>
              </a:rPr>
              <a:t>$ cp -r */run_/augustus_output/retraining_parameters/BUSCO_*$AUGUSTUS_CONFIG_PATH/species</a:t>
            </a:r>
            <a:endParaRPr lang="en-US" altLang="zh-CN">
              <a:solidFill>
                <a:schemeClr val="bg1"/>
              </a:solidFill>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Main content</a:t>
            </a:r>
            <a:endParaRPr lang="en-US" altLang="zh-CN"/>
          </a:p>
        </p:txBody>
      </p:sp>
      <p:sp>
        <p:nvSpPr>
          <p:cNvPr id="3" name="内容占位符 2"/>
          <p:cNvSpPr>
            <a:spLocks noGrp="1"/>
          </p:cNvSpPr>
          <p:nvPr>
            <p:ph idx="1"/>
          </p:nvPr>
        </p:nvSpPr>
        <p:spPr/>
        <p:txBody>
          <a:bodyPr/>
          <a:p>
            <a:pPr marL="0" indent="0">
              <a:buNone/>
            </a:pPr>
            <a:r>
              <a:rPr lang="en-US" altLang="zh-CN" sz="2400"/>
              <a:t>1.Introduction of BUSCO and MAKER</a:t>
            </a:r>
            <a:endParaRPr lang="en-US" altLang="zh-CN" sz="2400"/>
          </a:p>
          <a:p>
            <a:pPr marL="0" indent="0">
              <a:buNone/>
            </a:pPr>
            <a:r>
              <a:rPr lang="en-US" altLang="zh-CN" sz="2400"/>
              <a:t>2.Principle of BUSCO and MAKER</a:t>
            </a:r>
            <a:endParaRPr lang="en-US" altLang="zh-CN" sz="2400"/>
          </a:p>
          <a:p>
            <a:pPr marL="0" indent="0">
              <a:buNone/>
            </a:pPr>
            <a:r>
              <a:rPr lang="en-US" altLang="zh-CN" sz="2400"/>
              <a:t>3.Data needed by BUSCO and MAKER</a:t>
            </a:r>
            <a:endParaRPr lang="en-US" altLang="zh-CN" sz="2400"/>
          </a:p>
          <a:p>
            <a:pPr marL="0" indent="0">
              <a:buNone/>
            </a:pPr>
            <a:r>
              <a:rPr lang="en-US" altLang="zh-CN" sz="2400"/>
              <a:t>4.Pipeline of BUSCO and MAKER</a:t>
            </a:r>
            <a:endParaRPr lang="en-US" altLang="zh-CN" sz="2400"/>
          </a:p>
          <a:p>
            <a:pPr marL="0" indent="0">
              <a:buNone/>
            </a:pPr>
            <a:r>
              <a:rPr lang="en-US" altLang="zh-CN" sz="2400"/>
              <a:t>5.Analysis Result </a:t>
            </a:r>
            <a:endParaRPr lang="en-US" altLang="zh-CN" sz="2400"/>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645795" y="648970"/>
            <a:ext cx="7073265" cy="368300"/>
          </a:xfrm>
          <a:prstGeom prst="rect">
            <a:avLst/>
          </a:prstGeom>
          <a:noFill/>
        </p:spPr>
        <p:txBody>
          <a:bodyPr wrap="square" rtlCol="0">
            <a:spAutoFit/>
          </a:bodyPr>
          <a:p>
            <a:r>
              <a:rPr lang="en-US" altLang="zh-CN"/>
              <a:t>(2). Training SNAP Model</a:t>
            </a:r>
            <a:endParaRPr lang="en-US" altLang="zh-CN"/>
          </a:p>
        </p:txBody>
      </p:sp>
      <p:sp>
        <p:nvSpPr>
          <p:cNvPr id="2" name="文本框 1"/>
          <p:cNvSpPr txBox="1"/>
          <p:nvPr/>
        </p:nvSpPr>
        <p:spPr>
          <a:xfrm>
            <a:off x="802005" y="1386840"/>
            <a:ext cx="9286875" cy="3830955"/>
          </a:xfrm>
          <a:prstGeom prst="rect">
            <a:avLst/>
          </a:prstGeom>
          <a:solidFill>
            <a:schemeClr val="tx1"/>
          </a:solidFill>
        </p:spPr>
        <p:txBody>
          <a:bodyPr wrap="square" rtlCol="0">
            <a:spAutoFit/>
          </a:bodyPr>
          <a:p>
            <a:pPr>
              <a:lnSpc>
                <a:spcPct val="150000"/>
              </a:lnSpc>
            </a:pPr>
            <a:r>
              <a:rPr lang="en-US" altLang="zh-CN">
                <a:solidFill>
                  <a:schemeClr val="bg1"/>
                </a:solidFill>
              </a:rPr>
              <a:t>$</a:t>
            </a:r>
            <a:r>
              <a:rPr lang="zh-CN" altLang="en-US">
                <a:solidFill>
                  <a:schemeClr val="bg1"/>
                </a:solidFill>
              </a:rPr>
              <a:t> mkdir snap &amp;&amp; cd snap</a:t>
            </a:r>
            <a:endParaRPr lang="zh-CN" altLang="en-US">
              <a:solidFill>
                <a:schemeClr val="bg1"/>
              </a:solidFill>
            </a:endParaRPr>
          </a:p>
          <a:p>
            <a:pPr>
              <a:lnSpc>
                <a:spcPct val="150000"/>
              </a:lnSpc>
            </a:pPr>
            <a:r>
              <a:rPr lang="en-US" altLang="zh-CN">
                <a:solidFill>
                  <a:schemeClr val="bg1"/>
                </a:solidFill>
              </a:rPr>
              <a:t>$ maker2zff -c 0.8 -e 0.8 -o 0.8 -x 0.2 *.all.gff</a:t>
            </a:r>
            <a:endParaRPr lang="en-US" altLang="zh-CN">
              <a:solidFill>
                <a:schemeClr val="bg1"/>
              </a:solidFill>
            </a:endParaRPr>
          </a:p>
          <a:p>
            <a:pPr>
              <a:lnSpc>
                <a:spcPct val="150000"/>
              </a:lnSpc>
            </a:pPr>
            <a:r>
              <a:rPr lang="en-US" altLang="zh-CN">
                <a:solidFill>
                  <a:schemeClr val="bg1"/>
                </a:solidFill>
              </a:rPr>
              <a:t>$ </a:t>
            </a:r>
            <a:r>
              <a:rPr lang="en-US" altLang="zh-CN">
                <a:solidFill>
                  <a:schemeClr val="bg1"/>
                </a:solidFill>
                <a:sym typeface="+mn-ea"/>
              </a:rPr>
              <a:t>*.all.gff is the result of first round MAKER</a:t>
            </a:r>
            <a:endParaRPr lang="en-US" altLang="zh-CN">
              <a:solidFill>
                <a:schemeClr val="bg1"/>
              </a:solidFill>
            </a:endParaRPr>
          </a:p>
          <a:p>
            <a:pPr>
              <a:lnSpc>
                <a:spcPct val="150000"/>
              </a:lnSpc>
            </a:pPr>
            <a:r>
              <a:rPr lang="en-US" altLang="zh-CN">
                <a:solidFill>
                  <a:schemeClr val="bg1"/>
                </a:solidFill>
              </a:rPr>
              <a:t>$ fathom -categorize 1000 genome.ann genome.dna</a:t>
            </a:r>
            <a:endParaRPr lang="en-US" altLang="zh-CN">
              <a:solidFill>
                <a:schemeClr val="bg1"/>
              </a:solidFill>
            </a:endParaRPr>
          </a:p>
          <a:p>
            <a:pPr>
              <a:lnSpc>
                <a:spcPct val="150000"/>
              </a:lnSpc>
            </a:pPr>
            <a:r>
              <a:rPr lang="en-US" altLang="zh-CN">
                <a:solidFill>
                  <a:schemeClr val="bg1"/>
                </a:solidFill>
              </a:rPr>
              <a:t>$ fathom -export 1000 -plus uni.ann uni.dna</a:t>
            </a:r>
            <a:endParaRPr lang="en-US" altLang="zh-CN">
              <a:solidFill>
                <a:schemeClr val="bg1"/>
              </a:solidFill>
            </a:endParaRPr>
          </a:p>
          <a:p>
            <a:pPr>
              <a:lnSpc>
                <a:spcPct val="150000"/>
              </a:lnSpc>
            </a:pPr>
            <a:r>
              <a:rPr lang="en-US" altLang="zh-CN">
                <a:solidFill>
                  <a:schemeClr val="bg1"/>
                </a:solidFill>
              </a:rPr>
              <a:t>$ mkdir params &amp;&amp; cd params</a:t>
            </a:r>
            <a:endParaRPr lang="en-US" altLang="zh-CN">
              <a:solidFill>
                <a:schemeClr val="bg1"/>
              </a:solidFill>
            </a:endParaRPr>
          </a:p>
          <a:p>
            <a:pPr>
              <a:lnSpc>
                <a:spcPct val="150000"/>
              </a:lnSpc>
            </a:pPr>
            <a:r>
              <a:rPr lang="en-US" altLang="zh-CN">
                <a:solidFill>
                  <a:schemeClr val="bg1"/>
                </a:solidFill>
              </a:rPr>
              <a:t>$ forge ../export.ann ../export.dna</a:t>
            </a:r>
            <a:endParaRPr lang="en-US" altLang="zh-CN">
              <a:solidFill>
                <a:schemeClr val="bg1"/>
              </a:solidFill>
            </a:endParaRPr>
          </a:p>
          <a:p>
            <a:pPr>
              <a:lnSpc>
                <a:spcPct val="150000"/>
              </a:lnSpc>
            </a:pPr>
            <a:r>
              <a:rPr lang="en-US" altLang="zh-CN">
                <a:solidFill>
                  <a:schemeClr val="bg1"/>
                </a:solidFill>
              </a:rPr>
              <a:t>$ cd ../ </a:t>
            </a:r>
            <a:endParaRPr lang="en-US" altLang="zh-CN">
              <a:solidFill>
                <a:schemeClr val="bg1"/>
              </a:solidFill>
            </a:endParaRPr>
          </a:p>
          <a:p>
            <a:pPr>
              <a:lnSpc>
                <a:spcPct val="150000"/>
              </a:lnSpc>
            </a:pPr>
            <a:r>
              <a:rPr lang="en-US" altLang="zh-CN">
                <a:solidFill>
                  <a:schemeClr val="bg1"/>
                </a:solidFill>
              </a:rPr>
              <a:t>$ hmm-assembler.pl genome params &gt; genome.hmm</a:t>
            </a:r>
            <a:endParaRPr lang="en-US" altLang="zh-CN">
              <a:solidFill>
                <a:schemeClr val="bg1"/>
              </a:solidFill>
            </a:endParaRP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791845" y="608965"/>
            <a:ext cx="7073265" cy="368300"/>
          </a:xfrm>
          <a:prstGeom prst="rect">
            <a:avLst/>
          </a:prstGeom>
          <a:noFill/>
        </p:spPr>
        <p:txBody>
          <a:bodyPr wrap="square" rtlCol="0">
            <a:spAutoFit/>
          </a:bodyPr>
          <a:p>
            <a:r>
              <a:rPr lang="en-US" altLang="zh-CN"/>
              <a:t>(3). Edit Configuration File</a:t>
            </a:r>
            <a:endParaRPr lang="en-US" altLang="zh-CN"/>
          </a:p>
        </p:txBody>
      </p:sp>
      <p:sp>
        <p:nvSpPr>
          <p:cNvPr id="3" name="文本框 2"/>
          <p:cNvSpPr txBox="1"/>
          <p:nvPr/>
        </p:nvSpPr>
        <p:spPr>
          <a:xfrm>
            <a:off x="791845" y="1186815"/>
            <a:ext cx="9286875" cy="922020"/>
          </a:xfrm>
          <a:prstGeom prst="rect">
            <a:avLst/>
          </a:prstGeom>
          <a:solidFill>
            <a:schemeClr val="tx1"/>
          </a:solidFill>
        </p:spPr>
        <p:txBody>
          <a:bodyPr wrap="square" rtlCol="0">
            <a:spAutoFit/>
          </a:bodyPr>
          <a:p>
            <a:pPr>
              <a:lnSpc>
                <a:spcPct val="150000"/>
              </a:lnSpc>
            </a:pPr>
            <a:r>
              <a:rPr lang="en-US" altLang="zh-CN">
                <a:solidFill>
                  <a:schemeClr val="bg1"/>
                </a:solidFill>
              </a:rPr>
              <a:t>$</a:t>
            </a:r>
            <a:r>
              <a:rPr lang="zh-CN" altLang="en-US">
                <a:solidFill>
                  <a:schemeClr val="bg1"/>
                </a:solidFill>
              </a:rPr>
              <a:t> cp maker_run1/*.ctl maker_run2</a:t>
            </a:r>
            <a:endParaRPr lang="zh-CN" altLang="en-US">
              <a:solidFill>
                <a:schemeClr val="bg1"/>
              </a:solidFill>
            </a:endParaRPr>
          </a:p>
          <a:p>
            <a:pPr>
              <a:lnSpc>
                <a:spcPct val="150000"/>
              </a:lnSpc>
            </a:pPr>
            <a:r>
              <a:rPr lang="en-US" altLang="zh-CN">
                <a:solidFill>
                  <a:schemeClr val="bg1"/>
                </a:solidFill>
              </a:rPr>
              <a:t># Edit configuration file</a:t>
            </a:r>
            <a:endParaRPr lang="en-US" altLang="zh-CN">
              <a:solidFill>
                <a:schemeClr val="bg1"/>
              </a:solidFill>
            </a:endParaRPr>
          </a:p>
        </p:txBody>
      </p:sp>
      <p:sp>
        <p:nvSpPr>
          <p:cNvPr id="4" name="文本框 3"/>
          <p:cNvSpPr txBox="1"/>
          <p:nvPr/>
        </p:nvSpPr>
        <p:spPr>
          <a:xfrm>
            <a:off x="791845" y="2318385"/>
            <a:ext cx="7073265" cy="368300"/>
          </a:xfrm>
          <a:prstGeom prst="rect">
            <a:avLst/>
          </a:prstGeom>
          <a:noFill/>
        </p:spPr>
        <p:txBody>
          <a:bodyPr wrap="square" rtlCol="0">
            <a:spAutoFit/>
          </a:bodyPr>
          <a:p>
            <a:r>
              <a:rPr lang="en-US" altLang="zh-CN"/>
              <a:t>(4). Run S</a:t>
            </a:r>
            <a:r>
              <a:rPr lang="en-US" altLang="zh-CN"/>
              <a:t>econd Round MAKER </a:t>
            </a:r>
            <a:endParaRPr lang="en-US" altLang="zh-CN"/>
          </a:p>
        </p:txBody>
      </p:sp>
      <p:sp>
        <p:nvSpPr>
          <p:cNvPr id="5" name="文本框 4"/>
          <p:cNvSpPr txBox="1"/>
          <p:nvPr/>
        </p:nvSpPr>
        <p:spPr>
          <a:xfrm>
            <a:off x="791845" y="2840355"/>
            <a:ext cx="9286875" cy="368300"/>
          </a:xfrm>
          <a:prstGeom prst="rect">
            <a:avLst/>
          </a:prstGeom>
          <a:solidFill>
            <a:schemeClr val="tx1"/>
          </a:solidFill>
        </p:spPr>
        <p:txBody>
          <a:bodyPr wrap="square" rtlCol="0">
            <a:spAutoFit/>
          </a:bodyPr>
          <a:p>
            <a:r>
              <a:rPr lang="en-US" altLang="zh-CN">
                <a:solidFill>
                  <a:schemeClr val="bg1"/>
                </a:solidFill>
              </a:rPr>
              <a:t>$</a:t>
            </a:r>
            <a:r>
              <a:rPr lang="zh-CN" altLang="en-US">
                <a:solidFill>
                  <a:schemeClr val="bg1"/>
                </a:solidFill>
              </a:rPr>
              <a:t> nohup mpiexec -n 20 /home/software/maker/maker-3/bin/maker &gt; maker.log 2&gt;&amp;1</a:t>
            </a:r>
            <a:endParaRPr lang="zh-CN" altLang="en-US">
              <a:solidFill>
                <a:schemeClr val="bg1"/>
              </a:solidFill>
            </a:endParaRPr>
          </a:p>
        </p:txBody>
      </p:sp>
      <p:sp>
        <p:nvSpPr>
          <p:cNvPr id="6" name="文本框 5"/>
          <p:cNvSpPr txBox="1"/>
          <p:nvPr/>
        </p:nvSpPr>
        <p:spPr>
          <a:xfrm>
            <a:off x="791845" y="3489960"/>
            <a:ext cx="7073265" cy="368300"/>
          </a:xfrm>
          <a:prstGeom prst="rect">
            <a:avLst/>
          </a:prstGeom>
          <a:noFill/>
        </p:spPr>
        <p:txBody>
          <a:bodyPr wrap="square" rtlCol="0">
            <a:spAutoFit/>
          </a:bodyPr>
          <a:p>
            <a:r>
              <a:rPr lang="en-US" altLang="zh-CN"/>
              <a:t>(5). Result Integration</a:t>
            </a:r>
            <a:endParaRPr lang="en-US" altLang="zh-CN"/>
          </a:p>
        </p:txBody>
      </p:sp>
      <p:sp>
        <p:nvSpPr>
          <p:cNvPr id="7" name="文本框 6"/>
          <p:cNvSpPr txBox="1"/>
          <p:nvPr/>
        </p:nvSpPr>
        <p:spPr>
          <a:xfrm>
            <a:off x="791845" y="4139565"/>
            <a:ext cx="9286875" cy="1337945"/>
          </a:xfrm>
          <a:prstGeom prst="rect">
            <a:avLst/>
          </a:prstGeom>
          <a:solidFill>
            <a:schemeClr val="tx1"/>
          </a:solidFill>
        </p:spPr>
        <p:txBody>
          <a:bodyPr wrap="square" rtlCol="0">
            <a:spAutoFit/>
          </a:bodyPr>
          <a:p>
            <a:pPr>
              <a:lnSpc>
                <a:spcPct val="150000"/>
              </a:lnSpc>
            </a:pPr>
            <a:r>
              <a:rPr lang="en-US" altLang="zh-CN">
                <a:solidFill>
                  <a:schemeClr val="bg1"/>
                </a:solidFill>
              </a:rPr>
              <a:t>$</a:t>
            </a:r>
            <a:r>
              <a:rPr lang="zh-CN" altLang="en-US">
                <a:solidFill>
                  <a:schemeClr val="bg1"/>
                </a:solidFill>
              </a:rPr>
              <a:t> cd maker_run2/*.maker.output</a:t>
            </a:r>
            <a:endParaRPr lang="zh-CN" altLang="en-US">
              <a:solidFill>
                <a:schemeClr val="bg1"/>
              </a:solidFill>
            </a:endParaRPr>
          </a:p>
          <a:p>
            <a:pPr>
              <a:lnSpc>
                <a:spcPct val="150000"/>
              </a:lnSpc>
            </a:pPr>
            <a:r>
              <a:rPr lang="en-US" altLang="zh-CN">
                <a:solidFill>
                  <a:schemeClr val="bg1"/>
                </a:solidFill>
              </a:rPr>
              <a:t>$</a:t>
            </a:r>
            <a:r>
              <a:rPr lang="zh-CN" altLang="en-US">
                <a:solidFill>
                  <a:schemeClr val="bg1"/>
                </a:solidFill>
              </a:rPr>
              <a:t> fasta_merge -d *_master_datastore_index.log</a:t>
            </a:r>
            <a:endParaRPr lang="zh-CN" altLang="en-US">
              <a:solidFill>
                <a:schemeClr val="bg1"/>
              </a:solidFill>
            </a:endParaRPr>
          </a:p>
          <a:p>
            <a:pPr>
              <a:lnSpc>
                <a:spcPct val="150000"/>
              </a:lnSpc>
            </a:pPr>
            <a:r>
              <a:rPr lang="en-US" altLang="zh-CN">
                <a:solidFill>
                  <a:schemeClr val="bg1"/>
                </a:solidFill>
              </a:rPr>
              <a:t>$</a:t>
            </a:r>
            <a:r>
              <a:rPr lang="zh-CN" altLang="en-US">
                <a:solidFill>
                  <a:schemeClr val="bg1"/>
                </a:solidFill>
              </a:rPr>
              <a:t> gff3_merge -d *_master_datastore_index.log</a:t>
            </a:r>
            <a:endParaRPr lang="zh-CN" altLang="en-US">
              <a:solidFill>
                <a:schemeClr val="bg1"/>
              </a:solidFill>
            </a:endParaRP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608330" y="370205"/>
            <a:ext cx="7141210" cy="521970"/>
          </a:xfrm>
          <a:prstGeom prst="rect">
            <a:avLst/>
          </a:prstGeom>
          <a:noFill/>
        </p:spPr>
        <p:txBody>
          <a:bodyPr wrap="square" rtlCol="0">
            <a:spAutoFit/>
          </a:bodyPr>
          <a:p>
            <a:r>
              <a:rPr lang="en-US" altLang="zh-CN" sz="2800" i="1">
                <a:solidFill>
                  <a:schemeClr val="tx1">
                    <a:lumMod val="50000"/>
                    <a:lumOff val="50000"/>
                  </a:schemeClr>
                </a:solidFill>
              </a:rPr>
              <a:t>4.2.5 MAKER RUN 3</a:t>
            </a:r>
            <a:endParaRPr lang="en-US" altLang="zh-CN" sz="2800" i="1">
              <a:solidFill>
                <a:schemeClr val="tx1">
                  <a:lumMod val="50000"/>
                  <a:lumOff val="50000"/>
                </a:schemeClr>
              </a:solidFill>
            </a:endParaRPr>
          </a:p>
        </p:txBody>
      </p:sp>
      <p:sp>
        <p:nvSpPr>
          <p:cNvPr id="2" name="文本框 1"/>
          <p:cNvSpPr txBox="1"/>
          <p:nvPr/>
        </p:nvSpPr>
        <p:spPr>
          <a:xfrm>
            <a:off x="608330" y="1108075"/>
            <a:ext cx="7073265" cy="368300"/>
          </a:xfrm>
          <a:prstGeom prst="rect">
            <a:avLst/>
          </a:prstGeom>
          <a:noFill/>
        </p:spPr>
        <p:txBody>
          <a:bodyPr wrap="square" rtlCol="0">
            <a:spAutoFit/>
          </a:bodyPr>
          <a:p>
            <a:r>
              <a:rPr lang="en-US" altLang="zh-CN"/>
              <a:t>(1). Edit Configuration File</a:t>
            </a:r>
            <a:endParaRPr lang="en-US" altLang="zh-CN"/>
          </a:p>
        </p:txBody>
      </p:sp>
      <p:sp>
        <p:nvSpPr>
          <p:cNvPr id="5" name="文本框 4"/>
          <p:cNvSpPr txBox="1"/>
          <p:nvPr/>
        </p:nvSpPr>
        <p:spPr>
          <a:xfrm>
            <a:off x="821055" y="1692275"/>
            <a:ext cx="9286875" cy="1337945"/>
          </a:xfrm>
          <a:prstGeom prst="rect">
            <a:avLst/>
          </a:prstGeom>
          <a:solidFill>
            <a:schemeClr val="tx1"/>
          </a:solidFill>
        </p:spPr>
        <p:txBody>
          <a:bodyPr wrap="square" rtlCol="0">
            <a:spAutoFit/>
          </a:bodyPr>
          <a:p>
            <a:pPr>
              <a:lnSpc>
                <a:spcPct val="150000"/>
              </a:lnSpc>
            </a:pPr>
            <a:r>
              <a:rPr lang="en-US" altLang="zh-CN">
                <a:solidFill>
                  <a:schemeClr val="bg1"/>
                </a:solidFill>
              </a:rPr>
              <a:t>$</a:t>
            </a:r>
            <a:r>
              <a:rPr lang="zh-CN" altLang="en-US">
                <a:solidFill>
                  <a:schemeClr val="bg1"/>
                </a:solidFill>
              </a:rPr>
              <a:t> mkdir maker_run3 &amp;&amp; cd maker_run3</a:t>
            </a:r>
            <a:endParaRPr lang="zh-CN" altLang="en-US">
              <a:solidFill>
                <a:schemeClr val="bg1"/>
              </a:solidFill>
            </a:endParaRPr>
          </a:p>
          <a:p>
            <a:pPr>
              <a:lnSpc>
                <a:spcPct val="150000"/>
              </a:lnSpc>
            </a:pPr>
            <a:r>
              <a:rPr lang="en-US" altLang="zh-CN">
                <a:solidFill>
                  <a:schemeClr val="bg1"/>
                </a:solidFill>
              </a:rPr>
              <a:t>$</a:t>
            </a:r>
            <a:r>
              <a:rPr lang="zh-CN" altLang="en-US">
                <a:solidFill>
                  <a:schemeClr val="bg1"/>
                </a:solidFill>
              </a:rPr>
              <a:t> cp maker_run2/*.ctl maker_run3</a:t>
            </a:r>
            <a:endParaRPr lang="zh-CN" altLang="en-US">
              <a:solidFill>
                <a:schemeClr val="bg1"/>
              </a:solidFill>
            </a:endParaRPr>
          </a:p>
          <a:p>
            <a:pPr>
              <a:lnSpc>
                <a:spcPct val="150000"/>
              </a:lnSpc>
            </a:pPr>
            <a:r>
              <a:rPr lang="en-US" altLang="zh-CN">
                <a:solidFill>
                  <a:schemeClr val="bg1"/>
                </a:solidFill>
              </a:rPr>
              <a:t># Edit configuration file</a:t>
            </a:r>
            <a:endParaRPr lang="en-US" altLang="zh-CN">
              <a:solidFill>
                <a:schemeClr val="bg1"/>
              </a:solidFill>
            </a:endParaRPr>
          </a:p>
        </p:txBody>
      </p:sp>
      <p:sp>
        <p:nvSpPr>
          <p:cNvPr id="3" name="文本框 2"/>
          <p:cNvSpPr txBox="1"/>
          <p:nvPr/>
        </p:nvSpPr>
        <p:spPr>
          <a:xfrm>
            <a:off x="608330" y="3439795"/>
            <a:ext cx="7073265" cy="368300"/>
          </a:xfrm>
          <a:prstGeom prst="rect">
            <a:avLst/>
          </a:prstGeom>
          <a:noFill/>
        </p:spPr>
        <p:txBody>
          <a:bodyPr wrap="square" rtlCol="0">
            <a:spAutoFit/>
          </a:bodyPr>
          <a:p>
            <a:r>
              <a:rPr lang="en-US" altLang="zh-CN"/>
              <a:t>(2). Run Third R</a:t>
            </a:r>
            <a:r>
              <a:rPr lang="en-US" altLang="zh-CN"/>
              <a:t>ound MAKER </a:t>
            </a:r>
            <a:endParaRPr lang="en-US" altLang="zh-CN"/>
          </a:p>
        </p:txBody>
      </p:sp>
      <p:sp>
        <p:nvSpPr>
          <p:cNvPr id="4" name="文本框 3"/>
          <p:cNvSpPr txBox="1"/>
          <p:nvPr/>
        </p:nvSpPr>
        <p:spPr>
          <a:xfrm>
            <a:off x="821055" y="4004310"/>
            <a:ext cx="9286875" cy="423545"/>
          </a:xfrm>
          <a:prstGeom prst="rect">
            <a:avLst/>
          </a:prstGeom>
          <a:solidFill>
            <a:schemeClr val="tx1"/>
          </a:solidFill>
        </p:spPr>
        <p:txBody>
          <a:bodyPr wrap="square" rtlCol="0">
            <a:spAutoFit/>
          </a:bodyPr>
          <a:p>
            <a:pPr>
              <a:lnSpc>
                <a:spcPct val="120000"/>
              </a:lnSpc>
            </a:pPr>
            <a:r>
              <a:rPr lang="en-US" altLang="zh-CN">
                <a:solidFill>
                  <a:schemeClr val="bg1"/>
                </a:solidFill>
              </a:rPr>
              <a:t>$</a:t>
            </a:r>
            <a:r>
              <a:rPr lang="zh-CN" altLang="en-US">
                <a:solidFill>
                  <a:schemeClr val="bg1"/>
                </a:solidFill>
              </a:rPr>
              <a:t> nohup mpiexec -n 20 /home/software/maker/maker-3/bin/maker &gt; maker.log 2&gt;&amp;1 &amp;</a:t>
            </a:r>
            <a:endParaRPr lang="zh-CN" altLang="en-US">
              <a:solidFill>
                <a:schemeClr val="bg1"/>
              </a:solidFill>
            </a:endParaRPr>
          </a:p>
        </p:txBody>
      </p:sp>
      <p:sp>
        <p:nvSpPr>
          <p:cNvPr id="7" name="文本框 6"/>
          <p:cNvSpPr txBox="1"/>
          <p:nvPr/>
        </p:nvSpPr>
        <p:spPr>
          <a:xfrm>
            <a:off x="608330" y="4733290"/>
            <a:ext cx="7073265" cy="368300"/>
          </a:xfrm>
          <a:prstGeom prst="rect">
            <a:avLst/>
          </a:prstGeom>
          <a:noFill/>
        </p:spPr>
        <p:txBody>
          <a:bodyPr wrap="square" rtlCol="0">
            <a:spAutoFit/>
          </a:bodyPr>
          <a:p>
            <a:r>
              <a:rPr lang="en-US" altLang="zh-CN"/>
              <a:t>(3). Result Integration</a:t>
            </a:r>
            <a:endParaRPr lang="en-US" altLang="zh-CN"/>
          </a:p>
        </p:txBody>
      </p:sp>
      <p:sp>
        <p:nvSpPr>
          <p:cNvPr id="8" name="文本框 7"/>
          <p:cNvSpPr txBox="1"/>
          <p:nvPr/>
        </p:nvSpPr>
        <p:spPr>
          <a:xfrm>
            <a:off x="821055" y="5290820"/>
            <a:ext cx="9286875" cy="1337945"/>
          </a:xfrm>
          <a:prstGeom prst="rect">
            <a:avLst/>
          </a:prstGeom>
          <a:solidFill>
            <a:schemeClr val="tx1"/>
          </a:solidFill>
        </p:spPr>
        <p:txBody>
          <a:bodyPr wrap="square" rtlCol="0">
            <a:spAutoFit/>
          </a:bodyPr>
          <a:p>
            <a:pPr>
              <a:lnSpc>
                <a:spcPct val="150000"/>
              </a:lnSpc>
            </a:pPr>
            <a:r>
              <a:rPr lang="en-US" altLang="zh-CN">
                <a:solidFill>
                  <a:schemeClr val="bg1"/>
                </a:solidFill>
              </a:rPr>
              <a:t>$</a:t>
            </a:r>
            <a:r>
              <a:rPr lang="zh-CN" altLang="en-US">
                <a:solidFill>
                  <a:schemeClr val="bg1"/>
                </a:solidFill>
              </a:rPr>
              <a:t> cd maker_run3/*.maker.output</a:t>
            </a:r>
            <a:endParaRPr lang="zh-CN" altLang="en-US">
              <a:solidFill>
                <a:schemeClr val="bg1"/>
              </a:solidFill>
            </a:endParaRPr>
          </a:p>
          <a:p>
            <a:pPr>
              <a:lnSpc>
                <a:spcPct val="150000"/>
              </a:lnSpc>
            </a:pPr>
            <a:r>
              <a:rPr lang="en-US" altLang="zh-CN">
                <a:solidFill>
                  <a:schemeClr val="bg1"/>
                </a:solidFill>
              </a:rPr>
              <a:t>$</a:t>
            </a:r>
            <a:r>
              <a:rPr lang="zh-CN" altLang="en-US">
                <a:solidFill>
                  <a:schemeClr val="bg1"/>
                </a:solidFill>
              </a:rPr>
              <a:t> fasta_merge -d *_master_datastore_index.log</a:t>
            </a:r>
            <a:endParaRPr lang="zh-CN" altLang="en-US">
              <a:solidFill>
                <a:schemeClr val="bg1"/>
              </a:solidFill>
            </a:endParaRPr>
          </a:p>
          <a:p>
            <a:pPr>
              <a:lnSpc>
                <a:spcPct val="150000"/>
              </a:lnSpc>
            </a:pPr>
            <a:r>
              <a:rPr lang="en-US" altLang="zh-CN">
                <a:solidFill>
                  <a:schemeClr val="bg1"/>
                </a:solidFill>
              </a:rPr>
              <a:t>$</a:t>
            </a:r>
            <a:r>
              <a:rPr lang="zh-CN" altLang="en-US">
                <a:solidFill>
                  <a:schemeClr val="bg1"/>
                </a:solidFill>
              </a:rPr>
              <a:t> gff3_merge -d *_master_datastore_index.log</a:t>
            </a:r>
            <a:endParaRPr lang="zh-CN" altLang="en-US">
              <a:solidFill>
                <a:schemeClr val="bg1"/>
              </a:solidFill>
            </a:endParaRP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608330" y="370205"/>
            <a:ext cx="7141210" cy="521970"/>
          </a:xfrm>
          <a:prstGeom prst="rect">
            <a:avLst/>
          </a:prstGeom>
          <a:noFill/>
        </p:spPr>
        <p:txBody>
          <a:bodyPr wrap="square" rtlCol="0">
            <a:spAutoFit/>
          </a:bodyPr>
          <a:p>
            <a:r>
              <a:rPr lang="en-US" altLang="zh-CN" sz="2800" i="1">
                <a:solidFill>
                  <a:schemeClr val="tx1">
                    <a:lumMod val="50000"/>
                    <a:lumOff val="50000"/>
                  </a:schemeClr>
                </a:solidFill>
              </a:rPr>
              <a:t>4.2.6 Result Filtration</a:t>
            </a:r>
            <a:endParaRPr lang="en-US" altLang="zh-CN" sz="2800" i="1">
              <a:solidFill>
                <a:schemeClr val="tx1">
                  <a:lumMod val="50000"/>
                  <a:lumOff val="50000"/>
                </a:schemeClr>
              </a:solidFill>
            </a:endParaRPr>
          </a:p>
        </p:txBody>
      </p:sp>
      <p:pic>
        <p:nvPicPr>
          <p:cNvPr id="2" name="图片 1"/>
          <p:cNvPicPr>
            <a:picLocks noChangeAspect="1"/>
          </p:cNvPicPr>
          <p:nvPr>
            <p:custDataLst>
              <p:tags r:id="rId1"/>
            </p:custDataLst>
          </p:nvPr>
        </p:nvPicPr>
        <p:blipFill>
          <a:blip r:embed="rId2"/>
          <a:stretch>
            <a:fillRect/>
          </a:stretch>
        </p:blipFill>
        <p:spPr>
          <a:xfrm>
            <a:off x="843915" y="1054100"/>
            <a:ext cx="6905625" cy="5362575"/>
          </a:xfrm>
          <a:prstGeom prst="rect">
            <a:avLst/>
          </a:prstGeom>
        </p:spPr>
      </p:pic>
      <p:sp>
        <p:nvSpPr>
          <p:cNvPr id="3" name="文本框 2"/>
          <p:cNvSpPr txBox="1"/>
          <p:nvPr/>
        </p:nvSpPr>
        <p:spPr>
          <a:xfrm>
            <a:off x="8232775" y="2374265"/>
            <a:ext cx="3364230" cy="368300"/>
          </a:xfrm>
          <a:prstGeom prst="rect">
            <a:avLst/>
          </a:prstGeom>
          <a:noFill/>
        </p:spPr>
        <p:txBody>
          <a:bodyPr wrap="square" rtlCol="0">
            <a:spAutoFit/>
          </a:bodyPr>
          <a:p>
            <a:r>
              <a:rPr lang="en-US" altLang="zh-CN"/>
              <a:t> Select genes with AED&lt;0.5 </a:t>
            </a:r>
            <a:endParaRPr lang="en-US" altLang="zh-CN"/>
          </a:p>
        </p:txBody>
      </p:sp>
      <p:cxnSp>
        <p:nvCxnSpPr>
          <p:cNvPr id="5" name="直接连接符 4"/>
          <p:cNvCxnSpPr/>
          <p:nvPr/>
        </p:nvCxnSpPr>
        <p:spPr>
          <a:xfrm flipV="1">
            <a:off x="5002530" y="1214120"/>
            <a:ext cx="613410" cy="10160"/>
          </a:xfrm>
          <a:prstGeom prst="line">
            <a:avLst/>
          </a:prstGeom>
        </p:spPr>
        <p:style>
          <a:lnRef idx="1">
            <a:schemeClr val="accent6"/>
          </a:lnRef>
          <a:fillRef idx="0">
            <a:schemeClr val="accent6"/>
          </a:fillRef>
          <a:effectRef idx="0">
            <a:schemeClr val="accent6"/>
          </a:effectRef>
          <a:fontRef idx="minor">
            <a:schemeClr val="tx1"/>
          </a:fontRef>
        </p:style>
      </p:cxnSp>
      <p:cxnSp>
        <p:nvCxnSpPr>
          <p:cNvPr id="7" name="直接连接符 6"/>
          <p:cNvCxnSpPr/>
          <p:nvPr/>
        </p:nvCxnSpPr>
        <p:spPr>
          <a:xfrm flipV="1">
            <a:off x="5012055" y="1875790"/>
            <a:ext cx="603885" cy="9525"/>
          </a:xfrm>
          <a:prstGeom prst="line">
            <a:avLst/>
          </a:prstGeom>
        </p:spPr>
        <p:style>
          <a:lnRef idx="1">
            <a:schemeClr val="accent6"/>
          </a:lnRef>
          <a:fillRef idx="0">
            <a:schemeClr val="accent6"/>
          </a:fillRef>
          <a:effectRef idx="0">
            <a:schemeClr val="accent6"/>
          </a:effectRef>
          <a:fontRef idx="minor">
            <a:schemeClr val="tx1"/>
          </a:fontRef>
        </p:style>
      </p:cxnSp>
      <p:pic>
        <p:nvPicPr>
          <p:cNvPr id="4" name="图片 3"/>
          <p:cNvPicPr>
            <a:picLocks noChangeAspect="1"/>
          </p:cNvPicPr>
          <p:nvPr>
            <p:custDataLst>
              <p:tags r:id="rId3"/>
            </p:custDataLst>
          </p:nvPr>
        </p:nvPicPr>
        <p:blipFill>
          <a:blip r:embed="rId4"/>
          <a:stretch>
            <a:fillRect/>
          </a:stretch>
        </p:blipFill>
        <p:spPr>
          <a:xfrm>
            <a:off x="7799070" y="3686810"/>
            <a:ext cx="4231640" cy="2758440"/>
          </a:xfrm>
          <a:prstGeom prst="rect">
            <a:avLst/>
          </a:prstGeom>
        </p:spPr>
      </p:pic>
      <p:sp>
        <p:nvSpPr>
          <p:cNvPr id="9" name="矩形 8"/>
          <p:cNvSpPr/>
          <p:nvPr/>
        </p:nvSpPr>
        <p:spPr>
          <a:xfrm>
            <a:off x="8299450" y="3657600"/>
            <a:ext cx="3019425" cy="661670"/>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5"/>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608330" y="370205"/>
            <a:ext cx="7141210" cy="521970"/>
          </a:xfrm>
          <a:prstGeom prst="rect">
            <a:avLst/>
          </a:prstGeom>
          <a:noFill/>
        </p:spPr>
        <p:txBody>
          <a:bodyPr wrap="square" rtlCol="0">
            <a:spAutoFit/>
          </a:bodyPr>
          <a:p>
            <a:r>
              <a:rPr lang="en-US" altLang="zh-CN" sz="2800" i="1">
                <a:solidFill>
                  <a:schemeClr val="tx1">
                    <a:lumMod val="50000"/>
                    <a:lumOff val="50000"/>
                  </a:schemeClr>
                </a:solidFill>
              </a:rPr>
              <a:t>4.2.7 InterProScan</a:t>
            </a:r>
            <a:endParaRPr lang="en-US" altLang="zh-CN" sz="2800" i="1">
              <a:solidFill>
                <a:schemeClr val="tx1">
                  <a:lumMod val="50000"/>
                  <a:lumOff val="50000"/>
                </a:schemeClr>
              </a:solidFill>
            </a:endParaRPr>
          </a:p>
        </p:txBody>
      </p:sp>
      <p:sp>
        <p:nvSpPr>
          <p:cNvPr id="4" name="文本框 3"/>
          <p:cNvSpPr txBox="1"/>
          <p:nvPr/>
        </p:nvSpPr>
        <p:spPr>
          <a:xfrm>
            <a:off x="608330" y="1090930"/>
            <a:ext cx="9286875" cy="423545"/>
          </a:xfrm>
          <a:prstGeom prst="rect">
            <a:avLst/>
          </a:prstGeom>
          <a:solidFill>
            <a:schemeClr val="tx1"/>
          </a:solidFill>
        </p:spPr>
        <p:txBody>
          <a:bodyPr wrap="square" rtlCol="0">
            <a:spAutoFit/>
          </a:bodyPr>
          <a:p>
            <a:pPr>
              <a:lnSpc>
                <a:spcPct val="120000"/>
              </a:lnSpc>
            </a:pPr>
            <a:r>
              <a:rPr lang="en-US" altLang="zh-CN">
                <a:solidFill>
                  <a:schemeClr val="bg1"/>
                </a:solidFill>
              </a:rPr>
              <a:t>$</a:t>
            </a:r>
            <a:r>
              <a:rPr lang="zh-CN" altLang="en-US">
                <a:solidFill>
                  <a:schemeClr val="bg1"/>
                </a:solidFill>
              </a:rPr>
              <a:t> interproscan.sh -i seq_proteins.fa -iprlookup -goterms -cpu 20 -t p -f tsv</a:t>
            </a:r>
            <a:endParaRPr lang="zh-CN" altLang="en-US">
              <a:solidFill>
                <a:schemeClr val="bg1"/>
              </a:solidFill>
            </a:endParaRPr>
          </a:p>
        </p:txBody>
      </p:sp>
      <p:pic>
        <p:nvPicPr>
          <p:cNvPr id="3" name="图片 2"/>
          <p:cNvPicPr>
            <a:picLocks noChangeAspect="1"/>
          </p:cNvPicPr>
          <p:nvPr/>
        </p:nvPicPr>
        <p:blipFill>
          <a:blip r:embed="rId1"/>
          <a:stretch>
            <a:fillRect/>
          </a:stretch>
        </p:blipFill>
        <p:spPr>
          <a:xfrm>
            <a:off x="1804035" y="2479040"/>
            <a:ext cx="7980045" cy="3764915"/>
          </a:xfrm>
          <a:prstGeom prst="rect">
            <a:avLst/>
          </a:prstGeom>
        </p:spPr>
      </p:pic>
    </p:spTree>
    <p:custDataLst>
      <p:tags r:id="rId2"/>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5.1 Analysis result of BUSCO </a:t>
            </a:r>
            <a:endParaRPr lang="en-US" altLang="zh-CN"/>
          </a:p>
        </p:txBody>
      </p:sp>
      <p:pic>
        <p:nvPicPr>
          <p:cNvPr id="4" name="内容占位符 3"/>
          <p:cNvPicPr>
            <a:picLocks noChangeAspect="1"/>
          </p:cNvPicPr>
          <p:nvPr>
            <p:ph idx="1"/>
          </p:nvPr>
        </p:nvPicPr>
        <p:blipFill>
          <a:blip r:embed="rId1"/>
          <a:stretch>
            <a:fillRect/>
          </a:stretch>
        </p:blipFill>
        <p:spPr>
          <a:xfrm>
            <a:off x="2553335" y="1797685"/>
            <a:ext cx="6886575" cy="2562225"/>
          </a:xfrm>
          <a:prstGeom prst="rect">
            <a:avLst/>
          </a:prstGeom>
        </p:spPr>
      </p:pic>
    </p:spTree>
    <p:custDataLst>
      <p:tags r:id="rId2"/>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5.2 Analysis result of MAKER</a:t>
            </a:r>
            <a:endParaRPr lang="en-US" altLang="zh-CN"/>
          </a:p>
        </p:txBody>
      </p:sp>
      <p:pic>
        <p:nvPicPr>
          <p:cNvPr id="5" name="图片 4"/>
          <p:cNvPicPr>
            <a:picLocks noChangeAspect="1"/>
          </p:cNvPicPr>
          <p:nvPr/>
        </p:nvPicPr>
        <p:blipFill>
          <a:blip r:embed="rId1"/>
          <a:stretch>
            <a:fillRect/>
          </a:stretch>
        </p:blipFill>
        <p:spPr>
          <a:xfrm>
            <a:off x="1239520" y="1674495"/>
            <a:ext cx="9705975" cy="4217035"/>
          </a:xfrm>
          <a:prstGeom prst="rect">
            <a:avLst/>
          </a:prstGeom>
        </p:spPr>
      </p:pic>
    </p:spTree>
    <p:custDataLst>
      <p:tags r:id="rId2"/>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p:cNvPicPr>
            <a:picLocks noChangeAspect="1"/>
          </p:cNvPicPr>
          <p:nvPr>
            <p:ph idx="1"/>
          </p:nvPr>
        </p:nvPicPr>
        <p:blipFill>
          <a:blip r:embed="rId1"/>
          <a:stretch>
            <a:fillRect/>
          </a:stretch>
        </p:blipFill>
        <p:spPr>
          <a:xfrm>
            <a:off x="86360" y="2354580"/>
            <a:ext cx="13493115" cy="2406650"/>
          </a:xfrm>
          <a:prstGeom prst="rect">
            <a:avLst/>
          </a:prstGeom>
        </p:spPr>
      </p:pic>
      <p:sp>
        <p:nvSpPr>
          <p:cNvPr id="2" name="文本框 1"/>
          <p:cNvSpPr txBox="1"/>
          <p:nvPr/>
        </p:nvSpPr>
        <p:spPr>
          <a:xfrm>
            <a:off x="210185" y="1932940"/>
            <a:ext cx="1724660" cy="275590"/>
          </a:xfrm>
          <a:prstGeom prst="rect">
            <a:avLst/>
          </a:prstGeom>
          <a:noFill/>
        </p:spPr>
        <p:txBody>
          <a:bodyPr wrap="square" rtlCol="0">
            <a:spAutoFit/>
          </a:bodyPr>
          <a:p>
            <a:r>
              <a:rPr lang="en-US" altLang="zh-CN" sz="1200"/>
              <a:t>SOURCE</a:t>
            </a:r>
            <a:endParaRPr lang="en-US" altLang="zh-CN" sz="1200"/>
          </a:p>
        </p:txBody>
      </p:sp>
      <p:sp>
        <p:nvSpPr>
          <p:cNvPr id="3" name="文本框 2"/>
          <p:cNvSpPr txBox="1"/>
          <p:nvPr/>
        </p:nvSpPr>
        <p:spPr>
          <a:xfrm>
            <a:off x="909320" y="1932940"/>
            <a:ext cx="1025525" cy="275590"/>
          </a:xfrm>
          <a:prstGeom prst="rect">
            <a:avLst/>
          </a:prstGeom>
          <a:noFill/>
        </p:spPr>
        <p:txBody>
          <a:bodyPr wrap="square" rtlCol="0">
            <a:spAutoFit/>
          </a:bodyPr>
          <a:p>
            <a:r>
              <a:rPr lang="en-US" altLang="zh-CN" sz="1200"/>
              <a:t>TYPE</a:t>
            </a:r>
            <a:endParaRPr lang="en-US" altLang="zh-CN" sz="1200"/>
          </a:p>
        </p:txBody>
      </p:sp>
      <p:sp>
        <p:nvSpPr>
          <p:cNvPr id="5" name="文本框 4"/>
          <p:cNvSpPr txBox="1"/>
          <p:nvPr/>
        </p:nvSpPr>
        <p:spPr>
          <a:xfrm>
            <a:off x="1341120" y="1932940"/>
            <a:ext cx="1456690" cy="275590"/>
          </a:xfrm>
          <a:prstGeom prst="rect">
            <a:avLst/>
          </a:prstGeom>
          <a:noFill/>
        </p:spPr>
        <p:txBody>
          <a:bodyPr wrap="square" rtlCol="0">
            <a:spAutoFit/>
          </a:bodyPr>
          <a:p>
            <a:r>
              <a:rPr lang="en-US" altLang="zh-CN" sz="1200"/>
              <a:t>START</a:t>
            </a:r>
            <a:endParaRPr lang="en-US" altLang="zh-CN" sz="1200"/>
          </a:p>
        </p:txBody>
      </p:sp>
      <p:sp>
        <p:nvSpPr>
          <p:cNvPr id="6" name="文本框 5"/>
          <p:cNvSpPr txBox="1"/>
          <p:nvPr/>
        </p:nvSpPr>
        <p:spPr>
          <a:xfrm>
            <a:off x="1934845" y="1932940"/>
            <a:ext cx="536575" cy="275590"/>
          </a:xfrm>
          <a:prstGeom prst="rect">
            <a:avLst/>
          </a:prstGeom>
          <a:noFill/>
        </p:spPr>
        <p:txBody>
          <a:bodyPr wrap="square" rtlCol="0">
            <a:spAutoFit/>
          </a:bodyPr>
          <a:p>
            <a:r>
              <a:rPr lang="en-US" altLang="zh-CN" sz="1200"/>
              <a:t>END</a:t>
            </a:r>
            <a:endParaRPr lang="en-US" altLang="zh-CN" sz="1200"/>
          </a:p>
        </p:txBody>
      </p:sp>
      <p:sp>
        <p:nvSpPr>
          <p:cNvPr id="7" name="文本框 6"/>
          <p:cNvSpPr txBox="1"/>
          <p:nvPr/>
        </p:nvSpPr>
        <p:spPr>
          <a:xfrm>
            <a:off x="2586990" y="1932940"/>
            <a:ext cx="3325495" cy="275590"/>
          </a:xfrm>
          <a:prstGeom prst="rect">
            <a:avLst/>
          </a:prstGeom>
          <a:noFill/>
        </p:spPr>
        <p:txBody>
          <a:bodyPr wrap="square" rtlCol="0">
            <a:spAutoFit/>
          </a:bodyPr>
          <a:p>
            <a:r>
              <a:rPr lang="en-US" altLang="zh-CN" sz="1200"/>
              <a:t>POSITIVE/NEGATIVE STRAND</a:t>
            </a:r>
            <a:endParaRPr lang="en-US" altLang="zh-CN" sz="1200"/>
          </a:p>
        </p:txBody>
      </p:sp>
    </p:spTree>
    <p:custDataLst>
      <p:tags r:id="rId2"/>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ctrTitle"/>
          </p:nvPr>
        </p:nvSpPr>
        <p:spPr/>
        <p:txBody>
          <a:bodyPr/>
          <a:p>
            <a:r>
              <a:rPr lang="en-US" altLang="zh-CN"/>
              <a:t>Thanks.</a:t>
            </a:r>
            <a:endParaRPr lang="en-US" altLang="zh-CN"/>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Two Evaluation indicators for Genome </a:t>
            </a:r>
            <a:endParaRPr lang="en-US" altLang="zh-CN"/>
          </a:p>
        </p:txBody>
      </p:sp>
      <p:sp>
        <p:nvSpPr>
          <p:cNvPr id="3" name="内容占位符 2"/>
          <p:cNvSpPr>
            <a:spLocks noGrp="1"/>
          </p:cNvSpPr>
          <p:nvPr>
            <p:ph idx="1"/>
          </p:nvPr>
        </p:nvSpPr>
        <p:spPr/>
        <p:txBody>
          <a:bodyPr/>
          <a:p>
            <a:pPr>
              <a:lnSpc>
                <a:spcPct val="190000"/>
              </a:lnSpc>
            </a:pPr>
            <a:r>
              <a:rPr lang="en-US" altLang="zh-CN" sz="2400"/>
              <a:t>Length</a:t>
            </a:r>
            <a:endParaRPr lang="en-US" altLang="zh-CN" sz="2400"/>
          </a:p>
          <a:p>
            <a:pPr marL="0" indent="0">
              <a:lnSpc>
                <a:spcPct val="190000"/>
              </a:lnSpc>
              <a:buNone/>
            </a:pPr>
            <a:r>
              <a:rPr lang="en-US" altLang="zh-CN" sz="2400"/>
              <a:t>    N50</a:t>
            </a:r>
            <a:endParaRPr lang="en-US" altLang="zh-CN" sz="2400"/>
          </a:p>
          <a:p>
            <a:pPr>
              <a:lnSpc>
                <a:spcPct val="190000"/>
              </a:lnSpc>
            </a:pPr>
            <a:r>
              <a:rPr lang="en-US" altLang="zh-CN" sz="2400"/>
              <a:t>Genome Structure</a:t>
            </a:r>
            <a:endParaRPr lang="en-US" altLang="zh-CN" sz="2400"/>
          </a:p>
          <a:p>
            <a:pPr marL="0" indent="0">
              <a:lnSpc>
                <a:spcPct val="190000"/>
              </a:lnSpc>
              <a:buNone/>
            </a:pPr>
            <a:r>
              <a:rPr lang="en-US" altLang="zh-CN" sz="2400"/>
              <a:t>    BUSCO Analysis</a:t>
            </a:r>
            <a:endParaRPr lang="en-US" altLang="zh-CN" sz="2400"/>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N50</a:t>
            </a:r>
            <a:endParaRPr lang="en-US" altLang="zh-CN"/>
          </a:p>
        </p:txBody>
      </p:sp>
      <p:sp>
        <p:nvSpPr>
          <p:cNvPr id="3" name="内容占位符 2"/>
          <p:cNvSpPr>
            <a:spLocks noGrp="1"/>
          </p:cNvSpPr>
          <p:nvPr>
            <p:ph idx="1"/>
          </p:nvPr>
        </p:nvSpPr>
        <p:spPr>
          <a:xfrm>
            <a:off x="608330" y="1490345"/>
            <a:ext cx="6080760" cy="4759325"/>
          </a:xfrm>
        </p:spPr>
        <p:txBody>
          <a:bodyPr>
            <a:normAutofit fontScale="90000" lnSpcReduction="10000"/>
          </a:bodyPr>
          <a:p>
            <a:pPr marL="0" indent="0">
              <a:lnSpc>
                <a:spcPct val="190000"/>
              </a:lnSpc>
              <a:buNone/>
            </a:pPr>
            <a:r>
              <a:rPr sz="2400">
                <a:sym typeface="+mn-ea"/>
              </a:rPr>
              <a:t>1.Sort genomic sequences by length, from long to short</a:t>
            </a:r>
            <a:endParaRPr sz="2400">
              <a:sym typeface="+mn-ea"/>
            </a:endParaRPr>
          </a:p>
          <a:p>
            <a:pPr marL="0" indent="0">
              <a:lnSpc>
                <a:spcPct val="190000"/>
              </a:lnSpc>
              <a:buNone/>
            </a:pPr>
            <a:r>
              <a:rPr sz="2400">
                <a:sym typeface="+mn-ea"/>
              </a:rPr>
              <a:t>2.Start with the longest one and add the sequence lengths in order</a:t>
            </a:r>
            <a:endParaRPr sz="2400">
              <a:sym typeface="+mn-ea"/>
            </a:endParaRPr>
          </a:p>
          <a:p>
            <a:pPr marL="0" indent="0">
              <a:lnSpc>
                <a:spcPct val="190000"/>
              </a:lnSpc>
              <a:buNone/>
            </a:pPr>
            <a:r>
              <a:rPr sz="2400">
                <a:sym typeface="+mn-ea"/>
              </a:rPr>
              <a:t>3.When the sum of the lengths increases to 50% of the genome length, the length of the last sequence added is N50</a:t>
            </a:r>
            <a:endParaRPr>
              <a:sym typeface="+mn-ea"/>
            </a:endParaRPr>
          </a:p>
          <a:p>
            <a:pPr marL="0" indent="0">
              <a:buNone/>
            </a:pPr>
            <a:endParaRPr lang="zh-CN" altLang="en-US"/>
          </a:p>
        </p:txBody>
      </p:sp>
      <p:pic>
        <p:nvPicPr>
          <p:cNvPr id="4" name="图片 3"/>
          <p:cNvPicPr>
            <a:picLocks noChangeAspect="1"/>
          </p:cNvPicPr>
          <p:nvPr/>
        </p:nvPicPr>
        <p:blipFill>
          <a:blip r:embed="rId1"/>
          <a:stretch>
            <a:fillRect/>
          </a:stretch>
        </p:blipFill>
        <p:spPr>
          <a:xfrm>
            <a:off x="6901815" y="1316355"/>
            <a:ext cx="5144135" cy="4225925"/>
          </a:xfrm>
          <a:prstGeom prst="rect">
            <a:avLst/>
          </a:prstGeom>
        </p:spPr>
      </p:pic>
    </p:spTree>
    <p:custDataLst>
      <p:tags r:id="rId2"/>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1. Introduction of  BUSCO and MAKER</a:t>
            </a:r>
            <a:endParaRPr lang="en-US" altLang="zh-CN"/>
          </a:p>
        </p:txBody>
      </p:sp>
      <p:sp>
        <p:nvSpPr>
          <p:cNvPr id="3" name="内容占位符 2"/>
          <p:cNvSpPr>
            <a:spLocks noGrp="1"/>
          </p:cNvSpPr>
          <p:nvPr>
            <p:ph idx="1"/>
          </p:nvPr>
        </p:nvSpPr>
        <p:spPr/>
        <p:txBody>
          <a:bodyPr/>
          <a:p>
            <a:pPr marL="0" indent="0">
              <a:buNone/>
            </a:pPr>
            <a:r>
              <a:rPr lang="en-US" altLang="zh-CN" sz="2400"/>
              <a:t>1.1 BUSCO</a:t>
            </a:r>
            <a:endParaRPr lang="en-US" altLang="zh-CN" sz="2400"/>
          </a:p>
          <a:p>
            <a:pPr marL="0" indent="0">
              <a:lnSpc>
                <a:spcPct val="190000"/>
              </a:lnSpc>
              <a:buNone/>
            </a:pPr>
            <a:r>
              <a:rPr lang="en-US" altLang="zh-CN" sz="2400"/>
              <a:t>     Benchmarking Universal Single-Copy Orthologs, a tool used to assess the completeness of genomes, gene sets, and transcriptomes</a:t>
            </a:r>
            <a:endParaRPr lang="en-US" altLang="zh-CN" sz="2400"/>
          </a:p>
          <a:p>
            <a:pPr marL="0" indent="0">
              <a:buNone/>
            </a:pPr>
            <a:endParaRPr lang="en-US" altLang="zh-CN" sz="2400"/>
          </a:p>
          <a:p>
            <a:pPr marL="0" indent="0">
              <a:buNone/>
            </a:pPr>
            <a:r>
              <a:rPr lang="en-US" altLang="zh-CN" sz="2400"/>
              <a:t>1.2 MAKER</a:t>
            </a:r>
            <a:endParaRPr lang="en-US" altLang="zh-CN" sz="2400"/>
          </a:p>
          <a:p>
            <a:pPr marL="0" indent="0">
              <a:buNone/>
            </a:pPr>
            <a:r>
              <a:rPr lang="en-US" altLang="zh-CN" sz="2400"/>
              <a:t>     A portable and easily configurable genome annotation pipeline</a:t>
            </a:r>
            <a:endParaRPr lang="en-US" altLang="zh-CN" sz="2400"/>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11575" y="426790"/>
            <a:ext cx="10969200" cy="705600"/>
          </a:xfrm>
        </p:spPr>
        <p:txBody>
          <a:bodyPr/>
          <a:p>
            <a:r>
              <a:rPr lang="en-US" altLang="zh-CN"/>
              <a:t>2.Principle of BUSCO and MAKER</a:t>
            </a:r>
            <a:endParaRPr lang="en-US" altLang="zh-CN"/>
          </a:p>
        </p:txBody>
      </p:sp>
      <p:sp>
        <p:nvSpPr>
          <p:cNvPr id="5" name="文本框 4"/>
          <p:cNvSpPr txBox="1"/>
          <p:nvPr/>
        </p:nvSpPr>
        <p:spPr>
          <a:xfrm>
            <a:off x="2924810" y="6169660"/>
            <a:ext cx="6689725" cy="460375"/>
          </a:xfrm>
          <a:prstGeom prst="rect">
            <a:avLst/>
          </a:prstGeom>
          <a:noFill/>
        </p:spPr>
        <p:txBody>
          <a:bodyPr wrap="square" rtlCol="0">
            <a:spAutoFit/>
          </a:bodyPr>
          <a:p>
            <a:pPr algn="ctr"/>
            <a:r>
              <a:rPr lang="en-US" altLang="zh-CN" sz="2400" b="1">
                <a:sym typeface="+mn-ea"/>
              </a:rPr>
              <a:t>HMM--Hidden Markov Model</a:t>
            </a:r>
            <a:endParaRPr lang="en-US" altLang="zh-CN" sz="2400" b="1">
              <a:sym typeface="+mn-ea"/>
            </a:endParaRPr>
          </a:p>
        </p:txBody>
      </p:sp>
      <p:pic>
        <p:nvPicPr>
          <p:cNvPr id="8" name="内容占位符 7"/>
          <p:cNvPicPr>
            <a:picLocks noChangeAspect="1"/>
          </p:cNvPicPr>
          <p:nvPr>
            <p:ph idx="1"/>
          </p:nvPr>
        </p:nvPicPr>
        <p:blipFill>
          <a:blip r:embed="rId1"/>
          <a:stretch>
            <a:fillRect/>
          </a:stretch>
        </p:blipFill>
        <p:spPr>
          <a:xfrm>
            <a:off x="1613535" y="1217930"/>
            <a:ext cx="9311640" cy="4759325"/>
          </a:xfrm>
          <a:prstGeom prst="rect">
            <a:avLst/>
          </a:prstGeom>
        </p:spPr>
      </p:pic>
    </p:spTree>
    <p:custDataLst>
      <p:tags r:id="rId2"/>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70" name="图像" descr="图像"/>
          <p:cNvPicPr>
            <a:picLocks noChangeAspect="1"/>
          </p:cNvPicPr>
          <p:nvPr/>
        </p:nvPicPr>
        <p:blipFill>
          <a:blip r:embed="rId1"/>
          <a:stretch>
            <a:fillRect/>
          </a:stretch>
        </p:blipFill>
        <p:spPr>
          <a:xfrm>
            <a:off x="2514600" y="553085"/>
            <a:ext cx="7162800" cy="4862195"/>
          </a:xfrm>
          <a:prstGeom prst="rect">
            <a:avLst/>
          </a:prstGeom>
          <a:ln w="12700">
            <a:miter lim="400000"/>
            <a:headEnd/>
            <a:tailEnd/>
          </a:ln>
        </p:spPr>
      </p:pic>
      <p:sp>
        <p:nvSpPr>
          <p:cNvPr id="2" name="文本框 1"/>
          <p:cNvSpPr txBox="1"/>
          <p:nvPr/>
        </p:nvSpPr>
        <p:spPr>
          <a:xfrm>
            <a:off x="4241165" y="5882640"/>
            <a:ext cx="3709035" cy="368300"/>
          </a:xfrm>
          <a:prstGeom prst="rect">
            <a:avLst/>
          </a:prstGeom>
          <a:noFill/>
        </p:spPr>
        <p:txBody>
          <a:bodyPr wrap="square" rtlCol="0">
            <a:spAutoFit/>
          </a:bodyPr>
          <a:p>
            <a:pPr algn="ctr"/>
            <a:r>
              <a:rPr lang="en-US" altLang="zh-CN"/>
              <a:t>HMM of DNA sequence</a:t>
            </a:r>
            <a:endParaRPr lang="zh-CN" altLang="en-US"/>
          </a:p>
        </p:txBody>
      </p:sp>
    </p:spTree>
    <p:custDataLst>
      <p:tags r:id="rId2"/>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Hidden Markov Model of Gene Structure"/>
          <p:cNvSpPr txBox="1"/>
          <p:nvPr>
            <p:ph type="title"/>
          </p:nvPr>
        </p:nvSpPr>
        <p:spPr>
          <a:xfrm>
            <a:off x="2193727" y="-348258"/>
            <a:ext cx="7804547" cy="1518047"/>
          </a:xfrm>
          <a:prstGeom prst="rect">
            <a:avLst/>
          </a:prstGeom>
        </p:spPr>
        <p:txBody>
          <a:bodyPr/>
          <a:lstStyle>
            <a:lvl1pPr>
              <a:defRPr sz="2800" b="1">
                <a:latin typeface="Helvetica Neue"/>
                <a:ea typeface="Helvetica Neue"/>
                <a:cs typeface="Helvetica Neue"/>
                <a:sym typeface="Helvetica Neue"/>
              </a:defRPr>
            </a:lvl1pPr>
          </a:lstStyle>
          <a:p>
            <a:r>
              <a:t>Hidden Markov Model of Gene Structure</a:t>
            </a:r>
          </a:p>
        </p:txBody>
      </p:sp>
      <p:pic>
        <p:nvPicPr>
          <p:cNvPr id="374" name="图像" descr="图像"/>
          <p:cNvPicPr>
            <a:picLocks noChangeAspect="1"/>
          </p:cNvPicPr>
          <p:nvPr/>
        </p:nvPicPr>
        <p:blipFill>
          <a:blip r:embed="rId1"/>
          <a:stretch>
            <a:fillRect/>
          </a:stretch>
        </p:blipFill>
        <p:spPr>
          <a:xfrm>
            <a:off x="4300902" y="549176"/>
            <a:ext cx="6282266" cy="6170911"/>
          </a:xfrm>
          <a:prstGeom prst="rect">
            <a:avLst/>
          </a:prstGeom>
          <a:ln w="12700">
            <a:miter lim="400000"/>
            <a:headEnd/>
            <a:tailEnd/>
          </a:ln>
        </p:spPr>
      </p:pic>
      <p:pic>
        <p:nvPicPr>
          <p:cNvPr id="375" name="图像" descr="图像"/>
          <p:cNvPicPr>
            <a:picLocks noChangeAspect="1"/>
          </p:cNvPicPr>
          <p:nvPr/>
        </p:nvPicPr>
        <p:blipFill>
          <a:blip r:embed="rId2"/>
          <a:stretch>
            <a:fillRect/>
          </a:stretch>
        </p:blipFill>
        <p:spPr>
          <a:xfrm>
            <a:off x="2296418" y="3772793"/>
            <a:ext cx="8009930" cy="3330773"/>
          </a:xfrm>
          <a:prstGeom prst="rect">
            <a:avLst/>
          </a:prstGeom>
          <a:ln w="12700">
            <a:miter lim="400000"/>
            <a:headEnd/>
            <a:tailEnd/>
          </a:ln>
        </p:spPr>
      </p:pic>
      <p:sp>
        <p:nvSpPr>
          <p:cNvPr id="376" name="Training Database…"/>
          <p:cNvSpPr txBox="1"/>
          <p:nvPr/>
        </p:nvSpPr>
        <p:spPr>
          <a:xfrm>
            <a:off x="1605975" y="1726922"/>
            <a:ext cx="2346615" cy="850265"/>
          </a:xfrm>
          <a:prstGeom prst="rect">
            <a:avLst/>
          </a:prstGeom>
          <a:ln w="12700">
            <a:miter lim="400000"/>
          </a:ln>
        </p:spPr>
        <p:txBody>
          <a:bodyPr lIns="35718" tIns="35718" rIns="35718" bIns="35718" anchor="ctr">
            <a:spAutoFit/>
          </a:bodyPr>
          <a:lstStyle/>
          <a:p>
            <a:pPr algn="l">
              <a:defRPr sz="1800"/>
            </a:pPr>
            <a:r>
              <a:rPr sz="1265"/>
              <a:t>Training Database</a:t>
            </a:r>
            <a:endParaRPr sz="1265"/>
          </a:p>
          <a:p>
            <a:pPr marL="356870" indent="-356870" algn="l">
              <a:buSzPct val="100000"/>
              <a:buAutoNum type="arabicPeriod"/>
              <a:defRPr sz="1800"/>
            </a:pPr>
            <a:r>
              <a:rPr sz="1265"/>
              <a:t>Homology genes</a:t>
            </a:r>
            <a:endParaRPr sz="1265"/>
          </a:p>
          <a:p>
            <a:pPr marL="356870" indent="-356870" algn="l">
              <a:buSzPct val="100000"/>
              <a:buAutoNum type="arabicPeriod"/>
              <a:defRPr sz="1800"/>
            </a:pPr>
            <a:r>
              <a:rPr sz="1265"/>
              <a:t>Gene from Transcriptome</a:t>
            </a:r>
            <a:endParaRPr sz="1265"/>
          </a:p>
          <a:p>
            <a:pPr marL="356870" indent="-356870" algn="l">
              <a:buSzPct val="100000"/>
              <a:buAutoNum type="arabicPeriod"/>
              <a:defRPr sz="1800"/>
            </a:pPr>
            <a:r>
              <a:rPr sz="1265"/>
              <a:t>Results of the last run</a:t>
            </a:r>
            <a:endParaRPr sz="1265"/>
          </a:p>
        </p:txBody>
      </p:sp>
      <p:sp>
        <p:nvSpPr>
          <p:cNvPr id="377" name="矩形"/>
          <p:cNvSpPr/>
          <p:nvPr/>
        </p:nvSpPr>
        <p:spPr>
          <a:xfrm>
            <a:off x="1586508" y="1705570"/>
            <a:ext cx="2328756" cy="892969"/>
          </a:xfrm>
          <a:prstGeom prst="rect">
            <a:avLst/>
          </a:prstGeom>
          <a:ln w="25400">
            <a:solidFill>
              <a:srgbClr val="000000"/>
            </a:solidFill>
            <a:miter lim="400000"/>
          </a:ln>
        </p:spPr>
        <p:txBody>
          <a:bodyPr lIns="35718" tIns="35718" rIns="35718" bIns="35718" anchor="ctr"/>
          <a:lstStyle/>
          <a:p>
            <a:pPr>
              <a:defRPr sz="2200" b="0">
                <a:solidFill>
                  <a:srgbClr val="FFFFFF"/>
                </a:solidFill>
                <a:latin typeface="+mn-lt"/>
                <a:ea typeface="+mn-ea"/>
                <a:cs typeface="+mn-cs"/>
                <a:sym typeface="Helvetica Neue Medium"/>
              </a:defRPr>
            </a:pPr>
            <a:endParaRPr sz="1545"/>
          </a:p>
        </p:txBody>
      </p:sp>
      <p:sp>
        <p:nvSpPr>
          <p:cNvPr id="378" name="线条"/>
          <p:cNvSpPr/>
          <p:nvPr/>
        </p:nvSpPr>
        <p:spPr>
          <a:xfrm>
            <a:off x="3917156" y="2178844"/>
            <a:ext cx="343316" cy="0"/>
          </a:xfrm>
          <a:prstGeom prst="line">
            <a:avLst/>
          </a:prstGeom>
          <a:ln w="25400">
            <a:solidFill>
              <a:srgbClr val="000000"/>
            </a:solidFill>
            <a:miter lim="400000"/>
            <a:tailEnd type="triangle"/>
          </a:ln>
        </p:spPr>
        <p:txBody>
          <a:bodyPr lIns="35718" tIns="35718" rIns="35718" bIns="35718" anchor="ctr"/>
          <a:lstStyle/>
          <a:p>
            <a:pPr>
              <a:defRPr sz="2200" b="0">
                <a:solidFill>
                  <a:srgbClr val="FFFFFF"/>
                </a:solidFill>
                <a:latin typeface="+mn-lt"/>
                <a:ea typeface="+mn-ea"/>
                <a:cs typeface="+mn-cs"/>
                <a:sym typeface="Helvetica Neue Medium"/>
              </a:defRPr>
            </a:pPr>
            <a:endParaRPr sz="1545"/>
          </a:p>
        </p:txBody>
      </p:sp>
      <p:grpSp>
        <p:nvGrpSpPr>
          <p:cNvPr id="382" name="成组"/>
          <p:cNvGrpSpPr/>
          <p:nvPr/>
        </p:nvGrpSpPr>
        <p:grpSpPr>
          <a:xfrm>
            <a:off x="1668992" y="3299768"/>
            <a:ext cx="3410520" cy="1745506"/>
            <a:chOff x="0" y="0"/>
            <a:chExt cx="4850517" cy="2482496"/>
          </a:xfrm>
        </p:grpSpPr>
        <p:pic>
          <p:nvPicPr>
            <p:cNvPr id="379" name="图像" descr="图像"/>
            <p:cNvPicPr>
              <a:picLocks noChangeAspect="1"/>
            </p:cNvPicPr>
            <p:nvPr/>
          </p:nvPicPr>
          <p:blipFill>
            <a:blip r:embed="rId3"/>
            <a:stretch>
              <a:fillRect/>
            </a:stretch>
          </p:blipFill>
          <p:spPr>
            <a:xfrm>
              <a:off x="0" y="0"/>
              <a:ext cx="4850518" cy="1131495"/>
            </a:xfrm>
            <a:prstGeom prst="rect">
              <a:avLst/>
            </a:prstGeom>
            <a:ln w="12700" cap="flat">
              <a:noFill/>
              <a:miter lim="400000"/>
              <a:headEnd/>
              <a:tailEnd/>
            </a:ln>
            <a:effectLst/>
          </p:spPr>
        </p:pic>
        <p:sp>
          <p:nvSpPr>
            <p:cNvPr id="380" name="线条"/>
            <p:cNvSpPr/>
            <p:nvPr/>
          </p:nvSpPr>
          <p:spPr>
            <a:xfrm flipV="1">
              <a:off x="2498888" y="1187096"/>
              <a:ext cx="1" cy="1295401"/>
            </a:xfrm>
            <a:prstGeom prst="line">
              <a:avLst/>
            </a:prstGeom>
            <a:noFill/>
            <a:ln w="25400" cap="flat">
              <a:solidFill>
                <a:srgbClr val="000000"/>
              </a:solidFill>
              <a:prstDash val="solid"/>
              <a:miter lim="400000"/>
              <a:tailEnd type="triangle" w="med" len="med"/>
            </a:ln>
            <a:effectLst/>
          </p:spPr>
          <p:txBody>
            <a:bodyPr wrap="square" lIns="35718" tIns="35718" rIns="35718" bIns="35718" numCol="1" anchor="ctr">
              <a:noAutofit/>
            </a:bodyPr>
            <a:lstStyle/>
            <a:p>
              <a:pPr>
                <a:defRPr sz="2200" b="0">
                  <a:solidFill>
                    <a:srgbClr val="FFFFFF"/>
                  </a:solidFill>
                  <a:latin typeface="+mn-lt"/>
                  <a:ea typeface="+mn-ea"/>
                  <a:cs typeface="+mn-cs"/>
                  <a:sym typeface="Helvetica Neue Medium"/>
                </a:defRPr>
              </a:pPr>
              <a:endParaRPr sz="1545"/>
            </a:p>
          </p:txBody>
        </p:sp>
        <p:sp>
          <p:nvSpPr>
            <p:cNvPr id="381" name="线条"/>
            <p:cNvSpPr/>
            <p:nvPr/>
          </p:nvSpPr>
          <p:spPr>
            <a:xfrm>
              <a:off x="2498888" y="2469796"/>
              <a:ext cx="1601426" cy="1"/>
            </a:xfrm>
            <a:prstGeom prst="line">
              <a:avLst/>
            </a:prstGeom>
            <a:noFill/>
            <a:ln w="25400" cap="flat">
              <a:solidFill>
                <a:srgbClr val="000000"/>
              </a:solidFill>
              <a:prstDash val="solid"/>
              <a:miter lim="400000"/>
            </a:ln>
            <a:effectLst/>
          </p:spPr>
          <p:txBody>
            <a:bodyPr wrap="square" lIns="35718" tIns="35718" rIns="35718" bIns="35718" numCol="1" anchor="ctr">
              <a:noAutofit/>
            </a:bodyPr>
            <a:lstStyle/>
            <a:p>
              <a:pPr>
                <a:defRPr sz="2200" b="0">
                  <a:solidFill>
                    <a:srgbClr val="FFFFFF"/>
                  </a:solidFill>
                  <a:latin typeface="+mn-lt"/>
                  <a:ea typeface="+mn-ea"/>
                  <a:cs typeface="+mn-cs"/>
                  <a:sym typeface="Helvetica Neue Medium"/>
                </a:defRPr>
              </a:pPr>
              <a:endParaRPr sz="1545"/>
            </a:p>
          </p:txBody>
        </p:sp>
      </p:grpSp>
    </p:spTree>
  </p:cSld>
  <p:clrMapOvr>
    <a:masterClrMapping/>
  </p:clrMapOvr>
  <p:transition spd="med"/>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22" presetClass="exit" presetSubtype="8" fill="hold" grpId="1" nodeType="clickEffect">
                                  <p:stCondLst>
                                    <p:cond delay="0"/>
                                  </p:stCondLst>
                                  <p:iterate type="el">
                                    <p:tmAbs val="0"/>
                                  </p:iterate>
                                  <p:childTnLst>
                                    <p:animEffect transition="out" filter="wipe(left)">
                                      <p:cBhvr>
                                        <p:cTn id="6" dur="1000" fill="hold"/>
                                        <p:tgtEl>
                                          <p:spTgt spid="375"/>
                                        </p:tgtEl>
                                      </p:cBhvr>
                                    </p:animEffect>
                                    <p:set>
                                      <p:cBhvr>
                                        <p:cTn id="7" dur="indefinite" fill="hold">
                                          <p:stCondLst>
                                            <p:cond delay="999"/>
                                          </p:stCondLst>
                                        </p:cTn>
                                        <p:tgtEl>
                                          <p:spTgt spid="37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2" nodeType="clickEffect">
                                  <p:stCondLst>
                                    <p:cond delay="0"/>
                                  </p:stCondLst>
                                  <p:iterate type="el">
                                    <p:tmAbs val="0"/>
                                  </p:iterate>
                                  <p:childTnLst>
                                    <p:set>
                                      <p:cBhvr>
                                        <p:cTn id="11" dur="indefinite" fill="hold"/>
                                        <p:tgtEl>
                                          <p:spTgt spid="382"/>
                                        </p:tgtEl>
                                        <p:attrNameLst>
                                          <p:attrName>style.visibility</p:attrName>
                                        </p:attrNameLst>
                                      </p:cBhvr>
                                      <p:to>
                                        <p:strVal val="visible"/>
                                      </p:to>
                                    </p:set>
                                    <p:animEffect transition="in" filter="wipe(left)">
                                      <p:cBhvr>
                                        <p:cTn id="12" dur="1000"/>
                                        <p:tgtEl>
                                          <p:spTgt spid="3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spid="375" grpId="1" bldLvl="0" animBg="1" advAuto="0"/>
      <p:bldP spid="382" grpId="2" bldLvl="0"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2.1 Principle of BUSCO</a:t>
            </a:r>
            <a:endParaRPr lang="en-US" altLang="zh-CN"/>
          </a:p>
        </p:txBody>
      </p:sp>
      <p:pic>
        <p:nvPicPr>
          <p:cNvPr id="231" name="图像" descr="图像"/>
          <p:cNvPicPr>
            <a:picLocks noChangeAspect="1"/>
          </p:cNvPicPr>
          <p:nvPr>
            <p:ph idx="1"/>
          </p:nvPr>
        </p:nvPicPr>
        <p:blipFill>
          <a:blip r:embed="rId1"/>
          <a:stretch>
            <a:fillRect/>
          </a:stretch>
        </p:blipFill>
        <p:spPr>
          <a:xfrm>
            <a:off x="3192780" y="1490345"/>
            <a:ext cx="5799455" cy="4759325"/>
          </a:xfrm>
          <a:prstGeom prst="rect">
            <a:avLst/>
          </a:prstGeom>
          <a:ln w="12700">
            <a:miter lim="400000"/>
            <a:headEnd/>
            <a:tailEnd/>
          </a:ln>
        </p:spPr>
      </p:pic>
      <p:sp>
        <p:nvSpPr>
          <p:cNvPr id="3" name="文本框 2"/>
          <p:cNvSpPr txBox="1"/>
          <p:nvPr/>
        </p:nvSpPr>
        <p:spPr>
          <a:xfrm>
            <a:off x="3852545" y="6361430"/>
            <a:ext cx="3229610" cy="368300"/>
          </a:xfrm>
          <a:prstGeom prst="rect">
            <a:avLst/>
          </a:prstGeom>
          <a:noFill/>
        </p:spPr>
        <p:txBody>
          <a:bodyPr wrap="square" rtlCol="0">
            <a:spAutoFit/>
          </a:bodyPr>
          <a:p>
            <a:endParaRPr lang="en-US" altLang="zh-CN"/>
          </a:p>
        </p:txBody>
      </p:sp>
    </p:spTree>
    <p:custDataLst>
      <p:tags r:id="rId2"/>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ISCONTENTSTITLE" val="0"/>
  <p:tag name="KSO_WM_UNIT_ISNUMDGMTITLE" val="0"/>
  <p:tag name="KSO_WM_UNIT_PRESET_TEXT" val="空白演示"/>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64.xml><?xml version="1.0" encoding="utf-8"?>
<p:tagLst xmlns:p="http://schemas.openxmlformats.org/presentationml/2006/main">
  <p:tag name="KSO_WM_UNIT_ISCONTENTSTITLE" val="0"/>
  <p:tag name="KSO_WM_UNIT_ISNUMDGMTITLE" val="0"/>
  <p:tag name="KSO_WM_UNIT_PRESET_TEXT" val="单击输入您的封面副标题"/>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wm#"/>
</p:tagLst>
</file>

<file path=ppt/tags/tag6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6.xml><?xml version="1.0" encoding="utf-8"?>
<p:tagLst xmlns:p="http://schemas.openxmlformats.org/presentationml/2006/main">
  <p:tag name="KSO_WM_BEAUTIFY_FLAG" val="#wm#"/>
  <p:tag name="KSO_WM_TEMPLATE_CATEGORY" val="custom"/>
  <p:tag name="KSO_WM_TEMPLATE_INDEX" val="20205081"/>
</p:tagLst>
</file>

<file path=ppt/tags/tag67.xml><?xml version="1.0" encoding="utf-8"?>
<p:tagLst xmlns:p="http://schemas.openxmlformats.org/presentationml/2006/main">
  <p:tag name="KSO_WM_BEAUTIFY_FLAG" val="#wm#"/>
  <p:tag name="KSO_WM_TEMPLATE_CATEGORY" val="custom"/>
  <p:tag name="KSO_WM_TEMPLATE_INDEX" val="20205081"/>
</p:tagLst>
</file>

<file path=ppt/tags/tag68.xml><?xml version="1.0" encoding="utf-8"?>
<p:tagLst xmlns:p="http://schemas.openxmlformats.org/presentationml/2006/main">
  <p:tag name="KSO_WM_BEAUTIFY_FLAG" val="#wm#"/>
  <p:tag name="KSO_WM_TEMPLATE_CATEGORY" val="custom"/>
  <p:tag name="KSO_WM_TEMPLATE_INDEX" val="20205081"/>
</p:tagLst>
</file>

<file path=ppt/tags/tag69.xml><?xml version="1.0" encoding="utf-8"?>
<p:tagLst xmlns:p="http://schemas.openxmlformats.org/presentationml/2006/main">
  <p:tag name="KSO_WM_BEAUTIFY_FLAG" val="#wm#"/>
  <p:tag name="KSO_WM_TEMPLATE_CATEGORY" val="custom"/>
  <p:tag name="KSO_WM_TEMPLATE_INDEX" val="2020508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wm#"/>
  <p:tag name="KSO_WM_TEMPLATE_CATEGORY" val="custom"/>
  <p:tag name="KSO_WM_TEMPLATE_INDEX" val="20205081"/>
</p:tagLst>
</file>

<file path=ppt/tags/tag71.xml><?xml version="1.0" encoding="utf-8"?>
<p:tagLst xmlns:p="http://schemas.openxmlformats.org/presentationml/2006/main">
  <p:tag name="KSO_WM_BEAUTIFY_FLAG" val="#wm#"/>
  <p:tag name="KSO_WM_TEMPLATE_CATEGORY" val="custom"/>
  <p:tag name="KSO_WM_TEMPLATE_INDEX" val="20205081"/>
</p:tagLst>
</file>

<file path=ppt/tags/tag72.xml><?xml version="1.0" encoding="utf-8"?>
<p:tagLst xmlns:p="http://schemas.openxmlformats.org/presentationml/2006/main">
  <p:tag name="KSO_WM_BEAUTIFY_FLAG" val="#wm#"/>
  <p:tag name="KSO_WM_TEMPLATE_CATEGORY" val="custom"/>
  <p:tag name="KSO_WM_TEMPLATE_INDEX" val="20205081"/>
</p:tagLst>
</file>

<file path=ppt/tags/tag73.xml><?xml version="1.0" encoding="utf-8"?>
<p:tagLst xmlns:p="http://schemas.openxmlformats.org/presentationml/2006/main">
  <p:tag name="KSO_WM_BEAUTIFY_FLAG" val="#wm#"/>
  <p:tag name="KSO_WM_TEMPLATE_CATEGORY" val="custom"/>
  <p:tag name="KSO_WM_TEMPLATE_INDEX" val="20205081"/>
</p:tagLst>
</file>

<file path=ppt/tags/tag74.xml><?xml version="1.0" encoding="utf-8"?>
<p:tagLst xmlns:p="http://schemas.openxmlformats.org/presentationml/2006/main">
  <p:tag name="KSO_WM_BEAUTIFY_FLAG" val="#wm#"/>
  <p:tag name="KSO_WM_TEMPLATE_CATEGORY" val="custom"/>
  <p:tag name="KSO_WM_TEMPLATE_INDEX" val="20205081"/>
</p:tagLst>
</file>

<file path=ppt/tags/tag75.xml><?xml version="1.0" encoding="utf-8"?>
<p:tagLst xmlns:p="http://schemas.openxmlformats.org/presentationml/2006/main">
  <p:tag name="KSO_WM_BEAUTIFY_FLAG" val="#wm#"/>
  <p:tag name="KSO_WM_TEMPLATE_CATEGORY" val="custom"/>
  <p:tag name="KSO_WM_TEMPLATE_INDEX" val="20205081"/>
</p:tagLst>
</file>

<file path=ppt/tags/tag76.xml><?xml version="1.0" encoding="utf-8"?>
<p:tagLst xmlns:p="http://schemas.openxmlformats.org/presentationml/2006/main">
  <p:tag name="KSO_WM_BEAUTIFY_FLAG" val="#wm#"/>
  <p:tag name="KSO_WM_TEMPLATE_CATEGORY" val="custom"/>
  <p:tag name="KSO_WM_TEMPLATE_INDEX" val="20205081"/>
</p:tagLst>
</file>

<file path=ppt/tags/tag77.xml><?xml version="1.0" encoding="utf-8"?>
<p:tagLst xmlns:p="http://schemas.openxmlformats.org/presentationml/2006/main">
  <p:tag name="KSO_WM_BEAUTIFY_FLAG" val="#wm#"/>
  <p:tag name="KSO_WM_TEMPLATE_CATEGORY" val="custom"/>
  <p:tag name="KSO_WM_TEMPLATE_INDEX" val="20205081"/>
</p:tagLst>
</file>

<file path=ppt/tags/tag78.xml><?xml version="1.0" encoding="utf-8"?>
<p:tagLst xmlns:p="http://schemas.openxmlformats.org/presentationml/2006/main">
  <p:tag name="KSO_WM_BEAUTIFY_FLAG" val="#wm#"/>
  <p:tag name="KSO_WM_TEMPLATE_CATEGORY" val="custom"/>
  <p:tag name="KSO_WM_TEMPLATE_INDEX" val="20205081"/>
</p:tagLst>
</file>

<file path=ppt/tags/tag79.xml><?xml version="1.0" encoding="utf-8"?>
<p:tagLst xmlns:p="http://schemas.openxmlformats.org/presentationml/2006/main">
  <p:tag name="KSO_WM_BEAUTIFY_FLAG" val="#wm#"/>
  <p:tag name="KSO_WM_TEMPLATE_CATEGORY" val="custom"/>
  <p:tag name="KSO_WM_TEMPLATE_INDEX" val="2020508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wm#"/>
  <p:tag name="KSO_WM_TEMPLATE_CATEGORY" val="custom"/>
  <p:tag name="KSO_WM_TEMPLATE_INDEX" val="20205081"/>
</p:tagLst>
</file>

<file path=ppt/tags/tag81.xml><?xml version="1.0" encoding="utf-8"?>
<p:tagLst xmlns:p="http://schemas.openxmlformats.org/presentationml/2006/main">
  <p:tag name="KSO_WM_BEAUTIFY_FLAG" val="#wm#"/>
  <p:tag name="KSO_WM_TEMPLATE_CATEGORY" val="custom"/>
  <p:tag name="KSO_WM_TEMPLATE_INDEX" val="20205081"/>
</p:tagLst>
</file>

<file path=ppt/tags/tag82.xml><?xml version="1.0" encoding="utf-8"?>
<p:tagLst xmlns:p="http://schemas.openxmlformats.org/presentationml/2006/main">
  <p:tag name="KSO_WM_BEAUTIFY_FLAG" val="#wm#"/>
  <p:tag name="KSO_WM_TEMPLATE_CATEGORY" val="custom"/>
  <p:tag name="KSO_WM_TEMPLATE_INDEX" val="20205081"/>
</p:tagLst>
</file>

<file path=ppt/tags/tag83.xml><?xml version="1.0" encoding="utf-8"?>
<p:tagLst xmlns:p="http://schemas.openxmlformats.org/presentationml/2006/main">
  <p:tag name="KSO_WM_BEAUTIFY_FLAG" val="#wm#"/>
  <p:tag name="KSO_WM_TEMPLATE_CATEGORY" val="custom"/>
  <p:tag name="KSO_WM_TEMPLATE_INDEX" val="20205081"/>
</p:tagLst>
</file>

<file path=ppt/tags/tag84.xml><?xml version="1.0" encoding="utf-8"?>
<p:tagLst xmlns:p="http://schemas.openxmlformats.org/presentationml/2006/main">
  <p:tag name="KSO_WM_BEAUTIFY_FLAG" val="#wm#"/>
  <p:tag name="KSO_WM_TEMPLATE_CATEGORY" val="custom"/>
  <p:tag name="KSO_WM_TEMPLATE_INDEX" val="20205081"/>
</p:tagLst>
</file>

<file path=ppt/tags/tag85.xml><?xml version="1.0" encoding="utf-8"?>
<p:tagLst xmlns:p="http://schemas.openxmlformats.org/presentationml/2006/main">
  <p:tag name="KSO_WM_BEAUTIFY_FLAG" val="#wm#"/>
  <p:tag name="KSO_WM_TEMPLATE_CATEGORY" val="custom"/>
  <p:tag name="KSO_WM_TEMPLATE_INDEX" val="20205081"/>
</p:tagLst>
</file>

<file path=ppt/tags/tag86.xml><?xml version="1.0" encoding="utf-8"?>
<p:tagLst xmlns:p="http://schemas.openxmlformats.org/presentationml/2006/main">
  <p:tag name="KSO_WM_UNIT_PLACING_PICTURE_USER_VIEWPORT" val="{&quot;height&quot;:8445,&quot;width&quot;:10875}"/>
</p:tagLst>
</file>

<file path=ppt/tags/tag87.xml><?xml version="1.0" encoding="utf-8"?>
<p:tagLst xmlns:p="http://schemas.openxmlformats.org/presentationml/2006/main">
  <p:tag name="KSO_WM_UNIT_PLACING_PICTURE_USER_VIEWPORT" val="{&quot;height&quot;:11145,&quot;width&quot;:17100}"/>
</p:tagLst>
</file>

<file path=ppt/tags/tag88.xml><?xml version="1.0" encoding="utf-8"?>
<p:tagLst xmlns:p="http://schemas.openxmlformats.org/presentationml/2006/main">
  <p:tag name="KSO_WM_BEAUTIFY_FLAG" val="#wm#"/>
  <p:tag name="KSO_WM_TEMPLATE_CATEGORY" val="custom"/>
  <p:tag name="KSO_WM_TEMPLATE_INDEX" val="20205081"/>
</p:tagLst>
</file>

<file path=ppt/tags/tag89.xml><?xml version="1.0" encoding="utf-8"?>
<p:tagLst xmlns:p="http://schemas.openxmlformats.org/presentationml/2006/main">
  <p:tag name="KSO_WM_BEAUTIFY_FLAG" val="#wm#"/>
  <p:tag name="KSO_WM_TEMPLATE_CATEGORY" val="custom"/>
  <p:tag name="KSO_WM_TEMPLATE_INDEX" val="2020508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BEAUTIFY_FLAG" val="#wm#"/>
  <p:tag name="KSO_WM_TEMPLATE_CATEGORY" val="custom"/>
  <p:tag name="KSO_WM_TEMPLATE_INDEX" val="20205081"/>
</p:tagLst>
</file>

<file path=ppt/tags/tag91.xml><?xml version="1.0" encoding="utf-8"?>
<p:tagLst xmlns:p="http://schemas.openxmlformats.org/presentationml/2006/main">
  <p:tag name="KSO_WM_BEAUTIFY_FLAG" val="#wm#"/>
  <p:tag name="KSO_WM_TEMPLATE_CATEGORY" val="custom"/>
  <p:tag name="KSO_WM_TEMPLATE_INDEX" val="20205081"/>
</p:tagLst>
</file>

<file path=ppt/tags/tag92.xml><?xml version="1.0" encoding="utf-8"?>
<p:tagLst xmlns:p="http://schemas.openxmlformats.org/presentationml/2006/main">
  <p:tag name="KSO_WM_BEAUTIFY_FLAG" val="#wm#"/>
  <p:tag name="KSO_WM_TEMPLATE_CATEGORY" val="custom"/>
  <p:tag name="KSO_WM_TEMPLATE_INDEX" val="20205081"/>
</p:tagLst>
</file>

<file path=ppt/tags/tag93.xml><?xml version="1.0" encoding="utf-8"?>
<p:tagLst xmlns:p="http://schemas.openxmlformats.org/presentationml/2006/main">
  <p:tag name="KSO_WM_BEAUTIFY_FLAG" val="#wm#"/>
  <p:tag name="KSO_WM_TEMPLATE_CATEGORY" val="custom"/>
  <p:tag name="KSO_WM_TEMPLATE_INDEX" val="20205081"/>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5345</Words>
  <Application>WPS 演示</Application>
  <PresentationFormat>宽屏</PresentationFormat>
  <Paragraphs>213</Paragraphs>
  <Slides>28</Slides>
  <Notes>4</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28</vt:i4>
      </vt:variant>
    </vt:vector>
  </HeadingPairs>
  <TitlesOfParts>
    <vt:vector size="38" baseType="lpstr">
      <vt:lpstr>Arial</vt:lpstr>
      <vt:lpstr>宋体</vt:lpstr>
      <vt:lpstr>Wingdings</vt:lpstr>
      <vt:lpstr>微软雅黑</vt:lpstr>
      <vt:lpstr>Wingdings</vt:lpstr>
      <vt:lpstr>Helvetica Neue</vt:lpstr>
      <vt:lpstr>Helvetica Neue Medium</vt:lpstr>
      <vt:lpstr>Arial Unicode MS</vt:lpstr>
      <vt:lpstr>Calibri</vt:lpstr>
      <vt:lpstr>Office 主题​​</vt:lpstr>
      <vt:lpstr>Genome Evaluation and Annotation </vt:lpstr>
      <vt:lpstr>Main content</vt:lpstr>
      <vt:lpstr>Two Evaluation indicators for Genome </vt:lpstr>
      <vt:lpstr>N50</vt:lpstr>
      <vt:lpstr>1. Introduction of  BUSCO and MAKER</vt:lpstr>
      <vt:lpstr>2.Principle of BUSCO and MAKER</vt:lpstr>
      <vt:lpstr>PowerPoint 演示文稿</vt:lpstr>
      <vt:lpstr>Hidden Markov Model of Gene Structure</vt:lpstr>
      <vt:lpstr>2.1 Principle of BUSCO</vt:lpstr>
      <vt:lpstr>PowerPoint 演示文稿</vt:lpstr>
      <vt:lpstr>2.2 Principle of MAKER</vt:lpstr>
      <vt:lpstr>3.Data we need for BUSCO and MAKER</vt:lpstr>
      <vt:lpstr>4.1 Pipeline of BUSCO</vt:lpstr>
      <vt:lpstr>4.2 Pipeline of MAKER</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5.1 Analysis result of BUSCO </vt:lpstr>
      <vt:lpstr>5.2 Analysis result of MAKER</vt:lpstr>
      <vt:lpstr>PowerPoint 演示文稿</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cp:lastModifiedBy>
  <cp:revision>176</cp:revision>
  <dcterms:created xsi:type="dcterms:W3CDTF">2019-06-19T02:08:00Z</dcterms:created>
  <dcterms:modified xsi:type="dcterms:W3CDTF">2022-01-13T06:00:25Z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ICV">
    <vt:lpwstr>C9DF375E1B2749FA96497788A84B916C</vt:lpwstr>
  </property>
</Properties>
</file>