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0" r:id="rId3"/>
    <p:sldId id="265" r:id="rId4"/>
    <p:sldId id="266" r:id="rId5"/>
    <p:sldId id="268" r:id="rId6"/>
    <p:sldId id="267" r:id="rId7"/>
    <p:sldId id="298" r:id="rId8"/>
    <p:sldId id="271" r:id="rId9"/>
    <p:sldId id="270" r:id="rId10"/>
    <p:sldId id="278" r:id="rId11"/>
    <p:sldId id="279" r:id="rId12"/>
    <p:sldId id="280" r:id="rId13"/>
    <p:sldId id="287" r:id="rId14"/>
    <p:sldId id="288" r:id="rId15"/>
    <p:sldId id="289" r:id="rId16"/>
    <p:sldId id="277" r:id="rId17"/>
    <p:sldId id="293" r:id="rId18"/>
    <p:sldId id="257" r:id="rId19"/>
    <p:sldId id="283" r:id="rId20"/>
    <p:sldId id="296" r:id="rId21"/>
    <p:sldId id="258" r:id="rId22"/>
    <p:sldId id="262" r:id="rId23"/>
    <p:sldId id="285" r:id="rId24"/>
    <p:sldId id="294" r:id="rId25"/>
    <p:sldId id="295" r:id="rId26"/>
    <p:sldId id="263" r:id="rId27"/>
    <p:sldId id="299"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38" autoAdjust="0"/>
  </p:normalViewPr>
  <p:slideViewPr>
    <p:cSldViewPr>
      <p:cViewPr>
        <p:scale>
          <a:sx n="66" d="100"/>
          <a:sy n="66" d="100"/>
        </p:scale>
        <p:origin x="-1445"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24A4C-44A8-4735-8E50-C7745498AC37}" type="datetimeFigureOut">
              <a:rPr lang="zh-CN" altLang="en-US" smtClean="0"/>
              <a:pPr/>
              <a:t>2022/1/13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F139F-F39C-450B-8EDF-D90ECC68BF0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蓝色柱子是实际观测值； 黑色拟合线是除去被认为是错误的部分（橙红色拟合线部分）之后剩下的所有</a:t>
            </a:r>
            <a:r>
              <a:rPr lang="en-US" altLang="zh-CN" dirty="0" smtClean="0"/>
              <a:t>k-</a:t>
            </a:r>
            <a:r>
              <a:rPr lang="en-US" altLang="zh-CN" dirty="0" err="1" smtClean="0"/>
              <a:t>mer</a:t>
            </a:r>
            <a:r>
              <a:rPr lang="zh-CN" altLang="en-US" dirty="0" smtClean="0"/>
              <a:t>，这些被认为是可靠的</a:t>
            </a:r>
            <a:r>
              <a:rPr lang="en-US" altLang="zh-CN" dirty="0" err="1" smtClean="0"/>
              <a:t>kmer</a:t>
            </a:r>
            <a:r>
              <a:rPr lang="zh-CN" altLang="en-US" dirty="0" smtClean="0"/>
              <a:t>数据，只拿这部分数据来评估基因组的大小； 黄色拟合线被认为来自基因组非重复区域的</a:t>
            </a:r>
            <a:r>
              <a:rPr lang="en-US" altLang="zh-CN" dirty="0" smtClean="0"/>
              <a:t>K-</a:t>
            </a:r>
            <a:r>
              <a:rPr lang="en-US" altLang="zh-CN" dirty="0" err="1" smtClean="0"/>
              <a:t>mer</a:t>
            </a:r>
            <a:r>
              <a:rPr lang="zh-CN" altLang="en-US" dirty="0" smtClean="0"/>
              <a:t>分布； 橙红色拟合线部分对应着深度过低的</a:t>
            </a:r>
            <a:r>
              <a:rPr lang="en-US" altLang="zh-CN" dirty="0" err="1" smtClean="0"/>
              <a:t>kmer</a:t>
            </a:r>
            <a:r>
              <a:rPr lang="zh-CN" altLang="en-US" dirty="0" smtClean="0"/>
              <a:t>，这些</a:t>
            </a:r>
            <a:r>
              <a:rPr lang="en-US" altLang="zh-CN" dirty="0" err="1" smtClean="0"/>
              <a:t>kmer</a:t>
            </a:r>
            <a:r>
              <a:rPr lang="zh-CN" altLang="en-US" dirty="0" smtClean="0"/>
              <a:t>被认为是测序错误引入的； 垂直的黑色虚线为预测最低深度峰的整倍数覆盖度；</a:t>
            </a:r>
            <a:endParaRPr lang="en-US" altLang="zh-CN" dirty="0" smtClean="0"/>
          </a:p>
          <a:p>
            <a:endParaRPr lang="en-US" altLang="zh-CN" dirty="0" smtClean="0"/>
          </a:p>
          <a:p>
            <a:r>
              <a:rPr lang="zh-CN" altLang="en-US" dirty="0" smtClean="0"/>
              <a:t>杂合度</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each node is a K-mer. Two nodes that overlap K - 1 </a:t>
            </a:r>
            <a:r>
              <a:rPr lang="en-US" altLang="zh-CN" sz="1200" dirty="0" err="1" smtClean="0"/>
              <a:t>bp</a:t>
            </a:r>
            <a:r>
              <a:rPr lang="en-US" altLang="zh-CN" sz="1200" dirty="0" smtClean="0"/>
              <a:t> and appeared in a neighboring read sequence were connected as an edge. Small K-</a:t>
            </a:r>
            <a:r>
              <a:rPr lang="en-US" altLang="zh-CN" sz="1200" dirty="0" err="1" smtClean="0"/>
              <a:t>mers</a:t>
            </a:r>
            <a:r>
              <a:rPr lang="en-US" altLang="zh-CN" sz="1200" dirty="0" smtClean="0"/>
              <a:t> make the graph very complex with a lot of edges created by repeat sequences; while large K-</a:t>
            </a:r>
            <a:r>
              <a:rPr lang="en-US" altLang="zh-CN" sz="1200" dirty="0" err="1" smtClean="0"/>
              <a:t>mers</a:t>
            </a:r>
            <a:r>
              <a:rPr lang="en-US" altLang="zh-CN" sz="1200" dirty="0" smtClean="0"/>
              <a:t> can have poor overlap in regions with low sequencing depth.</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Schematic overview of the assembly algorithm. (A) Genomic DNA was fragmented randomly and sequenced using paired-end </a:t>
            </a:r>
            <a:r>
              <a:rPr lang="en-US" altLang="zh-CN" dirty="0" err="1" smtClean="0"/>
              <a:t>technology</a:t>
            </a:r>
            <a:r>
              <a:rPr lang="en-US" altLang="zh-CN" dirty="0" smtClean="0"/>
              <a:t>. Short clones with sizes between 150 and 500 </a:t>
            </a:r>
            <a:r>
              <a:rPr lang="en-US" altLang="zh-CN" dirty="0" err="1" smtClean="0"/>
              <a:t>bp</a:t>
            </a:r>
            <a:r>
              <a:rPr lang="en-US" altLang="zh-CN" dirty="0" smtClean="0"/>
              <a:t> were amplified and sequenced directly; while long range (2–10 kb) paired-end libraries were constructed by circularizing DNA, fragmentation, and then purifying fragments with sizes in the range of 400–600 </a:t>
            </a:r>
            <a:r>
              <a:rPr lang="en-US" altLang="zh-CN" dirty="0" err="1" smtClean="0"/>
              <a:t>bp</a:t>
            </a:r>
            <a:r>
              <a:rPr lang="en-US" altLang="zh-CN" dirty="0" smtClean="0"/>
              <a:t> for cluster formation. (B) The raw or </a:t>
            </a:r>
            <a:r>
              <a:rPr lang="en-US" altLang="zh-CN" dirty="0" err="1" smtClean="0"/>
              <a:t>precorrected</a:t>
            </a:r>
            <a:r>
              <a:rPr lang="en-US" altLang="zh-CN" dirty="0" smtClean="0"/>
              <a:t> reads were then loaded into computer memory and de </a:t>
            </a:r>
            <a:r>
              <a:rPr lang="en-US" altLang="zh-CN" dirty="0" err="1" smtClean="0"/>
              <a:t>Bruijn</a:t>
            </a:r>
            <a:r>
              <a:rPr lang="en-US" altLang="zh-CN" dirty="0" smtClean="0"/>
              <a:t> graph data structure was used to represent the overlap among the reads. (C ) The graph was simplified by removing </a:t>
            </a:r>
            <a:r>
              <a:rPr lang="en-US" altLang="zh-CN" dirty="0" err="1" smtClean="0"/>
              <a:t>erroneous</a:t>
            </a:r>
            <a:r>
              <a:rPr lang="en-US" altLang="zh-CN" dirty="0" smtClean="0"/>
              <a:t> connections (in red color on the graph) and solving tiny repeats by read path: (</a:t>
            </a:r>
            <a:r>
              <a:rPr lang="en-US" altLang="zh-CN" dirty="0" err="1" smtClean="0"/>
              <a:t>i</a:t>
            </a:r>
            <a:r>
              <a:rPr lang="en-US" altLang="zh-CN" dirty="0" smtClean="0"/>
              <a:t>) Clipping the short tips, (ii) removing low-coverage links, (iii) solving tiny repeats by read path, and (iv) merging the bubbles that were caused by repeats or </a:t>
            </a:r>
            <a:r>
              <a:rPr lang="en-US" altLang="zh-CN" dirty="0" err="1" smtClean="0"/>
              <a:t>heterozygotes</a:t>
            </a:r>
            <a:r>
              <a:rPr lang="en-US" altLang="zh-CN" dirty="0" smtClean="0"/>
              <a:t> of diploid chromosomes. (D) On the simplified graph, we broke the connections at repeat boundaries and output the unambiguous sequence fragments as </a:t>
            </a:r>
            <a:r>
              <a:rPr lang="en-US" altLang="zh-CN" dirty="0" err="1" smtClean="0"/>
              <a:t>contigs</a:t>
            </a:r>
            <a:r>
              <a:rPr lang="en-US" altLang="zh-CN" dirty="0" smtClean="0"/>
              <a:t>. (E ) We realigned the reads onto the </a:t>
            </a:r>
            <a:r>
              <a:rPr lang="en-US" altLang="zh-CN" dirty="0" err="1" smtClean="0"/>
              <a:t>contigs</a:t>
            </a:r>
            <a:r>
              <a:rPr lang="en-US" altLang="zh-CN" dirty="0" smtClean="0"/>
              <a:t> and used the paired-end information to join the unique </a:t>
            </a:r>
            <a:r>
              <a:rPr lang="en-US" altLang="zh-CN" dirty="0" err="1" smtClean="0"/>
              <a:t>contigs</a:t>
            </a:r>
            <a:r>
              <a:rPr lang="en-US" altLang="zh-CN" dirty="0" smtClean="0"/>
              <a:t> into scaffolds. (F ) Finally, we filled in the </a:t>
            </a:r>
            <a:r>
              <a:rPr lang="en-US" altLang="zh-CN" dirty="0" err="1" smtClean="0"/>
              <a:t>intrascaffold</a:t>
            </a:r>
            <a:r>
              <a:rPr lang="en-US" altLang="zh-CN" dirty="0" smtClean="0"/>
              <a:t> gaps, which were most likely comprised by repeats, using the paired-end </a:t>
            </a:r>
            <a:r>
              <a:rPr lang="en-US" altLang="zh-CN" dirty="0" err="1" smtClean="0"/>
              <a:t>extracted</a:t>
            </a:r>
            <a:r>
              <a:rPr lang="en-US" altLang="zh-CN" dirty="0" smtClean="0"/>
              <a:t> reads.</a:t>
            </a:r>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19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Since we have multiple paired-end read sets with different insert sizes, and clone physical coverage for each insert-sized read set is very deep and sufficient for reliable scaffold construction, constructed scaffolds starting with short paired-ends and then iterated the scaffolding process, step by step, using longer insert size paired-ends.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These separated alleles (or phase blocks) are represented as “</a:t>
            </a:r>
            <a:r>
              <a:rPr lang="en-US" altLang="zh-CN" dirty="0" err="1" smtClean="0"/>
              <a:t>megabubbles</a:t>
            </a:r>
            <a:r>
              <a:rPr lang="en-US" altLang="zh-CN" dirty="0" smtClean="0"/>
              <a:t>” in the assembly, with each branch representing one parental allele. Sequences between </a:t>
            </a:r>
            <a:r>
              <a:rPr lang="en-US" altLang="zh-CN" dirty="0" err="1" smtClean="0"/>
              <a:t>megabubbles</a:t>
            </a:r>
            <a:r>
              <a:rPr lang="en-US" altLang="zh-CN" dirty="0" smtClean="0"/>
              <a:t> are nominally homozygous. Successive </a:t>
            </a:r>
            <a:r>
              <a:rPr lang="en-US" altLang="zh-CN" dirty="0" err="1" smtClean="0"/>
              <a:t>megabubbles</a:t>
            </a:r>
            <a:r>
              <a:rPr lang="en-US" altLang="zh-CN" dirty="0" smtClean="0"/>
              <a:t> are not phased relative to each other (if they were, they would have been combined). A chain of </a:t>
            </a:r>
            <a:r>
              <a:rPr lang="en-US" altLang="zh-CN" dirty="0" err="1" smtClean="0"/>
              <a:t>megabubbles</a:t>
            </a:r>
            <a:r>
              <a:rPr lang="en-US" altLang="zh-CN" dirty="0" smtClean="0"/>
              <a:t> as shown comprise a scaffold. In addition to large-scale features, the Supernova graph encodes smaller features such as gaps and bubbles at long </a:t>
            </a:r>
            <a:r>
              <a:rPr lang="en-US" altLang="zh-CN" dirty="0" err="1" smtClean="0"/>
              <a:t>homopolymers</a:t>
            </a:r>
            <a:r>
              <a:rPr lang="en-US" altLang="zh-CN" dirty="0" smtClean="0"/>
              <a:t>, whose lengths are not fully determined by the data</a:t>
            </a:r>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24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Supernova assembly can be translated into FASTA in several distinct ways that might prove useful for different applications (Fig. 3). These allow representation of the full (or “raw”) graph (Fig. 3A), or erase </a:t>
            </a:r>
            <a:r>
              <a:rPr lang="en-US" altLang="zh-CN" dirty="0" err="1" smtClean="0"/>
              <a:t>microfeatures</a:t>
            </a:r>
            <a:r>
              <a:rPr lang="en-US" altLang="zh-CN" dirty="0" smtClean="0"/>
              <a:t> (choosing the most likely branch at small bubbles and replacing gap edges by Ns). There is more than one way to package the result, depending on how </a:t>
            </a:r>
            <a:r>
              <a:rPr lang="en-US" altLang="zh-CN" dirty="0" err="1" smtClean="0"/>
              <a:t>megabubble</a:t>
            </a:r>
            <a:r>
              <a:rPr lang="en-US" altLang="zh-CN" dirty="0" smtClean="0"/>
              <a:t> branch points are handled (Fig. 3B–D). We note that erasing </a:t>
            </a:r>
            <a:r>
              <a:rPr lang="en-US" altLang="zh-CN" dirty="0" err="1" smtClean="0"/>
              <a:t>microfeatures</a:t>
            </a:r>
            <a:r>
              <a:rPr lang="en-US" altLang="zh-CN" dirty="0" smtClean="0"/>
              <a:t> entails some loss of information, as in some cases the wrong branch of a bubble is chosen.</a:t>
            </a:r>
            <a:endParaRPr lang="zh-CN" altLang="en-US" dirty="0"/>
          </a:p>
        </p:txBody>
      </p:sp>
      <p:sp>
        <p:nvSpPr>
          <p:cNvPr id="4" name="灯片编号占位符 3"/>
          <p:cNvSpPr>
            <a:spLocks noGrp="1"/>
          </p:cNvSpPr>
          <p:nvPr>
            <p:ph type="sldNum" sz="quarter" idx="10"/>
          </p:nvPr>
        </p:nvSpPr>
        <p:spPr/>
        <p:txBody>
          <a:bodyPr/>
          <a:lstStyle/>
          <a:p>
            <a:fld id="{434F139F-F39C-450B-8EDF-D90ECC68BF01}" type="slidenum">
              <a:rPr lang="zh-CN" altLang="en-US" smtClean="0"/>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hasCustomPrompt="1"/>
          </p:nvPr>
        </p:nvSpPr>
        <p:spPr>
          <a:prstGeom prst="rect">
            <a:avLst/>
          </a:prstGeom>
        </p:spPr>
        <p:txBody>
          <a:bodyPr/>
          <a:lstStyle/>
          <a:p>
            <a:r>
              <a:t>Title Text</a:t>
            </a:r>
          </a:p>
        </p:txBody>
      </p:sp>
      <p:sp>
        <p:nvSpPr>
          <p:cNvPr id="57" name="Shape 57"/>
          <p:cNvSpPr>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hyperlink" Target="http://soap.genomics.org.cn/soapdenovo.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sz="9600" b="1" dirty="0" smtClean="0"/>
              <a:t>Assembly</a:t>
            </a:r>
            <a:br>
              <a:rPr lang="en-US" altLang="zh-CN" sz="9600" b="1" dirty="0" smtClean="0"/>
            </a:br>
            <a:r>
              <a:rPr lang="en-US" altLang="zh-CN" sz="6000" dirty="0" smtClean="0"/>
              <a:t>of NGS</a:t>
            </a:r>
            <a:endParaRPr lang="zh-CN" altLang="en-US" sz="9600" b="1" dirty="0"/>
          </a:p>
        </p:txBody>
      </p:sp>
      <p:sp>
        <p:nvSpPr>
          <p:cNvPr id="3" name="副标题 2"/>
          <p:cNvSpPr>
            <a:spLocks noGrp="1"/>
          </p:cNvSpPr>
          <p:nvPr>
            <p:ph type="subTitle" idx="1"/>
          </p:nvPr>
        </p:nvSpPr>
        <p:spPr/>
        <p:txBody>
          <a:bodyPr/>
          <a:lstStyle/>
          <a:p>
            <a:r>
              <a:rPr lang="en-US" altLang="zh-CN" dirty="0" err="1" smtClean="0"/>
              <a:t>Jiantao</a:t>
            </a:r>
            <a:r>
              <a:rPr lang="en-US" altLang="zh-CN" dirty="0" smtClean="0"/>
              <a:t> </a:t>
            </a:r>
            <a:r>
              <a:rPr lang="en-US" altLang="zh-CN" dirty="0" err="1" smtClean="0"/>
              <a:t>Hu</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descr="屏幕截图 2022-01-07 113731.png"/>
          <p:cNvPicPr>
            <a:picLocks noChangeAspect="1"/>
          </p:cNvPicPr>
          <p:nvPr/>
        </p:nvPicPr>
        <p:blipFill>
          <a:blip r:embed="rId3" cstate="print"/>
          <a:srcRect t="17809"/>
          <a:stretch>
            <a:fillRect/>
          </a:stretch>
        </p:blipFill>
        <p:spPr>
          <a:xfrm>
            <a:off x="1824752" y="2204864"/>
            <a:ext cx="5494496" cy="31254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564904"/>
            <a:ext cx="7344816" cy="707886"/>
          </a:xfrm>
          <a:prstGeom prst="rect">
            <a:avLst/>
          </a:prstGeom>
          <a:noFill/>
        </p:spPr>
        <p:txBody>
          <a:bodyPr wrap="square" rtlCol="0">
            <a:spAutoFit/>
          </a:bodyPr>
          <a:lstStyle/>
          <a:p>
            <a:r>
              <a:rPr lang="en-US" altLang="zh-CN" sz="4000" b="1" dirty="0" smtClean="0"/>
              <a:t>Assembly of NGS sequencing data</a:t>
            </a:r>
            <a:endParaRPr lang="zh-CN" altLang="en-US" sz="4000" b="1" dirty="0"/>
          </a:p>
        </p:txBody>
      </p:sp>
      <p:sp>
        <p:nvSpPr>
          <p:cNvPr id="3" name="TextBox 2"/>
          <p:cNvSpPr txBox="1"/>
          <p:nvPr/>
        </p:nvSpPr>
        <p:spPr>
          <a:xfrm>
            <a:off x="3491880" y="3356992"/>
            <a:ext cx="1872208" cy="369332"/>
          </a:xfrm>
          <a:prstGeom prst="rect">
            <a:avLst/>
          </a:prstGeom>
          <a:noFill/>
        </p:spPr>
        <p:txBody>
          <a:bodyPr wrap="square" rtlCol="0">
            <a:spAutoFit/>
          </a:bodyPr>
          <a:lstStyle/>
          <a:p>
            <a:r>
              <a:rPr lang="en-US" altLang="zh-CN" dirty="0" smtClean="0"/>
              <a:t>De novo assembly</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AB3E045-DB83-4CF0-A2F9-BAEC5573B7DD}"/>
              </a:ext>
            </a:extLst>
          </p:cNvPr>
          <p:cNvSpPr>
            <a:spLocks noGrp="1"/>
          </p:cNvSpPr>
          <p:nvPr>
            <p:ph type="title"/>
          </p:nvPr>
        </p:nvSpPr>
        <p:spPr/>
        <p:txBody>
          <a:bodyPr>
            <a:normAutofit fontScale="90000"/>
          </a:bodyPr>
          <a:lstStyle/>
          <a:p>
            <a:r>
              <a:rPr lang="en-US" altLang="zh-CN" dirty="0"/>
              <a:t>de </a:t>
            </a:r>
            <a:r>
              <a:rPr lang="en-US" altLang="zh-CN" dirty="0" err="1"/>
              <a:t>Bruijn</a:t>
            </a:r>
            <a:r>
              <a:rPr lang="en-US" altLang="zh-CN" dirty="0"/>
              <a:t> </a:t>
            </a:r>
            <a:r>
              <a:rPr lang="en-US" altLang="zh-CN" dirty="0" smtClean="0"/>
              <a:t>graph</a:t>
            </a:r>
            <a:br>
              <a:rPr lang="en-US" altLang="zh-CN" dirty="0" smtClean="0"/>
            </a:br>
            <a:r>
              <a:rPr lang="en-US" altLang="zh-CN" dirty="0" smtClean="0"/>
              <a:t>(Basic method)</a:t>
            </a:r>
            <a:endParaRPr lang="zh-CN" altLang="en-US" dirty="0"/>
          </a:p>
        </p:txBody>
      </p:sp>
      <p:sp>
        <p:nvSpPr>
          <p:cNvPr id="3" name="内容占位符 2">
            <a:extLst>
              <a:ext uri="{FF2B5EF4-FFF2-40B4-BE49-F238E27FC236}">
                <a16:creationId xmlns="" xmlns:a16="http://schemas.microsoft.com/office/drawing/2014/main" id="{621BA006-1342-4ADA-AD94-59C416CDF167}"/>
              </a:ext>
            </a:extLst>
          </p:cNvPr>
          <p:cNvSpPr>
            <a:spLocks noGrp="1"/>
          </p:cNvSpPr>
          <p:nvPr>
            <p:ph idx="1"/>
          </p:nvPr>
        </p:nvSpPr>
        <p:spPr>
          <a:xfrm>
            <a:off x="628650" y="1825626"/>
            <a:ext cx="7886700" cy="967679"/>
          </a:xfrm>
        </p:spPr>
        <p:txBody>
          <a:bodyPr>
            <a:normAutofit fontScale="92500" lnSpcReduction="10000"/>
          </a:bodyPr>
          <a:lstStyle/>
          <a:p>
            <a:pPr marL="0" indent="0">
              <a:buNone/>
            </a:pPr>
            <a:r>
              <a:rPr lang="en-US" altLang="zh-CN" dirty="0"/>
              <a:t>First step, the sequence reads are fragmented into smaller pieces called k-</a:t>
            </a:r>
            <a:r>
              <a:rPr lang="en-US" altLang="zh-CN" dirty="0" err="1"/>
              <a:t>mers</a:t>
            </a:r>
            <a:r>
              <a:rPr lang="en-US" altLang="zh-CN" dirty="0"/>
              <a:t>.</a:t>
            </a:r>
            <a:endParaRPr lang="zh-CN" altLang="en-US" dirty="0"/>
          </a:p>
        </p:txBody>
      </p:sp>
      <p:sp>
        <p:nvSpPr>
          <p:cNvPr id="4" name="文本框 3">
            <a:extLst>
              <a:ext uri="{FF2B5EF4-FFF2-40B4-BE49-F238E27FC236}">
                <a16:creationId xmlns="" xmlns:a16="http://schemas.microsoft.com/office/drawing/2014/main" id="{A282E24E-76DE-4D6A-B72C-38F3DC63812E}"/>
              </a:ext>
            </a:extLst>
          </p:cNvPr>
          <p:cNvSpPr txBox="1"/>
          <p:nvPr/>
        </p:nvSpPr>
        <p:spPr>
          <a:xfrm>
            <a:off x="1136736" y="3059668"/>
            <a:ext cx="1749197" cy="369332"/>
          </a:xfrm>
          <a:prstGeom prst="rect">
            <a:avLst/>
          </a:prstGeom>
          <a:noFill/>
        </p:spPr>
        <p:txBody>
          <a:bodyPr wrap="none" rtlCol="0">
            <a:spAutoFit/>
          </a:bodyPr>
          <a:lstStyle/>
          <a:p>
            <a:r>
              <a:rPr lang="en-US" altLang="zh-CN" dirty="0">
                <a:solidFill>
                  <a:srgbClr val="002060"/>
                </a:solidFill>
                <a:latin typeface="Helvetica" panose="020B0604020202020204" pitchFamily="34" charset="0"/>
                <a:cs typeface="Helvetica" panose="020B0604020202020204" pitchFamily="34" charset="0"/>
              </a:rPr>
              <a:t>Sequence read</a:t>
            </a:r>
            <a:endParaRPr lang="zh-CN" altLang="en-US" dirty="0">
              <a:solidFill>
                <a:srgbClr val="002060"/>
              </a:solidFill>
              <a:latin typeface="Helvetica" panose="020B0604020202020204" pitchFamily="34" charset="0"/>
              <a:cs typeface="Helvetica" panose="020B0604020202020204" pitchFamily="34" charset="0"/>
            </a:endParaRPr>
          </a:p>
        </p:txBody>
      </p:sp>
      <p:sp>
        <p:nvSpPr>
          <p:cNvPr id="5" name="文本框 4">
            <a:extLst>
              <a:ext uri="{FF2B5EF4-FFF2-40B4-BE49-F238E27FC236}">
                <a16:creationId xmlns="" xmlns:a16="http://schemas.microsoft.com/office/drawing/2014/main" id="{37A09BE3-E8F8-4F63-8AD6-0DEB8639BC3D}"/>
              </a:ext>
            </a:extLst>
          </p:cNvPr>
          <p:cNvSpPr txBox="1"/>
          <p:nvPr/>
        </p:nvSpPr>
        <p:spPr>
          <a:xfrm>
            <a:off x="3411777" y="3084813"/>
            <a:ext cx="2565639" cy="369332"/>
          </a:xfrm>
          <a:prstGeom prst="rect">
            <a:avLst/>
          </a:prstGeom>
          <a:noFill/>
        </p:spPr>
        <p:txBody>
          <a:bodyPr wrap="none" rtlCol="0">
            <a:spAutoFit/>
          </a:bodyPr>
          <a:lstStyle/>
          <a:p>
            <a:r>
              <a:rPr lang="en-US" altLang="zh-CN" dirty="0">
                <a:solidFill>
                  <a:srgbClr val="FF0000"/>
                </a:solidFill>
                <a:latin typeface="Helvetica" panose="020B0604020202020204" pitchFamily="34" charset="0"/>
                <a:cs typeface="Helvetica" panose="020B0604020202020204" pitchFamily="34" charset="0"/>
              </a:rPr>
              <a:t>AGCTGTAAGACTGTC</a:t>
            </a:r>
            <a:endParaRPr lang="zh-CN" altLang="en-US" dirty="0">
              <a:solidFill>
                <a:srgbClr val="FF0000"/>
              </a:solidFill>
              <a:latin typeface="Helvetica" panose="020B0604020202020204" pitchFamily="34" charset="0"/>
              <a:cs typeface="Helvetica" panose="020B0604020202020204" pitchFamily="34" charset="0"/>
            </a:endParaRPr>
          </a:p>
        </p:txBody>
      </p:sp>
      <p:sp>
        <p:nvSpPr>
          <p:cNvPr id="6" name="文本框 5">
            <a:extLst>
              <a:ext uri="{FF2B5EF4-FFF2-40B4-BE49-F238E27FC236}">
                <a16:creationId xmlns="" xmlns:a16="http://schemas.microsoft.com/office/drawing/2014/main" id="{BE8A0A43-9463-4717-9C64-6C6AD7C6256E}"/>
              </a:ext>
            </a:extLst>
          </p:cNvPr>
          <p:cNvSpPr txBox="1"/>
          <p:nvPr/>
        </p:nvSpPr>
        <p:spPr>
          <a:xfrm>
            <a:off x="1136737" y="4546599"/>
            <a:ext cx="889987" cy="646331"/>
          </a:xfrm>
          <a:prstGeom prst="rect">
            <a:avLst/>
          </a:prstGeom>
          <a:noFill/>
        </p:spPr>
        <p:txBody>
          <a:bodyPr wrap="none" rtlCol="0">
            <a:spAutoFit/>
          </a:bodyPr>
          <a:lstStyle/>
          <a:p>
            <a:r>
              <a:rPr lang="en-US" altLang="zh-CN" dirty="0">
                <a:solidFill>
                  <a:srgbClr val="002060"/>
                </a:solidFill>
                <a:latin typeface="Helvetica" panose="020B0604020202020204" pitchFamily="34" charset="0"/>
                <a:cs typeface="Helvetica" panose="020B0604020202020204" pitchFamily="34" charset="0"/>
              </a:rPr>
              <a:t>k-</a:t>
            </a:r>
            <a:r>
              <a:rPr lang="en-US" altLang="zh-CN" dirty="0" err="1">
                <a:solidFill>
                  <a:srgbClr val="002060"/>
                </a:solidFill>
                <a:latin typeface="Helvetica" panose="020B0604020202020204" pitchFamily="34" charset="0"/>
                <a:cs typeface="Helvetica" panose="020B0604020202020204" pitchFamily="34" charset="0"/>
              </a:rPr>
              <a:t>mers</a:t>
            </a:r>
            <a:endParaRPr lang="en-US" altLang="zh-CN" dirty="0">
              <a:solidFill>
                <a:srgbClr val="002060"/>
              </a:solidFill>
              <a:latin typeface="Helvetica" panose="020B0604020202020204" pitchFamily="34" charset="0"/>
              <a:cs typeface="Helvetica" panose="020B0604020202020204" pitchFamily="34" charset="0"/>
            </a:endParaRPr>
          </a:p>
          <a:p>
            <a:r>
              <a:rPr lang="en-US" altLang="zh-CN" dirty="0">
                <a:solidFill>
                  <a:srgbClr val="002060"/>
                </a:solidFill>
                <a:latin typeface="Helvetica" panose="020B0604020202020204" pitchFamily="34" charset="0"/>
                <a:cs typeface="Helvetica" panose="020B0604020202020204" pitchFamily="34" charset="0"/>
              </a:rPr>
              <a:t>k=7</a:t>
            </a:r>
            <a:endParaRPr lang="zh-CN" altLang="en-US" dirty="0">
              <a:solidFill>
                <a:srgbClr val="002060"/>
              </a:solidFill>
              <a:latin typeface="Helvetica" panose="020B0604020202020204" pitchFamily="34" charset="0"/>
              <a:cs typeface="Helvetica" panose="020B0604020202020204" pitchFamily="34" charset="0"/>
            </a:endParaRPr>
          </a:p>
        </p:txBody>
      </p:sp>
      <p:sp>
        <p:nvSpPr>
          <p:cNvPr id="7" name="文本框 6">
            <a:extLst>
              <a:ext uri="{FF2B5EF4-FFF2-40B4-BE49-F238E27FC236}">
                <a16:creationId xmlns="" xmlns:a16="http://schemas.microsoft.com/office/drawing/2014/main" id="{2D9A1C3F-9B52-42CE-BE28-B6D56356218B}"/>
              </a:ext>
            </a:extLst>
          </p:cNvPr>
          <p:cNvSpPr txBox="1"/>
          <p:nvPr/>
        </p:nvSpPr>
        <p:spPr>
          <a:xfrm>
            <a:off x="3411776" y="3516192"/>
            <a:ext cx="2531462" cy="2585323"/>
          </a:xfrm>
          <a:prstGeom prst="rect">
            <a:avLst/>
          </a:prstGeom>
          <a:noFill/>
        </p:spPr>
        <p:txBody>
          <a:bodyPr wrap="none" rtlCol="0">
            <a:spAutoFit/>
          </a:bodyPr>
          <a:lstStyle/>
          <a:p>
            <a:r>
              <a:rPr lang="en-US" altLang="zh-CN" dirty="0">
                <a:solidFill>
                  <a:srgbClr val="002060"/>
                </a:solidFill>
                <a:latin typeface="Helvetica" panose="020B0604020202020204" pitchFamily="34" charset="0"/>
                <a:cs typeface="Helvetica" panose="020B0604020202020204" pitchFamily="34" charset="0"/>
              </a:rPr>
              <a:t>AGCTGTA</a:t>
            </a:r>
          </a:p>
          <a:p>
            <a:r>
              <a:rPr lang="en-US" altLang="zh-CN" dirty="0">
                <a:solidFill>
                  <a:srgbClr val="002060"/>
                </a:solidFill>
                <a:latin typeface="Helvetica" panose="020B0604020202020204" pitchFamily="34" charset="0"/>
                <a:cs typeface="Helvetica" panose="020B0604020202020204" pitchFamily="34" charset="0"/>
              </a:rPr>
              <a:t>  GCTGTAA</a:t>
            </a:r>
          </a:p>
          <a:p>
            <a:r>
              <a:rPr lang="en-US" altLang="zh-CN" dirty="0">
                <a:solidFill>
                  <a:srgbClr val="002060"/>
                </a:solidFill>
                <a:latin typeface="Helvetica" panose="020B0604020202020204" pitchFamily="34" charset="0"/>
                <a:cs typeface="Helvetica" panose="020B0604020202020204" pitchFamily="34" charset="0"/>
              </a:rPr>
              <a:t>     CTGTAAG</a:t>
            </a:r>
          </a:p>
          <a:p>
            <a:r>
              <a:rPr lang="en-US" altLang="zh-CN" dirty="0">
                <a:solidFill>
                  <a:srgbClr val="002060"/>
                </a:solidFill>
                <a:latin typeface="Helvetica" panose="020B0604020202020204" pitchFamily="34" charset="0"/>
                <a:cs typeface="Helvetica" panose="020B0604020202020204" pitchFamily="34" charset="0"/>
              </a:rPr>
              <a:t>        TGTAAGA</a:t>
            </a:r>
          </a:p>
          <a:p>
            <a:r>
              <a:rPr lang="en-US" altLang="zh-CN" dirty="0">
                <a:solidFill>
                  <a:srgbClr val="002060"/>
                </a:solidFill>
                <a:latin typeface="Helvetica" panose="020B0604020202020204" pitchFamily="34" charset="0"/>
                <a:cs typeface="Helvetica" panose="020B0604020202020204" pitchFamily="34" charset="0"/>
              </a:rPr>
              <a:t>          GTAAGAC</a:t>
            </a:r>
          </a:p>
          <a:p>
            <a:r>
              <a:rPr lang="en-US" altLang="zh-CN" dirty="0">
                <a:solidFill>
                  <a:srgbClr val="002060"/>
                </a:solidFill>
                <a:latin typeface="Helvetica" panose="020B0604020202020204" pitchFamily="34" charset="0"/>
                <a:cs typeface="Helvetica" panose="020B0604020202020204" pitchFamily="34" charset="0"/>
              </a:rPr>
              <a:t>             TAAGACT</a:t>
            </a:r>
          </a:p>
          <a:p>
            <a:r>
              <a:rPr lang="en-US" altLang="zh-CN" dirty="0">
                <a:solidFill>
                  <a:srgbClr val="002060"/>
                </a:solidFill>
                <a:latin typeface="Helvetica" panose="020B0604020202020204" pitchFamily="34" charset="0"/>
                <a:cs typeface="Helvetica" panose="020B0604020202020204" pitchFamily="34" charset="0"/>
              </a:rPr>
              <a:t>               AAGACTG</a:t>
            </a:r>
          </a:p>
          <a:p>
            <a:r>
              <a:rPr lang="en-US" altLang="zh-CN" dirty="0">
                <a:solidFill>
                  <a:srgbClr val="002060"/>
                </a:solidFill>
                <a:latin typeface="Helvetica" panose="020B0604020202020204" pitchFamily="34" charset="0"/>
                <a:cs typeface="Helvetica" panose="020B0604020202020204" pitchFamily="34" charset="0"/>
              </a:rPr>
              <a:t>                 AGACTGT</a:t>
            </a:r>
          </a:p>
          <a:p>
            <a:r>
              <a:rPr lang="en-US" altLang="zh-CN" dirty="0">
                <a:solidFill>
                  <a:srgbClr val="002060"/>
                </a:solidFill>
                <a:latin typeface="Helvetica" panose="020B0604020202020204" pitchFamily="34" charset="0"/>
                <a:cs typeface="Helvetica" panose="020B0604020202020204" pitchFamily="34" charset="0"/>
              </a:rPr>
              <a:t>                   GACTGTC</a:t>
            </a:r>
            <a:endParaRPr lang="zh-CN" altLang="en-US"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290031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p:nvPr/>
        </p:nvSpPr>
        <p:spPr>
          <a:xfrm>
            <a:off x="223475" y="161795"/>
            <a:ext cx="1567797" cy="349131"/>
          </a:xfrm>
          <a:prstGeom prst="rect">
            <a:avLst/>
          </a:prstGeom>
          <a:ln w="12700">
            <a:miter lim="400000"/>
          </a:ln>
        </p:spPr>
        <p:txBody>
          <a:bodyPr wrap="none" lIns="35717" tIns="35717" rIns="35717" bIns="35717" anchor="ctr">
            <a:spAutoFit/>
          </a:bodyPr>
          <a:lstStyle/>
          <a:p>
            <a:r>
              <a:t>De Bruijn Graph</a:t>
            </a:r>
          </a:p>
        </p:txBody>
      </p:sp>
      <p:sp>
        <p:nvSpPr>
          <p:cNvPr id="616" name="Shape 616"/>
          <p:cNvSpPr/>
          <p:nvPr/>
        </p:nvSpPr>
        <p:spPr>
          <a:xfrm>
            <a:off x="350165" y="186547"/>
            <a:ext cx="1731497" cy="2944713"/>
          </a:xfrm>
          <a:prstGeom prst="rect">
            <a:avLst/>
          </a:prstGeom>
          <a:ln w="12700">
            <a:miter lim="400000"/>
          </a:ln>
        </p:spPr>
        <p:txBody>
          <a:bodyPr wrap="none" lIns="35717" tIns="35717" rIns="35717" bIns="35717" anchor="ctr">
            <a:spAutoFit/>
          </a:bodyPr>
          <a:lstStyle/>
          <a:p>
            <a:pPr defTabSz="321457">
              <a:lnSpc>
                <a:spcPts val="5554"/>
              </a:lnSpc>
              <a:defRPr sz="3100"/>
            </a:pPr>
            <a:r>
              <a:rPr dirty="0"/>
              <a:t>&gt;seq1</a:t>
            </a:r>
          </a:p>
          <a:p>
            <a:pPr defTabSz="321457">
              <a:lnSpc>
                <a:spcPts val="5554"/>
              </a:lnSpc>
              <a:defRPr sz="3100"/>
            </a:pPr>
            <a:r>
              <a:rPr dirty="0"/>
              <a:t>TTCTAAGT</a:t>
            </a:r>
          </a:p>
          <a:p>
            <a:pPr defTabSz="321457">
              <a:lnSpc>
                <a:spcPts val="5554"/>
              </a:lnSpc>
              <a:defRPr sz="3100"/>
            </a:pPr>
            <a:r>
              <a:rPr dirty="0"/>
              <a:t>&gt;seq2</a:t>
            </a:r>
          </a:p>
          <a:p>
            <a:pPr defTabSz="321457">
              <a:lnSpc>
                <a:spcPts val="5554"/>
              </a:lnSpc>
              <a:defRPr sz="3100"/>
            </a:pPr>
            <a:r>
              <a:rPr dirty="0"/>
              <a:t>CGATTCTA</a:t>
            </a:r>
          </a:p>
        </p:txBody>
      </p:sp>
      <p:grpSp>
        <p:nvGrpSpPr>
          <p:cNvPr id="2" name="Group 628"/>
          <p:cNvGrpSpPr/>
          <p:nvPr/>
        </p:nvGrpSpPr>
        <p:grpSpPr>
          <a:xfrm>
            <a:off x="3325655" y="3083767"/>
            <a:ext cx="5344181" cy="690466"/>
            <a:chOff x="0" y="0"/>
            <a:chExt cx="7600611" cy="981995"/>
          </a:xfrm>
        </p:grpSpPr>
        <p:sp>
          <p:nvSpPr>
            <p:cNvPr id="617" name="Shape 617"/>
            <p:cNvSpPr/>
            <p:nvPr/>
          </p:nvSpPr>
          <p:spPr>
            <a:xfrm>
              <a:off x="0"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TTC</a:t>
              </a:r>
            </a:p>
          </p:txBody>
        </p:sp>
        <p:sp>
          <p:nvSpPr>
            <p:cNvPr id="618" name="Shape 618"/>
            <p:cNvSpPr/>
            <p:nvPr/>
          </p:nvSpPr>
          <p:spPr>
            <a:xfrm>
              <a:off x="3943774" y="0"/>
              <a:ext cx="973879"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TAA</a:t>
              </a:r>
            </a:p>
          </p:txBody>
        </p:sp>
        <p:sp>
          <p:nvSpPr>
            <p:cNvPr id="619" name="Shape 619"/>
            <p:cNvSpPr/>
            <p:nvPr/>
          </p:nvSpPr>
          <p:spPr>
            <a:xfrm>
              <a:off x="1298915"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TCT</a:t>
              </a:r>
            </a:p>
          </p:txBody>
        </p:sp>
        <p:sp>
          <p:nvSpPr>
            <p:cNvPr id="620" name="Shape 620"/>
            <p:cNvSpPr/>
            <p:nvPr/>
          </p:nvSpPr>
          <p:spPr>
            <a:xfrm>
              <a:off x="2597830" y="0"/>
              <a:ext cx="973879"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CTA</a:t>
              </a:r>
            </a:p>
          </p:txBody>
        </p:sp>
        <p:sp>
          <p:nvSpPr>
            <p:cNvPr id="621" name="Shape 621"/>
            <p:cNvSpPr/>
            <p:nvPr/>
          </p:nvSpPr>
          <p:spPr>
            <a:xfrm>
              <a:off x="5271861" y="8117"/>
              <a:ext cx="973879" cy="973879"/>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AAG</a:t>
              </a:r>
            </a:p>
          </p:txBody>
        </p:sp>
        <p:sp>
          <p:nvSpPr>
            <p:cNvPr id="622" name="Shape 622"/>
            <p:cNvSpPr/>
            <p:nvPr/>
          </p:nvSpPr>
          <p:spPr>
            <a:xfrm>
              <a:off x="6626734"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AGT</a:t>
              </a:r>
            </a:p>
          </p:txBody>
        </p:sp>
        <p:sp>
          <p:nvSpPr>
            <p:cNvPr id="623" name="Shape 623"/>
            <p:cNvSpPr/>
            <p:nvPr/>
          </p:nvSpPr>
          <p:spPr>
            <a:xfrm>
              <a:off x="999650" y="495056"/>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24" name="Shape 624"/>
            <p:cNvSpPr/>
            <p:nvPr/>
          </p:nvSpPr>
          <p:spPr>
            <a:xfrm>
              <a:off x="2306856" y="486938"/>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25" name="Shape 625"/>
            <p:cNvSpPr/>
            <p:nvPr/>
          </p:nvSpPr>
          <p:spPr>
            <a:xfrm>
              <a:off x="3616586" y="486938"/>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26" name="Shape 626"/>
            <p:cNvSpPr/>
            <p:nvPr/>
          </p:nvSpPr>
          <p:spPr>
            <a:xfrm>
              <a:off x="4939016" y="495056"/>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27" name="Shape 627"/>
            <p:cNvSpPr/>
            <p:nvPr/>
          </p:nvSpPr>
          <p:spPr>
            <a:xfrm>
              <a:off x="6277917" y="486938"/>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sp>
        <p:nvSpPr>
          <p:cNvPr id="629" name="Shape 629"/>
          <p:cNvSpPr/>
          <p:nvPr/>
        </p:nvSpPr>
        <p:spPr>
          <a:xfrm>
            <a:off x="455070" y="3086621"/>
            <a:ext cx="684759" cy="684758"/>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CGA</a:t>
            </a:r>
          </a:p>
        </p:txBody>
      </p:sp>
      <p:grpSp>
        <p:nvGrpSpPr>
          <p:cNvPr id="3" name="Group 632"/>
          <p:cNvGrpSpPr/>
          <p:nvPr/>
        </p:nvGrpSpPr>
        <p:grpSpPr>
          <a:xfrm>
            <a:off x="1176925" y="3086621"/>
            <a:ext cx="917703" cy="684758"/>
            <a:chOff x="0" y="0"/>
            <a:chExt cx="1305176" cy="973877"/>
          </a:xfrm>
        </p:grpSpPr>
        <p:sp>
          <p:nvSpPr>
            <p:cNvPr id="630" name="Shape 630"/>
            <p:cNvSpPr/>
            <p:nvPr/>
          </p:nvSpPr>
          <p:spPr>
            <a:xfrm>
              <a:off x="331299" y="0"/>
              <a:ext cx="973878" cy="973878"/>
            </a:xfrm>
            <a:prstGeom prst="ellipse">
              <a:avLst/>
            </a:prstGeom>
            <a:noFill/>
            <a:ln w="38100" cap="flat">
              <a:solidFill>
                <a:schemeClr val="accent5">
                  <a:hueOff val="-444211"/>
                  <a:satOff val="-14914"/>
                  <a:lumOff val="22857"/>
                </a:schemeClr>
              </a:solidFill>
              <a:prstDash val="solid"/>
              <a:miter lim="400000"/>
            </a:ln>
            <a:effectLst/>
          </p:spPr>
          <p:txBody>
            <a:bodyPr wrap="square" lIns="50800" tIns="50800" rIns="50800" bIns="50800" numCol="1" anchor="ctr">
              <a:noAutofit/>
            </a:bodyPr>
            <a:lstStyle>
              <a:lvl1pPr>
                <a:defRPr sz="2400">
                  <a:solidFill>
                    <a:schemeClr val="accent5">
                      <a:hueOff val="-444211"/>
                      <a:satOff val="-14914"/>
                      <a:lumOff val="22857"/>
                    </a:schemeClr>
                  </a:solidFill>
                </a:defRPr>
              </a:lvl1pPr>
            </a:lstStyle>
            <a:p>
              <a:r>
                <a:t>GAT</a:t>
              </a:r>
            </a:p>
          </p:txBody>
        </p:sp>
        <p:sp>
          <p:nvSpPr>
            <p:cNvPr id="631" name="Shape 631"/>
            <p:cNvSpPr/>
            <p:nvPr/>
          </p:nvSpPr>
          <p:spPr>
            <a:xfrm>
              <a:off x="0" y="486938"/>
              <a:ext cx="316639" cy="1"/>
            </a:xfrm>
            <a:prstGeom prst="line">
              <a:avLst/>
            </a:prstGeom>
            <a:noFill/>
            <a:ln w="25400" cap="flat">
              <a:solidFill>
                <a:schemeClr val="accent5">
                  <a:hueOff val="-444211"/>
                  <a:satOff val="-14914"/>
                  <a:lumOff val="22857"/>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grpSp>
        <p:nvGrpSpPr>
          <p:cNvPr id="4" name="Group 636"/>
          <p:cNvGrpSpPr/>
          <p:nvPr/>
        </p:nvGrpSpPr>
        <p:grpSpPr>
          <a:xfrm>
            <a:off x="2140655" y="3086621"/>
            <a:ext cx="1182762" cy="684758"/>
            <a:chOff x="0" y="0"/>
            <a:chExt cx="1682149" cy="973877"/>
          </a:xfrm>
        </p:grpSpPr>
        <p:sp>
          <p:nvSpPr>
            <p:cNvPr id="633" name="Shape 633"/>
            <p:cNvSpPr/>
            <p:nvPr/>
          </p:nvSpPr>
          <p:spPr>
            <a:xfrm>
              <a:off x="343999" y="0"/>
              <a:ext cx="973878" cy="973878"/>
            </a:xfrm>
            <a:prstGeom prst="ellipse">
              <a:avLst/>
            </a:prstGeom>
            <a:noFill/>
            <a:ln w="38100" cap="flat">
              <a:solidFill>
                <a:schemeClr val="accent5">
                  <a:hueOff val="-444211"/>
                  <a:satOff val="-14914"/>
                  <a:lumOff val="22857"/>
                </a:schemeClr>
              </a:solidFill>
              <a:prstDash val="solid"/>
              <a:miter lim="400000"/>
            </a:ln>
            <a:effectLst/>
          </p:spPr>
          <p:txBody>
            <a:bodyPr wrap="square" lIns="50800" tIns="50800" rIns="50800" bIns="50800" numCol="1" anchor="ctr">
              <a:noAutofit/>
            </a:bodyPr>
            <a:lstStyle>
              <a:lvl1pPr>
                <a:defRPr sz="2400">
                  <a:solidFill>
                    <a:schemeClr val="accent5">
                      <a:hueOff val="-444211"/>
                      <a:satOff val="-14914"/>
                      <a:lumOff val="22857"/>
                    </a:schemeClr>
                  </a:solidFill>
                </a:defRPr>
              </a:lvl1pPr>
            </a:lstStyle>
            <a:p>
              <a:r>
                <a:t>ATT</a:t>
              </a:r>
            </a:p>
          </p:txBody>
        </p:sp>
        <p:sp>
          <p:nvSpPr>
            <p:cNvPr id="634" name="Shape 634"/>
            <p:cNvSpPr/>
            <p:nvPr/>
          </p:nvSpPr>
          <p:spPr>
            <a:xfrm>
              <a:off x="0" y="486938"/>
              <a:ext cx="316639" cy="1"/>
            </a:xfrm>
            <a:prstGeom prst="line">
              <a:avLst/>
            </a:prstGeom>
            <a:noFill/>
            <a:ln w="25400" cap="flat">
              <a:solidFill>
                <a:schemeClr val="accent5">
                  <a:hueOff val="-444211"/>
                  <a:satOff val="-14914"/>
                  <a:lumOff val="22857"/>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35" name="Shape 635"/>
            <p:cNvSpPr/>
            <p:nvPr/>
          </p:nvSpPr>
          <p:spPr>
            <a:xfrm>
              <a:off x="1365510" y="486938"/>
              <a:ext cx="316640" cy="1"/>
            </a:xfrm>
            <a:prstGeom prst="line">
              <a:avLst/>
            </a:prstGeom>
            <a:noFill/>
            <a:ln w="25400" cap="flat">
              <a:solidFill>
                <a:schemeClr val="accent5">
                  <a:hueOff val="-444211"/>
                  <a:satOff val="-14914"/>
                  <a:lumOff val="22857"/>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spTree>
    <p:custDataLst>
      <p:tags r:id="rId1"/>
    </p:custDataLst>
  </p:cSld>
  <p:clrMapOvr>
    <a:masterClrMapping/>
  </p:clrMapOvr>
  <p:transition spd="slow"/>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616"/>
                                        </p:tgtEl>
                                        <p:attrNameLst>
                                          <p:attrName>style.visibility</p:attrName>
                                        </p:attrNameLst>
                                      </p:cBhvr>
                                      <p:to>
                                        <p:strVal val="visible"/>
                                      </p:to>
                                    </p:set>
                                    <p:animEffect transition="in" filter="wipe(left)">
                                      <p:cBhvr>
                                        <p:cTn id="7" dur="1000"/>
                                        <p:tgtEl>
                                          <p:spTgt spid="6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indefinite" fill="hold"/>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indefinite" fill="hold"/>
                                        <p:tgtEl>
                                          <p:spTgt spid="629"/>
                                        </p:tgtEl>
                                        <p:attrNameLst>
                                          <p:attrName>style.visibility</p:attrName>
                                        </p:attrNameLst>
                                      </p:cBhvr>
                                      <p:to>
                                        <p:strVal val="visible"/>
                                      </p:to>
                                    </p:set>
                                    <p:animEffect transition="in" filter="wipe(left)">
                                      <p:cBhvr>
                                        <p:cTn id="17" dur="1000"/>
                                        <p:tgtEl>
                                          <p:spTgt spid="6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indefinite" fill="hold"/>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indefinite" fill="hold"/>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animBg="1" advAuto="0"/>
      <p:bldP spid="2" grpId="0" animBg="1" advAuto="0"/>
      <p:bldP spid="629" grpId="0" animBg="1" advAuto="0"/>
      <p:bldP spid="3" grpId="0" animBg="1" advAuto="0"/>
      <p:bldP spid="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p:nvPr/>
        </p:nvSpPr>
        <p:spPr>
          <a:xfrm>
            <a:off x="272243" y="245586"/>
            <a:ext cx="1679688" cy="2893417"/>
          </a:xfrm>
          <a:prstGeom prst="rect">
            <a:avLst/>
          </a:prstGeom>
          <a:ln w="12700">
            <a:miter lim="400000"/>
          </a:ln>
        </p:spPr>
        <p:txBody>
          <a:bodyPr wrap="none" lIns="35717" tIns="35717" rIns="35717" bIns="35717" anchor="ctr">
            <a:spAutoFit/>
          </a:bodyPr>
          <a:lstStyle/>
          <a:p>
            <a:pPr defTabSz="321457">
              <a:lnSpc>
                <a:spcPts val="5484"/>
              </a:lnSpc>
              <a:defRPr sz="3000"/>
            </a:pPr>
            <a:r>
              <a:rPr dirty="0"/>
              <a:t>&gt;seq1</a:t>
            </a:r>
          </a:p>
          <a:p>
            <a:pPr defTabSz="321457">
              <a:lnSpc>
                <a:spcPts val="5484"/>
              </a:lnSpc>
              <a:defRPr sz="3000"/>
            </a:pPr>
            <a:r>
              <a:rPr dirty="0"/>
              <a:t>TTCTAAGT</a:t>
            </a:r>
          </a:p>
          <a:p>
            <a:pPr defTabSz="321457">
              <a:lnSpc>
                <a:spcPts val="5484"/>
              </a:lnSpc>
              <a:defRPr sz="3000"/>
            </a:pPr>
            <a:r>
              <a:rPr dirty="0"/>
              <a:t>&gt;seq2</a:t>
            </a:r>
          </a:p>
          <a:p>
            <a:pPr defTabSz="321457">
              <a:lnSpc>
                <a:spcPts val="5484"/>
              </a:lnSpc>
              <a:defRPr sz="3000"/>
            </a:pPr>
            <a:r>
              <a:rPr dirty="0"/>
              <a:t>CGATTCTA</a:t>
            </a:r>
          </a:p>
        </p:txBody>
      </p:sp>
      <p:sp>
        <p:nvSpPr>
          <p:cNvPr id="639" name="Shape 639"/>
          <p:cNvSpPr/>
          <p:nvPr/>
        </p:nvSpPr>
        <p:spPr>
          <a:xfrm>
            <a:off x="2125458" y="359717"/>
            <a:ext cx="2039017" cy="1405830"/>
          </a:xfrm>
          <a:prstGeom prst="rect">
            <a:avLst/>
          </a:prstGeom>
          <a:ln w="12700">
            <a:miter lim="400000"/>
          </a:ln>
        </p:spPr>
        <p:txBody>
          <a:bodyPr wrap="none" lIns="35717" tIns="35717" rIns="35717" bIns="35717" anchor="ctr">
            <a:spAutoFit/>
          </a:bodyPr>
          <a:lstStyle/>
          <a:p>
            <a:pPr defTabSz="321457">
              <a:lnSpc>
                <a:spcPts val="5344"/>
              </a:lnSpc>
              <a:defRPr sz="2900"/>
            </a:pPr>
            <a:r>
              <a:rPr dirty="0"/>
              <a:t>&gt;seq3</a:t>
            </a:r>
          </a:p>
          <a:p>
            <a:pPr defTabSz="321457">
              <a:lnSpc>
                <a:spcPts val="5133"/>
              </a:lnSpc>
              <a:defRPr sz="2600"/>
            </a:pPr>
            <a:r>
              <a:rPr dirty="0"/>
              <a:t>CGATT</a:t>
            </a:r>
            <a:r>
              <a:rPr dirty="0">
                <a:solidFill>
                  <a:srgbClr val="FF2600"/>
                </a:solidFill>
              </a:rPr>
              <a:t>G</a:t>
            </a:r>
            <a:r>
              <a:rPr dirty="0"/>
              <a:t>TAAGT</a:t>
            </a:r>
          </a:p>
        </p:txBody>
      </p:sp>
      <p:sp>
        <p:nvSpPr>
          <p:cNvPr id="640" name="Shape 640"/>
          <p:cNvSpPr/>
          <p:nvPr/>
        </p:nvSpPr>
        <p:spPr>
          <a:xfrm>
            <a:off x="8003554" y="3226693"/>
            <a:ext cx="684758" cy="684758"/>
          </a:xfrm>
          <a:prstGeom prst="ellipse">
            <a:avLst/>
          </a:prstGeom>
          <a:ln w="38100">
            <a:solidFill>
              <a:srgbClr val="000000"/>
            </a:solidFill>
            <a:miter lim="400000"/>
          </a:ln>
        </p:spPr>
        <p:txBody>
          <a:bodyPr lIns="35717" tIns="35717" rIns="35717" bIns="35717" anchor="ctr"/>
          <a:lstStyle>
            <a:lvl1pPr>
              <a:defRPr sz="2400"/>
            </a:lvl1pPr>
          </a:lstStyle>
          <a:p>
            <a:r>
              <a:t>AGT</a:t>
            </a:r>
          </a:p>
        </p:txBody>
      </p:sp>
      <p:grpSp>
        <p:nvGrpSpPr>
          <p:cNvPr id="2" name="Group 643"/>
          <p:cNvGrpSpPr/>
          <p:nvPr/>
        </p:nvGrpSpPr>
        <p:grpSpPr>
          <a:xfrm>
            <a:off x="6117098" y="3226693"/>
            <a:ext cx="922417" cy="684758"/>
            <a:chOff x="0" y="0"/>
            <a:chExt cx="1311880" cy="973877"/>
          </a:xfrm>
        </p:grpSpPr>
        <p:sp>
          <p:nvSpPr>
            <p:cNvPr id="641" name="Shape 641"/>
            <p:cNvSpPr/>
            <p:nvPr/>
          </p:nvSpPr>
          <p:spPr>
            <a:xfrm>
              <a:off x="0"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TAA</a:t>
              </a:r>
            </a:p>
          </p:txBody>
        </p:sp>
        <p:sp>
          <p:nvSpPr>
            <p:cNvPr id="642" name="Shape 642"/>
            <p:cNvSpPr/>
            <p:nvPr/>
          </p:nvSpPr>
          <p:spPr>
            <a:xfrm>
              <a:off x="995241" y="495056"/>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grpSp>
        <p:nvGrpSpPr>
          <p:cNvPr id="5" name="Group 646"/>
          <p:cNvGrpSpPr/>
          <p:nvPr/>
        </p:nvGrpSpPr>
        <p:grpSpPr>
          <a:xfrm>
            <a:off x="7050909" y="3232401"/>
            <a:ext cx="930021" cy="684759"/>
            <a:chOff x="0" y="0"/>
            <a:chExt cx="1322694" cy="973877"/>
          </a:xfrm>
        </p:grpSpPr>
        <p:sp>
          <p:nvSpPr>
            <p:cNvPr id="644" name="Shape 644"/>
            <p:cNvSpPr/>
            <p:nvPr/>
          </p:nvSpPr>
          <p:spPr>
            <a:xfrm>
              <a:off x="0"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AAG</a:t>
              </a:r>
            </a:p>
          </p:txBody>
        </p:sp>
        <p:sp>
          <p:nvSpPr>
            <p:cNvPr id="645" name="Shape 645"/>
            <p:cNvSpPr/>
            <p:nvPr/>
          </p:nvSpPr>
          <p:spPr>
            <a:xfrm>
              <a:off x="1006055" y="478820"/>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sp>
        <p:nvSpPr>
          <p:cNvPr id="647" name="Shape 647"/>
          <p:cNvSpPr/>
          <p:nvPr/>
        </p:nvSpPr>
        <p:spPr>
          <a:xfrm>
            <a:off x="2270173" y="3151139"/>
            <a:ext cx="72196" cy="841573"/>
          </a:xfrm>
          <a:prstGeom prst="rect">
            <a:avLst/>
          </a:prstGeom>
          <a:ln w="12700">
            <a:miter lim="400000"/>
          </a:ln>
        </p:spPr>
        <p:txBody>
          <a:bodyPr wrap="none" lIns="35717" tIns="35717" rIns="35717" bIns="35717" anchor="ctr">
            <a:spAutoFit/>
          </a:bodyPr>
          <a:lstStyle/>
          <a:p>
            <a:pPr defTabSz="321457">
              <a:lnSpc>
                <a:spcPts val="6047"/>
              </a:lnSpc>
              <a:defRPr sz="3700">
                <a:latin typeface="Courier New" panose="02070309020205020404"/>
                <a:ea typeface="Courier New" panose="02070309020205020404"/>
                <a:cs typeface="Courier New" panose="02070309020205020404"/>
                <a:sym typeface="Courier New" panose="02070309020205020404"/>
              </a:defRPr>
            </a:pPr>
            <a:endParaRPr dirty="0"/>
          </a:p>
        </p:txBody>
      </p:sp>
      <p:sp>
        <p:nvSpPr>
          <p:cNvPr id="648" name="Shape 648"/>
          <p:cNvSpPr/>
          <p:nvPr/>
        </p:nvSpPr>
        <p:spPr>
          <a:xfrm>
            <a:off x="2401006" y="3229547"/>
            <a:ext cx="684759" cy="684759"/>
          </a:xfrm>
          <a:prstGeom prst="ellipse">
            <a:avLst/>
          </a:prstGeom>
          <a:ln w="38100">
            <a:solidFill>
              <a:srgbClr val="000000"/>
            </a:solidFill>
            <a:miter lim="400000"/>
          </a:ln>
        </p:spPr>
        <p:txBody>
          <a:bodyPr lIns="35717" tIns="35717" rIns="35717" bIns="35717" anchor="ctr"/>
          <a:lstStyle>
            <a:lvl1pPr>
              <a:defRPr sz="2400"/>
            </a:lvl1pPr>
          </a:lstStyle>
          <a:p>
            <a:r>
              <a:t>ATT</a:t>
            </a:r>
          </a:p>
        </p:txBody>
      </p:sp>
      <p:grpSp>
        <p:nvGrpSpPr>
          <p:cNvPr id="6" name="Group 651"/>
          <p:cNvGrpSpPr/>
          <p:nvPr/>
        </p:nvGrpSpPr>
        <p:grpSpPr>
          <a:xfrm>
            <a:off x="473547" y="3229547"/>
            <a:ext cx="944492" cy="684759"/>
            <a:chOff x="0" y="0"/>
            <a:chExt cx="1343276" cy="973877"/>
          </a:xfrm>
        </p:grpSpPr>
        <p:sp>
          <p:nvSpPr>
            <p:cNvPr id="649" name="Shape 649"/>
            <p:cNvSpPr/>
            <p:nvPr/>
          </p:nvSpPr>
          <p:spPr>
            <a:xfrm>
              <a:off x="0"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CGA</a:t>
              </a:r>
            </a:p>
          </p:txBody>
        </p:sp>
        <p:sp>
          <p:nvSpPr>
            <p:cNvPr id="650" name="Shape 650"/>
            <p:cNvSpPr/>
            <p:nvPr/>
          </p:nvSpPr>
          <p:spPr>
            <a:xfrm>
              <a:off x="1026637" y="486938"/>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grpSp>
        <p:nvGrpSpPr>
          <p:cNvPr id="7" name="Group 654"/>
          <p:cNvGrpSpPr/>
          <p:nvPr/>
        </p:nvGrpSpPr>
        <p:grpSpPr>
          <a:xfrm>
            <a:off x="1428347" y="3229547"/>
            <a:ext cx="953423" cy="684759"/>
            <a:chOff x="0" y="0"/>
            <a:chExt cx="1355977" cy="973877"/>
          </a:xfrm>
        </p:grpSpPr>
        <p:sp>
          <p:nvSpPr>
            <p:cNvPr id="652" name="Shape 652"/>
            <p:cNvSpPr/>
            <p:nvPr/>
          </p:nvSpPr>
          <p:spPr>
            <a:xfrm>
              <a:off x="0"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GAT</a:t>
              </a:r>
            </a:p>
          </p:txBody>
        </p:sp>
        <p:sp>
          <p:nvSpPr>
            <p:cNvPr id="653" name="Shape 653"/>
            <p:cNvSpPr/>
            <p:nvPr/>
          </p:nvSpPr>
          <p:spPr>
            <a:xfrm>
              <a:off x="1039338" y="486938"/>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grpSp>
        <p:nvGrpSpPr>
          <p:cNvPr id="8" name="Group 662"/>
          <p:cNvGrpSpPr/>
          <p:nvPr/>
        </p:nvGrpSpPr>
        <p:grpSpPr>
          <a:xfrm>
            <a:off x="3119256" y="3226693"/>
            <a:ext cx="2990426" cy="684758"/>
            <a:chOff x="0" y="0"/>
            <a:chExt cx="4253048" cy="973877"/>
          </a:xfrm>
        </p:grpSpPr>
        <p:sp>
          <p:nvSpPr>
            <p:cNvPr id="655" name="Shape 655"/>
            <p:cNvSpPr/>
            <p:nvPr/>
          </p:nvSpPr>
          <p:spPr>
            <a:xfrm>
              <a:off x="319822" y="0"/>
              <a:ext cx="973878"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TTC</a:t>
              </a:r>
            </a:p>
          </p:txBody>
        </p:sp>
        <p:sp>
          <p:nvSpPr>
            <p:cNvPr id="656" name="Shape 656"/>
            <p:cNvSpPr/>
            <p:nvPr/>
          </p:nvSpPr>
          <p:spPr>
            <a:xfrm>
              <a:off x="1618737" y="0"/>
              <a:ext cx="973879"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TCT</a:t>
              </a:r>
            </a:p>
          </p:txBody>
        </p:sp>
        <p:sp>
          <p:nvSpPr>
            <p:cNvPr id="657" name="Shape 657"/>
            <p:cNvSpPr/>
            <p:nvPr/>
          </p:nvSpPr>
          <p:spPr>
            <a:xfrm>
              <a:off x="2917653" y="0"/>
              <a:ext cx="973879" cy="973878"/>
            </a:xfrm>
            <a:prstGeom prst="ellipse">
              <a:avLst/>
            </a:prstGeom>
            <a:noFill/>
            <a:ln w="38100" cap="flat">
              <a:solidFill>
                <a:srgbClr val="000000"/>
              </a:solidFill>
              <a:prstDash val="solid"/>
              <a:miter lim="400000"/>
            </a:ln>
            <a:effectLst/>
          </p:spPr>
          <p:txBody>
            <a:bodyPr wrap="square" lIns="50800" tIns="50800" rIns="50800" bIns="50800" numCol="1" anchor="ctr">
              <a:noAutofit/>
            </a:bodyPr>
            <a:lstStyle>
              <a:lvl1pPr>
                <a:defRPr sz="2400"/>
              </a:lvl1pPr>
            </a:lstStyle>
            <a:p>
              <a:r>
                <a:t>CTA</a:t>
              </a:r>
            </a:p>
          </p:txBody>
        </p:sp>
        <p:sp>
          <p:nvSpPr>
            <p:cNvPr id="658" name="Shape 658"/>
            <p:cNvSpPr/>
            <p:nvPr/>
          </p:nvSpPr>
          <p:spPr>
            <a:xfrm>
              <a:off x="1319473" y="495056"/>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59" name="Shape 659"/>
            <p:cNvSpPr/>
            <p:nvPr/>
          </p:nvSpPr>
          <p:spPr>
            <a:xfrm>
              <a:off x="2626679" y="486938"/>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60" name="Shape 660"/>
            <p:cNvSpPr/>
            <p:nvPr/>
          </p:nvSpPr>
          <p:spPr>
            <a:xfrm>
              <a:off x="3936409" y="486938"/>
              <a:ext cx="31664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661" name="Shape 661"/>
            <p:cNvSpPr/>
            <p:nvPr/>
          </p:nvSpPr>
          <p:spPr>
            <a:xfrm>
              <a:off x="0" y="490997"/>
              <a:ext cx="316639"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sp>
        <p:nvSpPr>
          <p:cNvPr id="663" name="Shape 663"/>
          <p:cNvSpPr/>
          <p:nvPr/>
        </p:nvSpPr>
        <p:spPr>
          <a:xfrm>
            <a:off x="2401006" y="3226693"/>
            <a:ext cx="684759" cy="684758"/>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ATT</a:t>
            </a:r>
          </a:p>
        </p:txBody>
      </p:sp>
      <p:grpSp>
        <p:nvGrpSpPr>
          <p:cNvPr id="9" name="Group 666"/>
          <p:cNvGrpSpPr/>
          <p:nvPr/>
        </p:nvGrpSpPr>
        <p:grpSpPr>
          <a:xfrm>
            <a:off x="473547" y="3226693"/>
            <a:ext cx="944492" cy="684758"/>
            <a:chOff x="0" y="0"/>
            <a:chExt cx="1343276" cy="973877"/>
          </a:xfrm>
        </p:grpSpPr>
        <p:sp>
          <p:nvSpPr>
            <p:cNvPr id="664" name="Shape 664"/>
            <p:cNvSpPr/>
            <p:nvPr/>
          </p:nvSpPr>
          <p:spPr>
            <a:xfrm>
              <a:off x="0" y="0"/>
              <a:ext cx="973878" cy="973878"/>
            </a:xfrm>
            <a:prstGeom prst="ellipse">
              <a:avLst/>
            </a:prstGeom>
            <a:noFill/>
            <a:ln w="38100" cap="flat">
              <a:solidFill>
                <a:schemeClr val="accent5">
                  <a:hueOff val="-444211"/>
                  <a:satOff val="-14914"/>
                  <a:lumOff val="22857"/>
                </a:schemeClr>
              </a:solidFill>
              <a:prstDash val="solid"/>
              <a:miter lim="400000"/>
            </a:ln>
            <a:effectLst/>
          </p:spPr>
          <p:txBody>
            <a:bodyPr wrap="square" lIns="50800" tIns="50800" rIns="50800" bIns="50800" numCol="1" anchor="ctr">
              <a:noAutofit/>
            </a:bodyPr>
            <a:lstStyle>
              <a:lvl1pPr>
                <a:defRPr sz="2400">
                  <a:solidFill>
                    <a:schemeClr val="accent5">
                      <a:hueOff val="-444211"/>
                      <a:satOff val="-14914"/>
                      <a:lumOff val="22857"/>
                    </a:schemeClr>
                  </a:solidFill>
                </a:defRPr>
              </a:lvl1pPr>
            </a:lstStyle>
            <a:p>
              <a:r>
                <a:t>CGA</a:t>
              </a:r>
            </a:p>
          </p:txBody>
        </p:sp>
        <p:sp>
          <p:nvSpPr>
            <p:cNvPr id="665" name="Shape 665"/>
            <p:cNvSpPr/>
            <p:nvPr/>
          </p:nvSpPr>
          <p:spPr>
            <a:xfrm>
              <a:off x="1026637" y="486938"/>
              <a:ext cx="316640" cy="1"/>
            </a:xfrm>
            <a:prstGeom prst="line">
              <a:avLst/>
            </a:prstGeom>
            <a:noFill/>
            <a:ln w="25400" cap="flat">
              <a:solidFill>
                <a:schemeClr val="accent5">
                  <a:hueOff val="-444211"/>
                  <a:satOff val="-14914"/>
                  <a:lumOff val="22857"/>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grpSp>
        <p:nvGrpSpPr>
          <p:cNvPr id="10" name="Group 670"/>
          <p:cNvGrpSpPr/>
          <p:nvPr/>
        </p:nvGrpSpPr>
        <p:grpSpPr>
          <a:xfrm>
            <a:off x="1429434" y="3133055"/>
            <a:ext cx="953423" cy="872034"/>
            <a:chOff x="0" y="-35912"/>
            <a:chExt cx="1355978" cy="1240225"/>
          </a:xfrm>
        </p:grpSpPr>
        <p:sp>
          <p:nvSpPr>
            <p:cNvPr id="667" name="Shape 667"/>
            <p:cNvSpPr/>
            <p:nvPr/>
          </p:nvSpPr>
          <p:spPr>
            <a:xfrm>
              <a:off x="1197262" y="-35912"/>
              <a:ext cx="146001" cy="1240225"/>
            </a:xfrm>
            <a:prstGeom prst="rect">
              <a:avLst/>
            </a:prstGeom>
            <a:noFill/>
            <a:ln w="12700" cap="flat">
              <a:noFill/>
              <a:miter lim="400000"/>
            </a:ln>
            <a:effectLst/>
          </p:spPr>
          <p:txBody>
            <a:bodyPr wrap="none" lIns="50800" tIns="50800" rIns="50800" bIns="50800" numCol="1" anchor="ctr">
              <a:spAutoFit/>
            </a:bodyPr>
            <a:lstStyle/>
            <a:p>
              <a:pPr defTabSz="321457">
                <a:lnSpc>
                  <a:spcPts val="6047"/>
                </a:lnSpc>
                <a:defRPr sz="3700">
                  <a:latin typeface="Courier New" panose="02070309020205020404"/>
                  <a:ea typeface="Courier New" panose="02070309020205020404"/>
                  <a:cs typeface="Courier New" panose="02070309020205020404"/>
                  <a:sym typeface="Courier New" panose="02070309020205020404"/>
                </a:defRPr>
              </a:pPr>
              <a:endParaRPr dirty="0"/>
            </a:p>
          </p:txBody>
        </p:sp>
        <p:sp>
          <p:nvSpPr>
            <p:cNvPr id="668" name="Shape 668"/>
            <p:cNvSpPr/>
            <p:nvPr/>
          </p:nvSpPr>
          <p:spPr>
            <a:xfrm>
              <a:off x="0" y="97261"/>
              <a:ext cx="973878" cy="973878"/>
            </a:xfrm>
            <a:prstGeom prst="ellipse">
              <a:avLst/>
            </a:prstGeom>
            <a:noFill/>
            <a:ln w="38100" cap="flat">
              <a:solidFill>
                <a:schemeClr val="accent5">
                  <a:hueOff val="-444211"/>
                  <a:satOff val="-14914"/>
                  <a:lumOff val="22857"/>
                </a:schemeClr>
              </a:solidFill>
              <a:prstDash val="solid"/>
              <a:miter lim="400000"/>
            </a:ln>
            <a:effectLst/>
          </p:spPr>
          <p:txBody>
            <a:bodyPr wrap="square" lIns="50800" tIns="50800" rIns="50800" bIns="50800" numCol="1" anchor="ctr">
              <a:noAutofit/>
            </a:bodyPr>
            <a:lstStyle>
              <a:lvl1pPr>
                <a:defRPr sz="2400">
                  <a:solidFill>
                    <a:schemeClr val="accent5">
                      <a:hueOff val="-444211"/>
                      <a:satOff val="-14914"/>
                      <a:lumOff val="22857"/>
                    </a:schemeClr>
                  </a:solidFill>
                </a:defRPr>
              </a:lvl1pPr>
            </a:lstStyle>
            <a:p>
              <a:r>
                <a:t>GAT</a:t>
              </a:r>
            </a:p>
          </p:txBody>
        </p:sp>
        <p:sp>
          <p:nvSpPr>
            <p:cNvPr id="669" name="Shape 669"/>
            <p:cNvSpPr/>
            <p:nvPr/>
          </p:nvSpPr>
          <p:spPr>
            <a:xfrm>
              <a:off x="1039338" y="584200"/>
              <a:ext cx="316640" cy="0"/>
            </a:xfrm>
            <a:prstGeom prst="line">
              <a:avLst/>
            </a:prstGeom>
            <a:noFill/>
            <a:ln w="25400" cap="flat">
              <a:solidFill>
                <a:schemeClr val="accent5">
                  <a:hueOff val="-444211"/>
                  <a:satOff val="-14914"/>
                  <a:lumOff val="22857"/>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sp>
        <p:nvSpPr>
          <p:cNvPr id="677" name="Shape 677"/>
          <p:cNvSpPr/>
          <p:nvPr/>
        </p:nvSpPr>
        <p:spPr>
          <a:xfrm>
            <a:off x="8003554" y="3226693"/>
            <a:ext cx="684758" cy="684758"/>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AGT</a:t>
            </a:r>
          </a:p>
        </p:txBody>
      </p:sp>
      <p:grpSp>
        <p:nvGrpSpPr>
          <p:cNvPr id="11" name="Group 685"/>
          <p:cNvGrpSpPr/>
          <p:nvPr/>
        </p:nvGrpSpPr>
        <p:grpSpPr>
          <a:xfrm>
            <a:off x="7050909" y="3226693"/>
            <a:ext cx="930021" cy="684758"/>
            <a:chOff x="0" y="0"/>
            <a:chExt cx="1322694" cy="973877"/>
          </a:xfrm>
        </p:grpSpPr>
        <p:sp>
          <p:nvSpPr>
            <p:cNvPr id="683" name="Shape 683"/>
            <p:cNvSpPr/>
            <p:nvPr/>
          </p:nvSpPr>
          <p:spPr>
            <a:xfrm>
              <a:off x="0" y="0"/>
              <a:ext cx="973878" cy="973878"/>
            </a:xfrm>
            <a:prstGeom prst="ellipse">
              <a:avLst/>
            </a:prstGeom>
            <a:noFill/>
            <a:ln w="38100" cap="flat">
              <a:solidFill>
                <a:schemeClr val="accent5">
                  <a:hueOff val="-444211"/>
                  <a:satOff val="-14914"/>
                  <a:lumOff val="22857"/>
                </a:schemeClr>
              </a:solidFill>
              <a:prstDash val="solid"/>
              <a:miter lim="400000"/>
            </a:ln>
            <a:effectLst/>
          </p:spPr>
          <p:txBody>
            <a:bodyPr wrap="square" lIns="50800" tIns="50800" rIns="50800" bIns="50800" numCol="1" anchor="ctr">
              <a:noAutofit/>
            </a:bodyPr>
            <a:lstStyle>
              <a:lvl1pPr>
                <a:defRPr sz="2400">
                  <a:solidFill>
                    <a:schemeClr val="accent5">
                      <a:hueOff val="-444211"/>
                      <a:satOff val="-14914"/>
                      <a:lumOff val="22857"/>
                    </a:schemeClr>
                  </a:solidFill>
                </a:defRPr>
              </a:lvl1pPr>
            </a:lstStyle>
            <a:p>
              <a:r>
                <a:t>AAG</a:t>
              </a:r>
            </a:p>
          </p:txBody>
        </p:sp>
        <p:sp>
          <p:nvSpPr>
            <p:cNvPr id="684" name="Shape 684"/>
            <p:cNvSpPr/>
            <p:nvPr/>
          </p:nvSpPr>
          <p:spPr>
            <a:xfrm>
              <a:off x="1006055" y="478820"/>
              <a:ext cx="316640" cy="1"/>
            </a:xfrm>
            <a:prstGeom prst="line">
              <a:avLst/>
            </a:prstGeom>
            <a:noFill/>
            <a:ln w="25400" cap="flat">
              <a:solidFill>
                <a:schemeClr val="accent5">
                  <a:hueOff val="-444211"/>
                  <a:satOff val="-14914"/>
                  <a:lumOff val="22857"/>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sp>
        <p:nvSpPr>
          <p:cNvPr id="686" name="Shape 686"/>
          <p:cNvSpPr/>
          <p:nvPr/>
        </p:nvSpPr>
        <p:spPr>
          <a:xfrm>
            <a:off x="223475" y="161795"/>
            <a:ext cx="1567797" cy="349131"/>
          </a:xfrm>
          <a:prstGeom prst="rect">
            <a:avLst/>
          </a:prstGeom>
          <a:ln w="12700">
            <a:miter lim="400000"/>
          </a:ln>
        </p:spPr>
        <p:txBody>
          <a:bodyPr wrap="none" lIns="35717" tIns="35717" rIns="35717" bIns="35717" anchor="ctr">
            <a:spAutoFit/>
          </a:bodyPr>
          <a:lstStyle/>
          <a:p>
            <a:r>
              <a:t>De Bruijn Graph</a:t>
            </a:r>
          </a:p>
        </p:txBody>
      </p:sp>
      <p:sp>
        <p:nvSpPr>
          <p:cNvPr id="708" name="Shape 708"/>
          <p:cNvSpPr/>
          <p:nvPr/>
        </p:nvSpPr>
        <p:spPr>
          <a:xfrm>
            <a:off x="3341936" y="4441056"/>
            <a:ext cx="684759" cy="684758"/>
          </a:xfrm>
          <a:prstGeom prst="ellipse">
            <a:avLst/>
          </a:prstGeom>
          <a:ln w="38100">
            <a:solidFill>
              <a:schemeClr val="accent5">
                <a:hueOff val="-444211"/>
                <a:satOff val="-14913"/>
                <a:lumOff val="22857"/>
              </a:schemeClr>
            </a:solidFill>
            <a:miter lim="400000"/>
          </a:ln>
        </p:spPr>
        <p:txBody>
          <a:bodyPr lIns="35717" tIns="35717" rIns="35717" bIns="35717" anchor="ctr"/>
          <a:lstStyle>
            <a:lvl1pPr>
              <a:defRPr sz="2400">
                <a:solidFill>
                  <a:schemeClr val="accent5">
                    <a:hueOff val="-444211"/>
                    <a:satOff val="-14913"/>
                    <a:lumOff val="22857"/>
                  </a:schemeClr>
                </a:solidFill>
              </a:defRPr>
            </a:lvl1pPr>
          </a:lstStyle>
          <a:p>
            <a:r>
              <a:t>TTG</a:t>
            </a:r>
          </a:p>
        </p:txBody>
      </p:sp>
      <p:sp>
        <p:nvSpPr>
          <p:cNvPr id="709" name="Shape 709"/>
          <p:cNvSpPr/>
          <p:nvPr/>
        </p:nvSpPr>
        <p:spPr>
          <a:xfrm>
            <a:off x="5219670" y="4441503"/>
            <a:ext cx="684759" cy="684758"/>
          </a:xfrm>
          <a:prstGeom prst="ellipse">
            <a:avLst/>
          </a:prstGeom>
          <a:ln w="38100">
            <a:solidFill>
              <a:schemeClr val="accent5">
                <a:hueOff val="-444211"/>
                <a:satOff val="-14913"/>
                <a:lumOff val="22857"/>
              </a:schemeClr>
            </a:solidFill>
            <a:miter lim="400000"/>
          </a:ln>
        </p:spPr>
        <p:txBody>
          <a:bodyPr lIns="35717" tIns="35717" rIns="35717" bIns="35717" anchor="ctr"/>
          <a:lstStyle>
            <a:lvl1pPr>
              <a:defRPr sz="2400">
                <a:solidFill>
                  <a:schemeClr val="accent5">
                    <a:hueOff val="-444211"/>
                    <a:satOff val="-14913"/>
                    <a:lumOff val="22857"/>
                  </a:schemeClr>
                </a:solidFill>
              </a:defRPr>
            </a:lvl1pPr>
          </a:lstStyle>
          <a:p>
            <a:r>
              <a:t>GTA</a:t>
            </a:r>
          </a:p>
        </p:txBody>
      </p:sp>
      <p:sp>
        <p:nvSpPr>
          <p:cNvPr id="712" name="Shape 712"/>
          <p:cNvSpPr/>
          <p:nvPr/>
        </p:nvSpPr>
        <p:spPr>
          <a:xfrm>
            <a:off x="4027871" y="4783881"/>
            <a:ext cx="261488" cy="1"/>
          </a:xfrm>
          <a:prstGeom prst="line">
            <a:avLst/>
          </a:prstGeom>
          <a:ln w="25400">
            <a:solidFill>
              <a:schemeClr val="accent5">
                <a:hueOff val="-444211"/>
                <a:satOff val="-14913"/>
                <a:lumOff val="22857"/>
              </a:schemeClr>
            </a:solidFill>
            <a:miter lim="400000"/>
            <a:tailEnd type="triangle"/>
          </a:ln>
        </p:spPr>
        <p:txBody>
          <a:bodyPr lIns="35717" tIns="35717" rIns="35717" bIns="35717" anchor="ctr"/>
          <a:lstStyle/>
          <a:p>
            <a:pPr>
              <a:defRPr sz="2400"/>
            </a:pPr>
            <a:endParaRPr/>
          </a:p>
        </p:txBody>
      </p:sp>
      <p:sp>
        <p:nvSpPr>
          <p:cNvPr id="3" name="Shape 708"/>
          <p:cNvSpPr/>
          <p:nvPr/>
        </p:nvSpPr>
        <p:spPr>
          <a:xfrm>
            <a:off x="4269284" y="4441503"/>
            <a:ext cx="684759" cy="684758"/>
          </a:xfrm>
          <a:prstGeom prst="ellipse">
            <a:avLst/>
          </a:prstGeom>
          <a:ln w="38100">
            <a:solidFill>
              <a:schemeClr val="accent5">
                <a:hueOff val="-444211"/>
                <a:satOff val="-14912"/>
                <a:lumOff val="22857"/>
              </a:schemeClr>
            </a:solidFill>
            <a:miter lim="400000"/>
          </a:ln>
        </p:spPr>
        <p:txBody>
          <a:bodyPr lIns="35717" tIns="35717" rIns="35717" bIns="35717" anchor="ctr"/>
          <a:lstStyle>
            <a:lvl1pPr>
              <a:defRPr sz="2400">
                <a:solidFill>
                  <a:schemeClr val="accent5">
                    <a:hueOff val="-444211"/>
                    <a:satOff val="-14912"/>
                    <a:lumOff val="22857"/>
                  </a:schemeClr>
                </a:solidFill>
              </a:defRPr>
            </a:lvl1pPr>
          </a:lstStyle>
          <a:p>
            <a:r>
              <a:t>TG</a:t>
            </a:r>
            <a:r>
              <a:rPr lang="en-US"/>
              <a:t>T</a:t>
            </a:r>
          </a:p>
        </p:txBody>
      </p:sp>
      <p:sp>
        <p:nvSpPr>
          <p:cNvPr id="4" name="Shape 712"/>
          <p:cNvSpPr/>
          <p:nvPr/>
        </p:nvSpPr>
        <p:spPr>
          <a:xfrm>
            <a:off x="4966381" y="4783435"/>
            <a:ext cx="261488" cy="1"/>
          </a:xfrm>
          <a:prstGeom prst="line">
            <a:avLst/>
          </a:prstGeom>
          <a:ln w="25400">
            <a:solidFill>
              <a:schemeClr val="accent5">
                <a:hueOff val="-444211"/>
                <a:satOff val="-14912"/>
                <a:lumOff val="22857"/>
              </a:schemeClr>
            </a:solidFill>
            <a:miter lim="400000"/>
            <a:tailEnd type="triangle"/>
          </a:ln>
        </p:spPr>
        <p:txBody>
          <a:bodyPr lIns="35717" tIns="35717" rIns="35717" bIns="35717" anchor="ctr"/>
          <a:lstStyle/>
          <a:p>
            <a:pPr>
              <a:defRPr sz="2400"/>
            </a:pPr>
            <a:endParaRPr/>
          </a:p>
        </p:txBody>
      </p:sp>
    </p:spTree>
    <p:custDataLst>
      <p:tags r:id="rId1"/>
    </p:custDataLst>
  </p:cSld>
  <p:clrMapOvr>
    <a:masterClrMapping/>
  </p:clrMapOvr>
  <p:transition spd="slow"/>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639"/>
                                        </p:tgtEl>
                                        <p:attrNameLst>
                                          <p:attrName>style.visibility</p:attrName>
                                        </p:attrNameLst>
                                      </p:cBhvr>
                                      <p:to>
                                        <p:strVal val="visible"/>
                                      </p:to>
                                    </p:set>
                                    <p:animEffect transition="in" filter="wipe(left)">
                                      <p:cBhvr>
                                        <p:cTn id="7" dur="1000"/>
                                        <p:tgtEl>
                                          <p:spTgt spid="6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indefinite" fill="hold"/>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indefinite" fill="hold"/>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indefinite" fill="hold"/>
                                        <p:tgtEl>
                                          <p:spTgt spid="663"/>
                                        </p:tgtEl>
                                        <p:attrNameLst>
                                          <p:attrName>style.visibility</p:attrName>
                                        </p:attrNameLst>
                                      </p:cBhvr>
                                      <p:to>
                                        <p:strVal val="visible"/>
                                      </p:to>
                                    </p:set>
                                    <p:animEffect transition="in" filter="wipe(left)">
                                      <p:cBhvr>
                                        <p:cTn id="22" dur="1000"/>
                                        <p:tgtEl>
                                          <p:spTgt spid="6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indefinite" fill="hold"/>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indefinite" fill="hold"/>
                                        <p:tgtEl>
                                          <p:spTgt spid="677"/>
                                        </p:tgtEl>
                                        <p:attrNameLst>
                                          <p:attrName>style.visibility</p:attrName>
                                        </p:attrNameLst>
                                      </p:cBhvr>
                                      <p:to>
                                        <p:strVal val="visible"/>
                                      </p:to>
                                    </p:set>
                                    <p:animEffect transition="in" filter="wipe(left)">
                                      <p:cBhvr>
                                        <p:cTn id="32" dur="10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advAuto="0"/>
      <p:bldP spid="663" grpId="0" animBg="1" advAuto="0"/>
      <p:bldP spid="9" grpId="0" animBg="1" advAuto="0"/>
      <p:bldP spid="10" grpId="0" animBg="1" advAuto="0"/>
      <p:bldP spid="677" grpId="0" animBg="1" advAuto="0"/>
      <p:bldP spid="1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p:nvPr/>
        </p:nvSpPr>
        <p:spPr>
          <a:xfrm>
            <a:off x="272243" y="93126"/>
            <a:ext cx="1679688" cy="2893417"/>
          </a:xfrm>
          <a:prstGeom prst="rect">
            <a:avLst/>
          </a:prstGeom>
          <a:ln w="12700">
            <a:miter lim="400000"/>
          </a:ln>
        </p:spPr>
        <p:txBody>
          <a:bodyPr wrap="none" lIns="35717" tIns="35717" rIns="35717" bIns="35717" anchor="ctr">
            <a:spAutoFit/>
          </a:bodyPr>
          <a:lstStyle/>
          <a:p>
            <a:pPr defTabSz="321457">
              <a:lnSpc>
                <a:spcPts val="5484"/>
              </a:lnSpc>
              <a:defRPr sz="3000"/>
            </a:pPr>
            <a:r>
              <a:rPr dirty="0"/>
              <a:t>&gt;seq1</a:t>
            </a:r>
          </a:p>
          <a:p>
            <a:pPr defTabSz="321457">
              <a:lnSpc>
                <a:spcPts val="5484"/>
              </a:lnSpc>
              <a:defRPr sz="3000"/>
            </a:pPr>
            <a:r>
              <a:rPr dirty="0"/>
              <a:t>TTCTAAGT</a:t>
            </a:r>
          </a:p>
          <a:p>
            <a:pPr defTabSz="321457">
              <a:lnSpc>
                <a:spcPts val="5484"/>
              </a:lnSpc>
              <a:defRPr sz="3000"/>
            </a:pPr>
            <a:r>
              <a:rPr dirty="0"/>
              <a:t>&gt;</a:t>
            </a:r>
            <a:r>
              <a:rPr dirty="0" smtClean="0"/>
              <a:t>seq2</a:t>
            </a:r>
          </a:p>
          <a:p>
            <a:pPr defTabSz="321457">
              <a:lnSpc>
                <a:spcPts val="5484"/>
              </a:lnSpc>
              <a:defRPr sz="3000"/>
            </a:pPr>
            <a:r>
              <a:rPr dirty="0" smtClean="0"/>
              <a:t>CGATTCTA</a:t>
            </a:r>
            <a:endParaRPr dirty="0"/>
          </a:p>
        </p:txBody>
      </p:sp>
      <p:sp>
        <p:nvSpPr>
          <p:cNvPr id="689" name="Shape 689"/>
          <p:cNvSpPr/>
          <p:nvPr/>
        </p:nvSpPr>
        <p:spPr>
          <a:xfrm>
            <a:off x="2125458" y="216187"/>
            <a:ext cx="2039017" cy="1405830"/>
          </a:xfrm>
          <a:prstGeom prst="rect">
            <a:avLst/>
          </a:prstGeom>
          <a:ln w="12700">
            <a:miter lim="400000"/>
          </a:ln>
        </p:spPr>
        <p:txBody>
          <a:bodyPr wrap="none" lIns="35717" tIns="35717" rIns="35717" bIns="35717" anchor="ctr">
            <a:spAutoFit/>
          </a:bodyPr>
          <a:lstStyle/>
          <a:p>
            <a:pPr defTabSz="321457">
              <a:lnSpc>
                <a:spcPts val="5344"/>
              </a:lnSpc>
              <a:defRPr sz="2900"/>
            </a:pPr>
            <a:r>
              <a:rPr dirty="0"/>
              <a:t>&gt;seq3</a:t>
            </a:r>
          </a:p>
          <a:p>
            <a:pPr defTabSz="321457">
              <a:lnSpc>
                <a:spcPts val="5133"/>
              </a:lnSpc>
              <a:defRPr sz="2600"/>
            </a:pPr>
            <a:r>
              <a:rPr dirty="0"/>
              <a:t>CGATT</a:t>
            </a:r>
            <a:r>
              <a:rPr dirty="0">
                <a:solidFill>
                  <a:srgbClr val="FF2600"/>
                </a:solidFill>
              </a:rPr>
              <a:t>G</a:t>
            </a:r>
            <a:r>
              <a:rPr dirty="0"/>
              <a:t>TAAGT</a:t>
            </a:r>
          </a:p>
        </p:txBody>
      </p:sp>
      <p:sp>
        <p:nvSpPr>
          <p:cNvPr id="690" name="Shape 690"/>
          <p:cNvSpPr/>
          <p:nvPr/>
        </p:nvSpPr>
        <p:spPr>
          <a:xfrm>
            <a:off x="2270173" y="3064019"/>
            <a:ext cx="72196" cy="841573"/>
          </a:xfrm>
          <a:prstGeom prst="rect">
            <a:avLst/>
          </a:prstGeom>
          <a:ln w="12700">
            <a:miter lim="400000"/>
          </a:ln>
        </p:spPr>
        <p:txBody>
          <a:bodyPr wrap="none" lIns="35717" tIns="35717" rIns="35717" bIns="35717" anchor="ctr">
            <a:spAutoFit/>
          </a:bodyPr>
          <a:lstStyle/>
          <a:p>
            <a:pPr defTabSz="321457">
              <a:lnSpc>
                <a:spcPts val="6047"/>
              </a:lnSpc>
              <a:defRPr sz="3700">
                <a:latin typeface="Courier New" panose="02070309020205020404"/>
                <a:ea typeface="Courier New" panose="02070309020205020404"/>
                <a:cs typeface="Courier New" panose="02070309020205020404"/>
                <a:sym typeface="Courier New" panose="02070309020205020404"/>
              </a:defRPr>
            </a:pPr>
            <a:endParaRPr dirty="0"/>
          </a:p>
        </p:txBody>
      </p:sp>
      <p:sp>
        <p:nvSpPr>
          <p:cNvPr id="691" name="Shape 691"/>
          <p:cNvSpPr/>
          <p:nvPr/>
        </p:nvSpPr>
        <p:spPr>
          <a:xfrm>
            <a:off x="3344131" y="3139573"/>
            <a:ext cx="684758" cy="684758"/>
          </a:xfrm>
          <a:prstGeom prst="ellipse">
            <a:avLst/>
          </a:prstGeom>
          <a:ln w="38100">
            <a:solidFill>
              <a:srgbClr val="000000"/>
            </a:solidFill>
            <a:miter lim="400000"/>
          </a:ln>
        </p:spPr>
        <p:txBody>
          <a:bodyPr lIns="35717" tIns="35717" rIns="35717" bIns="35717" anchor="ctr"/>
          <a:lstStyle>
            <a:lvl1pPr>
              <a:defRPr sz="2400"/>
            </a:lvl1pPr>
          </a:lstStyle>
          <a:p>
            <a:r>
              <a:t>TTC</a:t>
            </a:r>
          </a:p>
        </p:txBody>
      </p:sp>
      <p:sp>
        <p:nvSpPr>
          <p:cNvPr id="692" name="Shape 692"/>
          <p:cNvSpPr/>
          <p:nvPr/>
        </p:nvSpPr>
        <p:spPr>
          <a:xfrm>
            <a:off x="6117098" y="3139573"/>
            <a:ext cx="684759" cy="684758"/>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TAA</a:t>
            </a:r>
          </a:p>
        </p:txBody>
      </p:sp>
      <p:sp>
        <p:nvSpPr>
          <p:cNvPr id="693" name="Shape 693"/>
          <p:cNvSpPr/>
          <p:nvPr/>
        </p:nvSpPr>
        <p:spPr>
          <a:xfrm>
            <a:off x="4257431" y="3139573"/>
            <a:ext cx="684758" cy="684758"/>
          </a:xfrm>
          <a:prstGeom prst="ellipse">
            <a:avLst/>
          </a:prstGeom>
          <a:ln w="38100">
            <a:solidFill>
              <a:srgbClr val="000000"/>
            </a:solidFill>
            <a:miter lim="400000"/>
          </a:ln>
        </p:spPr>
        <p:txBody>
          <a:bodyPr lIns="35717" tIns="35717" rIns="35717" bIns="35717" anchor="ctr"/>
          <a:lstStyle>
            <a:lvl1pPr>
              <a:defRPr sz="2400"/>
            </a:lvl1pPr>
          </a:lstStyle>
          <a:p>
            <a:r>
              <a:t>TCT</a:t>
            </a:r>
          </a:p>
        </p:txBody>
      </p:sp>
      <p:sp>
        <p:nvSpPr>
          <p:cNvPr id="694" name="Shape 694"/>
          <p:cNvSpPr/>
          <p:nvPr/>
        </p:nvSpPr>
        <p:spPr>
          <a:xfrm>
            <a:off x="5170731" y="3139573"/>
            <a:ext cx="684758" cy="684758"/>
          </a:xfrm>
          <a:prstGeom prst="ellipse">
            <a:avLst/>
          </a:prstGeom>
          <a:ln w="38100">
            <a:solidFill>
              <a:srgbClr val="000000"/>
            </a:solidFill>
            <a:miter lim="400000"/>
          </a:ln>
        </p:spPr>
        <p:txBody>
          <a:bodyPr lIns="35717" tIns="35717" rIns="35717" bIns="35717" anchor="ctr"/>
          <a:lstStyle>
            <a:lvl1pPr>
              <a:defRPr sz="2400"/>
            </a:lvl1pPr>
          </a:lstStyle>
          <a:p>
            <a:r>
              <a:t>CTA</a:t>
            </a:r>
          </a:p>
        </p:txBody>
      </p:sp>
      <p:sp>
        <p:nvSpPr>
          <p:cNvPr id="695" name="Shape 695"/>
          <p:cNvSpPr/>
          <p:nvPr/>
        </p:nvSpPr>
        <p:spPr>
          <a:xfrm>
            <a:off x="7050910" y="3145281"/>
            <a:ext cx="684759" cy="684759"/>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AAG</a:t>
            </a:r>
          </a:p>
        </p:txBody>
      </p:sp>
      <p:sp>
        <p:nvSpPr>
          <p:cNvPr id="696" name="Shape 696"/>
          <p:cNvSpPr/>
          <p:nvPr/>
        </p:nvSpPr>
        <p:spPr>
          <a:xfrm>
            <a:off x="8003554" y="3139573"/>
            <a:ext cx="684758" cy="684758"/>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AGT</a:t>
            </a:r>
          </a:p>
        </p:txBody>
      </p:sp>
      <p:sp>
        <p:nvSpPr>
          <p:cNvPr id="697" name="Shape 697"/>
          <p:cNvSpPr/>
          <p:nvPr/>
        </p:nvSpPr>
        <p:spPr>
          <a:xfrm>
            <a:off x="4047011" y="3487660"/>
            <a:ext cx="222638"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698" name="Shape 698"/>
          <p:cNvSpPr/>
          <p:nvPr/>
        </p:nvSpPr>
        <p:spPr>
          <a:xfrm>
            <a:off x="4966139" y="3481952"/>
            <a:ext cx="222638"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699" name="Shape 699"/>
          <p:cNvSpPr/>
          <p:nvPr/>
        </p:nvSpPr>
        <p:spPr>
          <a:xfrm>
            <a:off x="5887044" y="3481952"/>
            <a:ext cx="222638"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700" name="Shape 700"/>
          <p:cNvSpPr/>
          <p:nvPr/>
        </p:nvSpPr>
        <p:spPr>
          <a:xfrm>
            <a:off x="6816877" y="3487660"/>
            <a:ext cx="222638" cy="1"/>
          </a:xfrm>
          <a:prstGeom prst="line">
            <a:avLst/>
          </a:prstGeom>
          <a:ln w="25400">
            <a:solidFill>
              <a:schemeClr val="accent5">
                <a:hueOff val="-444211"/>
                <a:satOff val="-14914"/>
                <a:lumOff val="22857"/>
              </a:schemeClr>
            </a:solidFill>
            <a:miter lim="400000"/>
            <a:tailEnd type="triangle"/>
          </a:ln>
        </p:spPr>
        <p:txBody>
          <a:bodyPr lIns="35717" tIns="35717" rIns="35717" bIns="35717" anchor="ctr"/>
          <a:lstStyle/>
          <a:p>
            <a:pPr>
              <a:defRPr sz="2400"/>
            </a:pPr>
            <a:endParaRPr/>
          </a:p>
        </p:txBody>
      </p:sp>
      <p:sp>
        <p:nvSpPr>
          <p:cNvPr id="701" name="Shape 701"/>
          <p:cNvSpPr/>
          <p:nvPr/>
        </p:nvSpPr>
        <p:spPr>
          <a:xfrm>
            <a:off x="7758292" y="3481952"/>
            <a:ext cx="222638" cy="1"/>
          </a:xfrm>
          <a:prstGeom prst="line">
            <a:avLst/>
          </a:prstGeom>
          <a:ln w="25400">
            <a:solidFill>
              <a:schemeClr val="accent5">
                <a:hueOff val="-444211"/>
                <a:satOff val="-14914"/>
                <a:lumOff val="22857"/>
              </a:schemeClr>
            </a:solidFill>
            <a:miter lim="400000"/>
            <a:tailEnd type="triangle"/>
          </a:ln>
        </p:spPr>
        <p:txBody>
          <a:bodyPr lIns="35717" tIns="35717" rIns="35717" bIns="35717" anchor="ctr"/>
          <a:lstStyle/>
          <a:p>
            <a:pPr>
              <a:defRPr sz="2400"/>
            </a:pPr>
            <a:endParaRPr/>
          </a:p>
        </p:txBody>
      </p:sp>
      <p:sp>
        <p:nvSpPr>
          <p:cNvPr id="702" name="Shape 702"/>
          <p:cNvSpPr/>
          <p:nvPr/>
        </p:nvSpPr>
        <p:spPr>
          <a:xfrm>
            <a:off x="473547" y="3142427"/>
            <a:ext cx="684759" cy="684759"/>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CGA</a:t>
            </a:r>
          </a:p>
        </p:txBody>
      </p:sp>
      <p:sp>
        <p:nvSpPr>
          <p:cNvPr id="703" name="Shape 703"/>
          <p:cNvSpPr/>
          <p:nvPr/>
        </p:nvSpPr>
        <p:spPr>
          <a:xfrm>
            <a:off x="1428347" y="3142427"/>
            <a:ext cx="684759" cy="684759"/>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GAT</a:t>
            </a:r>
          </a:p>
        </p:txBody>
      </p:sp>
      <p:sp>
        <p:nvSpPr>
          <p:cNvPr id="704" name="Shape 704"/>
          <p:cNvSpPr/>
          <p:nvPr/>
        </p:nvSpPr>
        <p:spPr>
          <a:xfrm>
            <a:off x="2401006" y="3142427"/>
            <a:ext cx="684759" cy="684759"/>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ATT</a:t>
            </a:r>
          </a:p>
        </p:txBody>
      </p:sp>
      <p:sp>
        <p:nvSpPr>
          <p:cNvPr id="705" name="Shape 705"/>
          <p:cNvSpPr/>
          <p:nvPr/>
        </p:nvSpPr>
        <p:spPr>
          <a:xfrm>
            <a:off x="1195402" y="3484806"/>
            <a:ext cx="222638" cy="1"/>
          </a:xfrm>
          <a:prstGeom prst="line">
            <a:avLst/>
          </a:prstGeom>
          <a:ln w="25400">
            <a:solidFill>
              <a:schemeClr val="accent5">
                <a:hueOff val="-444211"/>
                <a:satOff val="-14914"/>
                <a:lumOff val="22857"/>
              </a:schemeClr>
            </a:solidFill>
            <a:miter lim="400000"/>
            <a:tailEnd type="triangle"/>
          </a:ln>
        </p:spPr>
        <p:txBody>
          <a:bodyPr lIns="35717" tIns="35717" rIns="35717" bIns="35717" anchor="ctr"/>
          <a:lstStyle/>
          <a:p>
            <a:pPr>
              <a:defRPr sz="2400"/>
            </a:pPr>
            <a:endParaRPr/>
          </a:p>
        </p:txBody>
      </p:sp>
      <p:sp>
        <p:nvSpPr>
          <p:cNvPr id="706" name="Shape 706"/>
          <p:cNvSpPr/>
          <p:nvPr/>
        </p:nvSpPr>
        <p:spPr>
          <a:xfrm>
            <a:off x="2159131" y="3484806"/>
            <a:ext cx="222638" cy="1"/>
          </a:xfrm>
          <a:prstGeom prst="line">
            <a:avLst/>
          </a:prstGeom>
          <a:ln w="25400">
            <a:solidFill>
              <a:schemeClr val="accent5">
                <a:hueOff val="-444211"/>
                <a:satOff val="-14914"/>
                <a:lumOff val="22857"/>
              </a:schemeClr>
            </a:solidFill>
            <a:miter lim="400000"/>
            <a:tailEnd type="triangle"/>
          </a:ln>
        </p:spPr>
        <p:txBody>
          <a:bodyPr lIns="35717" tIns="35717" rIns="35717" bIns="35717" anchor="ctr"/>
          <a:lstStyle/>
          <a:p>
            <a:pPr>
              <a:defRPr sz="2400"/>
            </a:pPr>
            <a:endParaRPr/>
          </a:p>
        </p:txBody>
      </p:sp>
      <p:sp>
        <p:nvSpPr>
          <p:cNvPr id="707" name="Shape 707"/>
          <p:cNvSpPr/>
          <p:nvPr/>
        </p:nvSpPr>
        <p:spPr>
          <a:xfrm>
            <a:off x="3119256" y="3484806"/>
            <a:ext cx="222638"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708" name="Shape 708"/>
          <p:cNvSpPr/>
          <p:nvPr/>
        </p:nvSpPr>
        <p:spPr>
          <a:xfrm>
            <a:off x="3341936" y="4441056"/>
            <a:ext cx="684759" cy="684758"/>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TTG</a:t>
            </a:r>
          </a:p>
        </p:txBody>
      </p:sp>
      <p:sp>
        <p:nvSpPr>
          <p:cNvPr id="709" name="Shape 709"/>
          <p:cNvSpPr/>
          <p:nvPr/>
        </p:nvSpPr>
        <p:spPr>
          <a:xfrm>
            <a:off x="5219670" y="4441503"/>
            <a:ext cx="684759" cy="684758"/>
          </a:xfrm>
          <a:prstGeom prst="ellipse">
            <a:avLst/>
          </a:prstGeom>
          <a:ln w="38100">
            <a:solidFill>
              <a:schemeClr val="accent5">
                <a:hueOff val="-444211"/>
                <a:satOff val="-14914"/>
                <a:lumOff val="22857"/>
              </a:schemeClr>
            </a:solidFill>
            <a:miter lim="400000"/>
          </a:ln>
        </p:spPr>
        <p:txBody>
          <a:bodyPr lIns="35717" tIns="35717" rIns="35717" bIns="35717" anchor="ctr"/>
          <a:lstStyle>
            <a:lvl1pPr>
              <a:defRPr sz="2400">
                <a:solidFill>
                  <a:schemeClr val="accent5">
                    <a:hueOff val="-444211"/>
                    <a:satOff val="-14914"/>
                    <a:lumOff val="22857"/>
                  </a:schemeClr>
                </a:solidFill>
              </a:defRPr>
            </a:lvl1pPr>
          </a:lstStyle>
          <a:p>
            <a:r>
              <a:t>GTA</a:t>
            </a:r>
          </a:p>
        </p:txBody>
      </p:sp>
      <p:sp>
        <p:nvSpPr>
          <p:cNvPr id="710" name="Shape 710"/>
          <p:cNvSpPr/>
          <p:nvPr/>
        </p:nvSpPr>
        <p:spPr>
          <a:xfrm>
            <a:off x="2905720" y="3839319"/>
            <a:ext cx="438448" cy="759023"/>
          </a:xfrm>
          <a:prstGeom prst="line">
            <a:avLst/>
          </a:prstGeom>
          <a:ln w="25400">
            <a:solidFill>
              <a:schemeClr val="accent5">
                <a:hueOff val="-444211"/>
                <a:satOff val="-14914"/>
                <a:lumOff val="22857"/>
              </a:schemeClr>
            </a:solidFill>
            <a:miter lim="400000"/>
            <a:tailEnd type="triangle"/>
          </a:ln>
        </p:spPr>
        <p:txBody>
          <a:bodyPr lIns="35717" tIns="35717" rIns="35717" bIns="35717" anchor="ctr"/>
          <a:lstStyle/>
          <a:p>
            <a:pPr>
              <a:defRPr sz="2400"/>
            </a:pPr>
            <a:endParaRPr/>
          </a:p>
        </p:txBody>
      </p:sp>
      <p:sp>
        <p:nvSpPr>
          <p:cNvPr id="711" name="Shape 711"/>
          <p:cNvSpPr/>
          <p:nvPr/>
        </p:nvSpPr>
        <p:spPr>
          <a:xfrm flipV="1">
            <a:off x="5919044" y="3833515"/>
            <a:ext cx="331291" cy="958602"/>
          </a:xfrm>
          <a:prstGeom prst="line">
            <a:avLst/>
          </a:prstGeom>
          <a:ln w="25400">
            <a:solidFill>
              <a:schemeClr val="accent5">
                <a:hueOff val="-444211"/>
                <a:satOff val="-14914"/>
                <a:lumOff val="22857"/>
              </a:schemeClr>
            </a:solidFill>
            <a:miter lim="400000"/>
            <a:tailEnd type="triangle"/>
          </a:ln>
        </p:spPr>
        <p:txBody>
          <a:bodyPr lIns="35717" tIns="35717" rIns="35717" bIns="35717" anchor="ctr"/>
          <a:lstStyle/>
          <a:p>
            <a:pPr>
              <a:defRPr sz="2400"/>
            </a:pPr>
            <a:endParaRPr/>
          </a:p>
        </p:txBody>
      </p:sp>
      <p:sp>
        <p:nvSpPr>
          <p:cNvPr id="712" name="Shape 712"/>
          <p:cNvSpPr/>
          <p:nvPr/>
        </p:nvSpPr>
        <p:spPr>
          <a:xfrm>
            <a:off x="4027871" y="4783881"/>
            <a:ext cx="261488" cy="1"/>
          </a:xfrm>
          <a:prstGeom prst="line">
            <a:avLst/>
          </a:prstGeom>
          <a:ln w="25400">
            <a:solidFill>
              <a:schemeClr val="accent5">
                <a:hueOff val="-444211"/>
                <a:satOff val="-14914"/>
                <a:lumOff val="22857"/>
              </a:schemeClr>
            </a:solidFill>
            <a:miter lim="400000"/>
            <a:tailEnd type="triangle"/>
          </a:ln>
        </p:spPr>
        <p:txBody>
          <a:bodyPr lIns="35717" tIns="35717" rIns="35717" bIns="35717" anchor="ctr"/>
          <a:lstStyle/>
          <a:p>
            <a:pPr>
              <a:defRPr sz="2400"/>
            </a:pPr>
            <a:endParaRPr/>
          </a:p>
        </p:txBody>
      </p:sp>
      <p:sp>
        <p:nvSpPr>
          <p:cNvPr id="713" name="Shape 713"/>
          <p:cNvSpPr/>
          <p:nvPr/>
        </p:nvSpPr>
        <p:spPr>
          <a:xfrm>
            <a:off x="3484386" y="53142"/>
            <a:ext cx="1567797" cy="349131"/>
          </a:xfrm>
          <a:prstGeom prst="rect">
            <a:avLst/>
          </a:prstGeom>
          <a:ln w="12700">
            <a:miter lim="400000"/>
          </a:ln>
        </p:spPr>
        <p:txBody>
          <a:bodyPr wrap="none" lIns="35717" tIns="35717" rIns="35717" bIns="35717" anchor="ctr">
            <a:spAutoFit/>
          </a:bodyPr>
          <a:lstStyle/>
          <a:p>
            <a:r>
              <a:rPr dirty="0"/>
              <a:t>De Bruijn Graph</a:t>
            </a:r>
          </a:p>
        </p:txBody>
      </p:sp>
      <p:sp>
        <p:nvSpPr>
          <p:cNvPr id="3" name="Shape 708"/>
          <p:cNvSpPr/>
          <p:nvPr/>
        </p:nvSpPr>
        <p:spPr>
          <a:xfrm>
            <a:off x="4269284" y="4441503"/>
            <a:ext cx="684759" cy="684758"/>
          </a:xfrm>
          <a:prstGeom prst="ellipse">
            <a:avLst/>
          </a:prstGeom>
          <a:ln w="38100">
            <a:solidFill>
              <a:schemeClr val="accent5">
                <a:hueOff val="-444211"/>
                <a:satOff val="-14913"/>
                <a:lumOff val="22857"/>
              </a:schemeClr>
            </a:solidFill>
            <a:miter lim="400000"/>
          </a:ln>
        </p:spPr>
        <p:txBody>
          <a:bodyPr lIns="35717" tIns="35717" rIns="35717" bIns="35717" anchor="ctr"/>
          <a:lstStyle>
            <a:lvl1pPr>
              <a:defRPr sz="2400">
                <a:solidFill>
                  <a:schemeClr val="accent5">
                    <a:hueOff val="-444211"/>
                    <a:satOff val="-14913"/>
                    <a:lumOff val="22857"/>
                  </a:schemeClr>
                </a:solidFill>
              </a:defRPr>
            </a:lvl1pPr>
          </a:lstStyle>
          <a:p>
            <a:r>
              <a:t>TG</a:t>
            </a:r>
            <a:r>
              <a:rPr lang="en-US"/>
              <a:t>T</a:t>
            </a:r>
          </a:p>
        </p:txBody>
      </p:sp>
      <p:sp>
        <p:nvSpPr>
          <p:cNvPr id="4" name="Shape 712"/>
          <p:cNvSpPr/>
          <p:nvPr/>
        </p:nvSpPr>
        <p:spPr>
          <a:xfrm>
            <a:off x="4966381" y="4783435"/>
            <a:ext cx="261488" cy="1"/>
          </a:xfrm>
          <a:prstGeom prst="line">
            <a:avLst/>
          </a:prstGeom>
          <a:ln w="25400">
            <a:solidFill>
              <a:schemeClr val="accent5">
                <a:hueOff val="-444211"/>
                <a:satOff val="-14913"/>
                <a:lumOff val="22857"/>
              </a:schemeClr>
            </a:solidFill>
            <a:miter lim="400000"/>
            <a:tailEnd type="triangle"/>
          </a:ln>
        </p:spPr>
        <p:txBody>
          <a:bodyPr lIns="35717" tIns="35717" rIns="35717" bIns="35717" anchor="ctr"/>
          <a:lstStyle/>
          <a:p>
            <a:pPr>
              <a:defRPr sz="2400"/>
            </a:pPr>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8193" name="Picture 1"/>
          <p:cNvPicPr>
            <a:picLocks noChangeAspect="1" noChangeArrowheads="1"/>
          </p:cNvPicPr>
          <p:nvPr/>
        </p:nvPicPr>
        <p:blipFill>
          <a:blip r:embed="rId2" cstate="print"/>
          <a:srcRect/>
          <a:stretch>
            <a:fillRect/>
          </a:stretch>
        </p:blipFill>
        <p:spPr bwMode="auto">
          <a:xfrm>
            <a:off x="0" y="188640"/>
            <a:ext cx="4591390" cy="4087415"/>
          </a:xfrm>
          <a:prstGeom prst="rect">
            <a:avLst/>
          </a:prstGeom>
          <a:noFill/>
          <a:ln w="9525">
            <a:noFill/>
            <a:miter lim="800000"/>
            <a:headEnd/>
            <a:tailEnd/>
          </a:ln>
          <a:effectLst/>
        </p:spPr>
      </p:pic>
      <p:sp>
        <p:nvSpPr>
          <p:cNvPr id="4" name="TextBox 3"/>
          <p:cNvSpPr txBox="1"/>
          <p:nvPr/>
        </p:nvSpPr>
        <p:spPr>
          <a:xfrm>
            <a:off x="971600" y="980728"/>
            <a:ext cx="576064" cy="369332"/>
          </a:xfrm>
          <a:prstGeom prst="rect">
            <a:avLst/>
          </a:prstGeom>
          <a:noFill/>
        </p:spPr>
        <p:txBody>
          <a:bodyPr wrap="square" rtlCol="0">
            <a:spAutoFit/>
          </a:bodyPr>
          <a:lstStyle/>
          <a:p>
            <a:r>
              <a:rPr lang="en-US" altLang="zh-CN" dirty="0" smtClean="0"/>
              <a:t>tip</a:t>
            </a:r>
            <a:endParaRPr lang="zh-CN" altLang="en-US" dirty="0"/>
          </a:p>
        </p:txBody>
      </p:sp>
      <p:sp>
        <p:nvSpPr>
          <p:cNvPr id="5" name="TextBox 4"/>
          <p:cNvSpPr txBox="1"/>
          <p:nvPr/>
        </p:nvSpPr>
        <p:spPr>
          <a:xfrm>
            <a:off x="683568" y="2420888"/>
            <a:ext cx="1368152" cy="369332"/>
          </a:xfrm>
          <a:prstGeom prst="rect">
            <a:avLst/>
          </a:prstGeom>
          <a:noFill/>
        </p:spPr>
        <p:txBody>
          <a:bodyPr wrap="square" rtlCol="0">
            <a:spAutoFit/>
          </a:bodyPr>
          <a:lstStyle/>
          <a:p>
            <a:r>
              <a:rPr lang="en-US" altLang="zh-CN" dirty="0" smtClean="0"/>
              <a:t>bubble</a:t>
            </a:r>
            <a:endParaRPr lang="zh-CN" altLang="en-US" dirty="0"/>
          </a:p>
        </p:txBody>
      </p:sp>
      <p:sp>
        <p:nvSpPr>
          <p:cNvPr id="6" name="TextBox 5"/>
          <p:cNvSpPr txBox="1"/>
          <p:nvPr/>
        </p:nvSpPr>
        <p:spPr>
          <a:xfrm>
            <a:off x="2339752" y="980728"/>
            <a:ext cx="1944216" cy="369332"/>
          </a:xfrm>
          <a:prstGeom prst="rect">
            <a:avLst/>
          </a:prstGeom>
          <a:noFill/>
        </p:spPr>
        <p:txBody>
          <a:bodyPr wrap="square" rtlCol="0">
            <a:spAutoFit/>
          </a:bodyPr>
          <a:lstStyle/>
          <a:p>
            <a:r>
              <a:rPr lang="en-US" altLang="zh-CN" dirty="0" smtClean="0"/>
              <a:t>low coverage links</a:t>
            </a:r>
            <a:endParaRPr lang="zh-CN" altLang="en-US" dirty="0"/>
          </a:p>
        </p:txBody>
      </p:sp>
      <p:sp>
        <p:nvSpPr>
          <p:cNvPr id="7" name="矩形 6"/>
          <p:cNvSpPr/>
          <p:nvPr/>
        </p:nvSpPr>
        <p:spPr>
          <a:xfrm>
            <a:off x="323528" y="4149080"/>
            <a:ext cx="1204369" cy="369332"/>
          </a:xfrm>
          <a:prstGeom prst="rect">
            <a:avLst/>
          </a:prstGeom>
        </p:spPr>
        <p:txBody>
          <a:bodyPr wrap="none">
            <a:spAutoFit/>
          </a:bodyPr>
          <a:lstStyle/>
          <a:p>
            <a:r>
              <a:rPr lang="en-US" altLang="zh-CN" dirty="0" smtClean="0"/>
              <a:t>tiny repeat</a:t>
            </a:r>
            <a:endParaRPr lang="zh-CN" altLang="en-US" dirty="0"/>
          </a:p>
        </p:txBody>
      </p:sp>
      <p:pic>
        <p:nvPicPr>
          <p:cNvPr id="8" name="Picture 2"/>
          <p:cNvPicPr>
            <a:picLocks noChangeAspect="1" noChangeArrowheads="1"/>
          </p:cNvPicPr>
          <p:nvPr/>
        </p:nvPicPr>
        <p:blipFill>
          <a:blip r:embed="rId3" cstate="print"/>
          <a:srcRect b="31012"/>
          <a:stretch>
            <a:fillRect/>
          </a:stretch>
        </p:blipFill>
        <p:spPr bwMode="auto">
          <a:xfrm>
            <a:off x="2843808" y="2708920"/>
            <a:ext cx="6022823" cy="3888432"/>
          </a:xfrm>
          <a:prstGeom prst="rect">
            <a:avLst/>
          </a:prstGeom>
          <a:noFill/>
          <a:ln w="9525">
            <a:noFill/>
            <a:miter lim="800000"/>
            <a:headEnd/>
            <a:tailEnd/>
          </a:ln>
          <a:effectLst/>
        </p:spPr>
      </p:pic>
      <p:sp>
        <p:nvSpPr>
          <p:cNvPr id="9" name="右大括号 8"/>
          <p:cNvSpPr/>
          <p:nvPr/>
        </p:nvSpPr>
        <p:spPr>
          <a:xfrm>
            <a:off x="4067944" y="2780928"/>
            <a:ext cx="216024"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4427984" y="3284984"/>
            <a:ext cx="1368152" cy="369332"/>
          </a:xfrm>
          <a:prstGeom prst="rect">
            <a:avLst/>
          </a:prstGeom>
          <a:noFill/>
        </p:spPr>
        <p:txBody>
          <a:bodyPr wrap="square" rtlCol="0">
            <a:spAutoFit/>
          </a:bodyPr>
          <a:lstStyle/>
          <a:p>
            <a:r>
              <a:rPr lang="en-US" altLang="zh-CN" dirty="0" smtClean="0"/>
              <a:t>error/delete</a:t>
            </a:r>
            <a:endParaRPr lang="zh-CN" altLang="en-US" dirty="0"/>
          </a:p>
        </p:txBody>
      </p:sp>
      <p:sp>
        <p:nvSpPr>
          <p:cNvPr id="11" name="TextBox 10"/>
          <p:cNvSpPr txBox="1"/>
          <p:nvPr/>
        </p:nvSpPr>
        <p:spPr>
          <a:xfrm>
            <a:off x="4427984" y="4437112"/>
            <a:ext cx="2736304" cy="369332"/>
          </a:xfrm>
          <a:prstGeom prst="rect">
            <a:avLst/>
          </a:prstGeom>
          <a:noFill/>
        </p:spPr>
        <p:txBody>
          <a:bodyPr wrap="square" rtlCol="0">
            <a:spAutoFit/>
          </a:bodyPr>
          <a:lstStyle/>
          <a:p>
            <a:r>
              <a:rPr lang="en-US" altLang="zh-CN" dirty="0" smtClean="0"/>
              <a:t>bubble/merge</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 name="Screen Shot 2016-03-23 at 10.16.42 PM.png"/>
          <p:cNvPicPr>
            <a:picLocks noChangeAspect="1"/>
          </p:cNvPicPr>
          <p:nvPr/>
        </p:nvPicPr>
        <p:blipFill>
          <a:blip r:embed="rId3" cstate="print"/>
          <a:stretch>
            <a:fillRect/>
          </a:stretch>
        </p:blipFill>
        <p:spPr>
          <a:xfrm>
            <a:off x="270845" y="2196405"/>
            <a:ext cx="8602311" cy="2465191"/>
          </a:xfrm>
          <a:prstGeom prst="rect">
            <a:avLst/>
          </a:prstGeom>
          <a:ln w="12700">
            <a:miter lim="400000"/>
            <a:headEnd/>
            <a:tailEnd/>
          </a:ln>
        </p:spPr>
      </p:pic>
      <p:sp>
        <p:nvSpPr>
          <p:cNvPr id="728" name="Shape 728"/>
          <p:cNvSpPr/>
          <p:nvPr/>
        </p:nvSpPr>
        <p:spPr>
          <a:xfrm>
            <a:off x="171745" y="98439"/>
            <a:ext cx="2503118" cy="672296"/>
          </a:xfrm>
          <a:prstGeom prst="rect">
            <a:avLst/>
          </a:prstGeom>
          <a:ln w="12700">
            <a:miter lim="400000"/>
          </a:ln>
        </p:spPr>
        <p:txBody>
          <a:bodyPr wrap="none" lIns="35717" tIns="35717" rIns="35717" bIns="35717" anchor="ctr">
            <a:spAutoFit/>
          </a:bodyPr>
          <a:lstStyle>
            <a:lvl1pPr>
              <a:defRPr sz="3900"/>
            </a:lvl1pPr>
          </a:lstStyle>
          <a:p>
            <a:r>
              <a:t>In Real Case</a:t>
            </a:r>
          </a:p>
        </p:txBody>
      </p:sp>
    </p:spTree>
    <p:custDataLst>
      <p:tags r:id="rId1"/>
    </p:custDataLst>
  </p:cSld>
  <p:clrMapOvr>
    <a:masterClrMapping/>
  </p:clrMapOvr>
  <p:transition spd="slow"/>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727"/>
                                        </p:tgtEl>
                                        <p:attrNameLst>
                                          <p:attrName>style.visibility</p:attrName>
                                        </p:attrNameLst>
                                      </p:cBhvr>
                                      <p:to>
                                        <p:strVal val="visible"/>
                                      </p:to>
                                    </p:set>
                                    <p:animEffect transition="in" filter="wipe(left)">
                                      <p:cBhvr>
                                        <p:cTn id="7"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SOAP(</a:t>
            </a:r>
            <a:r>
              <a:rPr lang="en-US" altLang="zh-CN" dirty="0" smtClean="0">
                <a:solidFill>
                  <a:srgbClr val="FF0000"/>
                </a:solidFill>
              </a:rPr>
              <a:t>S</a:t>
            </a:r>
            <a:r>
              <a:rPr lang="en-US" altLang="zh-CN" dirty="0" smtClean="0"/>
              <a:t>hort </a:t>
            </a:r>
            <a:r>
              <a:rPr lang="en-US" altLang="zh-CN" dirty="0" err="1" smtClean="0">
                <a:solidFill>
                  <a:srgbClr val="FF0000"/>
                </a:solidFill>
              </a:rPr>
              <a:t>O</a:t>
            </a:r>
            <a:r>
              <a:rPr lang="en-US" altLang="zh-CN" dirty="0" err="1" smtClean="0"/>
              <a:t>ligonucleotide</a:t>
            </a:r>
            <a:r>
              <a:rPr lang="en-US" altLang="zh-CN" dirty="0" smtClean="0"/>
              <a:t> </a:t>
            </a:r>
            <a:r>
              <a:rPr lang="en-US" altLang="zh-CN" dirty="0" smtClean="0">
                <a:solidFill>
                  <a:srgbClr val="FF0000"/>
                </a:solidFill>
              </a:rPr>
              <a:t>A</a:t>
            </a:r>
            <a:r>
              <a:rPr lang="en-US" altLang="zh-CN" dirty="0" smtClean="0"/>
              <a:t>lignment </a:t>
            </a:r>
            <a:r>
              <a:rPr lang="en-US" altLang="zh-CN" dirty="0" smtClean="0">
                <a:solidFill>
                  <a:srgbClr val="FF0000"/>
                </a:solidFill>
              </a:rPr>
              <a:t>P</a:t>
            </a:r>
            <a:r>
              <a:rPr lang="en-US" altLang="zh-CN" dirty="0" smtClean="0"/>
              <a:t>rogram)</a:t>
            </a:r>
            <a:r>
              <a:rPr lang="en-US" dirty="0" err="1" smtClean="0"/>
              <a:t>denovo</a:t>
            </a:r>
            <a:endParaRPr lang="en-US" dirty="0"/>
          </a:p>
        </p:txBody>
      </p:sp>
      <p:sp>
        <p:nvSpPr>
          <p:cNvPr id="3" name="Content Placeholder 2"/>
          <p:cNvSpPr>
            <a:spLocks noGrp="1"/>
          </p:cNvSpPr>
          <p:nvPr>
            <p:ph idx="1"/>
          </p:nvPr>
        </p:nvSpPr>
        <p:spPr/>
        <p:txBody>
          <a:bodyPr>
            <a:normAutofit/>
          </a:bodyPr>
          <a:lstStyle/>
          <a:p>
            <a:r>
              <a:rPr lang="en-US" sz="2400" dirty="0" smtClean="0"/>
              <a:t>SOAPdenovo-</a:t>
            </a:r>
            <a:r>
              <a:rPr lang="en-US" sz="2400" b="1" dirty="0"/>
              <a:t>SOAPdenovo</a:t>
            </a:r>
            <a:r>
              <a:rPr lang="en-US" sz="2400" dirty="0"/>
              <a:t> is a novel </a:t>
            </a:r>
            <a:r>
              <a:rPr lang="en-US" sz="2400" b="1" dirty="0"/>
              <a:t>short-read assembly method</a:t>
            </a:r>
            <a:r>
              <a:rPr lang="en-US" sz="2400" dirty="0"/>
              <a:t> that can build a de novo draft assembly for </a:t>
            </a:r>
            <a:r>
              <a:rPr lang="en-US" sz="2400" b="1" dirty="0"/>
              <a:t>human-sized genomes</a:t>
            </a:r>
            <a:r>
              <a:rPr lang="en-US" sz="2400" dirty="0"/>
              <a:t>. The program is specially designed to assemble </a:t>
            </a:r>
            <a:r>
              <a:rPr lang="en-US" sz="2400" dirty="0" err="1"/>
              <a:t>i</a:t>
            </a:r>
            <a:r>
              <a:rPr lang="en-US" sz="2400" dirty="0" err="1" smtClean="0"/>
              <a:t>llumina</a:t>
            </a:r>
            <a:r>
              <a:rPr lang="en-US" sz="2400" dirty="0" smtClean="0"/>
              <a:t> </a:t>
            </a:r>
            <a:r>
              <a:rPr lang="en-US" sz="2400" dirty="0"/>
              <a:t>short reads. It creates new opportunities for building reference sequences and carrying out accurate analyses of unexplored genomes in a cost effective </a:t>
            </a:r>
            <a:r>
              <a:rPr lang="en-US" sz="2400" dirty="0" smtClean="0"/>
              <a:t>way.</a:t>
            </a:r>
          </a:p>
          <a:p>
            <a:pPr>
              <a:buNone/>
            </a:pPr>
            <a:endParaRPr lang="en-US" sz="2400" dirty="0" smtClean="0"/>
          </a:p>
          <a:p>
            <a:r>
              <a:rPr lang="en-US" sz="2400" dirty="0"/>
              <a:t>Download Link: </a:t>
            </a:r>
            <a:r>
              <a:rPr lang="en-US" sz="2400" dirty="0">
                <a:hlinkClick r:id="rId2"/>
              </a:rPr>
              <a:t>http://</a:t>
            </a:r>
            <a:r>
              <a:rPr lang="en-US" sz="2400" dirty="0" smtClean="0">
                <a:hlinkClick r:id="rId2"/>
              </a:rPr>
              <a:t>soap.genomics.org.cn/soapdenovo.html</a:t>
            </a:r>
            <a:endParaRPr lang="en-US" sz="2400" dirty="0" smtClean="0"/>
          </a:p>
          <a:p>
            <a:pPr>
              <a:buNone/>
            </a:pPr>
            <a:endParaRPr lang="en-US" sz="2400" dirty="0"/>
          </a:p>
        </p:txBody>
      </p:sp>
    </p:spTree>
    <p:extLst>
      <p:ext uri="{BB962C8B-B14F-4D97-AF65-F5344CB8AC3E}">
        <p14:creationId xmlns="" xmlns:p14="http://schemas.microsoft.com/office/powerpoint/2010/main" val="575302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130145-20170523145558554-1980042027.png"/>
          <p:cNvPicPr>
            <a:picLocks noChangeAspect="1"/>
          </p:cNvPicPr>
          <p:nvPr/>
        </p:nvPicPr>
        <p:blipFill>
          <a:blip r:embed="rId3" cstate="print"/>
          <a:stretch>
            <a:fillRect/>
          </a:stretch>
        </p:blipFill>
        <p:spPr>
          <a:xfrm>
            <a:off x="395536" y="116632"/>
            <a:ext cx="4534344" cy="6381328"/>
          </a:xfrm>
          <a:prstGeom prst="rect">
            <a:avLst/>
          </a:prstGeom>
        </p:spPr>
      </p:pic>
      <p:sp>
        <p:nvSpPr>
          <p:cNvPr id="5" name="矩形 4"/>
          <p:cNvSpPr/>
          <p:nvPr/>
        </p:nvSpPr>
        <p:spPr>
          <a:xfrm>
            <a:off x="5384509" y="2420888"/>
            <a:ext cx="3358676" cy="338554"/>
          </a:xfrm>
          <a:prstGeom prst="rect">
            <a:avLst/>
          </a:prstGeom>
        </p:spPr>
        <p:txBody>
          <a:bodyPr wrap="none">
            <a:spAutoFit/>
          </a:bodyPr>
          <a:lstStyle/>
          <a:p>
            <a:r>
              <a:rPr lang="en-US" altLang="zh-CN" sz="1600" dirty="0" smtClean="0"/>
              <a:t>the 25-mer provided the best tradeoff</a:t>
            </a:r>
            <a:endParaRPr lang="zh-CN" altLang="en-US" sz="1600" dirty="0"/>
          </a:p>
        </p:txBody>
      </p:sp>
      <p:sp>
        <p:nvSpPr>
          <p:cNvPr id="7" name="矩形 6"/>
          <p:cNvSpPr/>
          <p:nvPr/>
        </p:nvSpPr>
        <p:spPr>
          <a:xfrm>
            <a:off x="4932040" y="2132856"/>
            <a:ext cx="2920223" cy="369332"/>
          </a:xfrm>
          <a:prstGeom prst="rect">
            <a:avLst/>
          </a:prstGeom>
        </p:spPr>
        <p:txBody>
          <a:bodyPr wrap="none">
            <a:spAutoFit/>
          </a:bodyPr>
          <a:lstStyle/>
          <a:p>
            <a:r>
              <a:rPr lang="en-US" altLang="zh-CN" b="1" dirty="0" smtClean="0"/>
              <a:t>De </a:t>
            </a:r>
            <a:r>
              <a:rPr lang="en-US" altLang="zh-CN" b="1" dirty="0" err="1" smtClean="0"/>
              <a:t>Bruijn</a:t>
            </a:r>
            <a:r>
              <a:rPr lang="en-US" altLang="zh-CN" b="1" dirty="0" smtClean="0"/>
              <a:t> graph construction</a:t>
            </a:r>
            <a:endParaRPr lang="zh-CN" altLang="en-US" b="1" dirty="0"/>
          </a:p>
        </p:txBody>
      </p:sp>
      <p:sp>
        <p:nvSpPr>
          <p:cNvPr id="9" name="矩形 8"/>
          <p:cNvSpPr/>
          <p:nvPr/>
        </p:nvSpPr>
        <p:spPr>
          <a:xfrm>
            <a:off x="4932040" y="2996952"/>
            <a:ext cx="1311321" cy="369332"/>
          </a:xfrm>
          <a:prstGeom prst="rect">
            <a:avLst/>
          </a:prstGeom>
        </p:spPr>
        <p:txBody>
          <a:bodyPr wrap="none">
            <a:spAutoFit/>
          </a:bodyPr>
          <a:lstStyle/>
          <a:p>
            <a:r>
              <a:rPr lang="en-US" altLang="zh-CN" b="1" dirty="0" smtClean="0"/>
              <a:t>Tip removal</a:t>
            </a:r>
            <a:endParaRPr lang="zh-CN" altLang="en-US" b="1" dirty="0"/>
          </a:p>
        </p:txBody>
      </p:sp>
      <p:sp>
        <p:nvSpPr>
          <p:cNvPr id="10" name="矩形 9"/>
          <p:cNvSpPr/>
          <p:nvPr/>
        </p:nvSpPr>
        <p:spPr>
          <a:xfrm>
            <a:off x="4932040" y="3356992"/>
            <a:ext cx="2057743" cy="369332"/>
          </a:xfrm>
          <a:prstGeom prst="rect">
            <a:avLst/>
          </a:prstGeom>
        </p:spPr>
        <p:txBody>
          <a:bodyPr wrap="none">
            <a:spAutoFit/>
          </a:bodyPr>
          <a:lstStyle/>
          <a:p>
            <a:r>
              <a:rPr lang="en-US" altLang="zh-CN" b="1" dirty="0" smtClean="0"/>
              <a:t>Solving tiny repeats</a:t>
            </a:r>
            <a:endParaRPr lang="zh-CN" altLang="en-US" b="1" dirty="0"/>
          </a:p>
        </p:txBody>
      </p:sp>
      <p:sp>
        <p:nvSpPr>
          <p:cNvPr id="11" name="矩形 10"/>
          <p:cNvSpPr/>
          <p:nvPr/>
        </p:nvSpPr>
        <p:spPr>
          <a:xfrm>
            <a:off x="4932040" y="3789040"/>
            <a:ext cx="1788182" cy="369332"/>
          </a:xfrm>
          <a:prstGeom prst="rect">
            <a:avLst/>
          </a:prstGeom>
        </p:spPr>
        <p:txBody>
          <a:bodyPr wrap="none">
            <a:spAutoFit/>
          </a:bodyPr>
          <a:lstStyle/>
          <a:p>
            <a:r>
              <a:rPr lang="en-US" altLang="zh-CN" b="1" dirty="0" smtClean="0"/>
              <a:t>Merging bubbles</a:t>
            </a:r>
            <a:endParaRPr lang="zh-CN" alt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未命名绘图 (1).png"/>
          <p:cNvPicPr>
            <a:picLocks noChangeAspect="1"/>
          </p:cNvPicPr>
          <p:nvPr/>
        </p:nvPicPr>
        <p:blipFill>
          <a:blip r:embed="rId2" cstate="print"/>
          <a:stretch>
            <a:fillRect/>
          </a:stretch>
        </p:blipFill>
        <p:spPr>
          <a:xfrm>
            <a:off x="3419872" y="260648"/>
            <a:ext cx="2160240" cy="6445013"/>
          </a:xfrm>
          <a:prstGeom prst="rect">
            <a:avLst/>
          </a:prstGeom>
        </p:spPr>
      </p:pic>
      <p:sp>
        <p:nvSpPr>
          <p:cNvPr id="7" name="右大括号 6"/>
          <p:cNvSpPr/>
          <p:nvPr/>
        </p:nvSpPr>
        <p:spPr>
          <a:xfrm>
            <a:off x="5652120" y="1916832"/>
            <a:ext cx="360040" cy="2952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6156176" y="3212976"/>
            <a:ext cx="2232248" cy="369332"/>
          </a:xfrm>
          <a:prstGeom prst="rect">
            <a:avLst/>
          </a:prstGeom>
          <a:noFill/>
        </p:spPr>
        <p:txBody>
          <a:bodyPr wrap="square" rtlCol="0">
            <a:spAutoFit/>
          </a:bodyPr>
          <a:lstStyle/>
          <a:p>
            <a:r>
              <a:rPr lang="en-US" altLang="zh-CN" b="1" dirty="0" smtClean="0">
                <a:cs typeface="Times New Roman" pitchFamily="18" charset="0"/>
              </a:rPr>
              <a:t>Data Filtration</a:t>
            </a:r>
            <a:endParaRPr lang="zh-CN" altLang="en-US" dirty="0"/>
          </a:p>
        </p:txBody>
      </p:sp>
      <p:sp>
        <p:nvSpPr>
          <p:cNvPr id="10" name="TextBox 9"/>
          <p:cNvSpPr txBox="1"/>
          <p:nvPr/>
        </p:nvSpPr>
        <p:spPr>
          <a:xfrm>
            <a:off x="3707904" y="6309320"/>
            <a:ext cx="1872208" cy="369332"/>
          </a:xfrm>
          <a:prstGeom prst="rect">
            <a:avLst/>
          </a:prstGeom>
          <a:noFill/>
        </p:spPr>
        <p:txBody>
          <a:bodyPr wrap="square" rtlCol="0">
            <a:spAutoFit/>
          </a:bodyPr>
          <a:lstStyle/>
          <a:p>
            <a:r>
              <a:rPr lang="en-US" altLang="zh-CN" dirty="0" smtClean="0"/>
              <a:t>(or mapping)</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92896"/>
            <a:ext cx="4572000" cy="3970318"/>
          </a:xfrm>
          <a:prstGeom prst="rect">
            <a:avLst/>
          </a:prstGeom>
        </p:spPr>
        <p:txBody>
          <a:bodyPr>
            <a:spAutoFit/>
          </a:bodyPr>
          <a:lstStyle/>
          <a:p>
            <a:r>
              <a:rPr lang="en-US" altLang="zh-CN" b="1" dirty="0" smtClean="0"/>
              <a:t>Scaffolding </a:t>
            </a:r>
          </a:p>
          <a:p>
            <a:r>
              <a:rPr lang="en-US" altLang="zh-CN" b="1" dirty="0" smtClean="0"/>
              <a:t>1.subgraph linearization: </a:t>
            </a:r>
            <a:r>
              <a:rPr lang="en-US" altLang="zh-CN" dirty="0" smtClean="0"/>
              <a:t>The compatible transitive lineages among a group of </a:t>
            </a:r>
            <a:r>
              <a:rPr lang="en-US" altLang="zh-CN" dirty="0" err="1" smtClean="0"/>
              <a:t>contigs</a:t>
            </a:r>
            <a:r>
              <a:rPr lang="en-US" altLang="zh-CN" dirty="0" smtClean="0"/>
              <a:t> were removed and the </a:t>
            </a:r>
            <a:r>
              <a:rPr lang="en-US" altLang="zh-CN" dirty="0" err="1" smtClean="0"/>
              <a:t>contigs</a:t>
            </a:r>
            <a:r>
              <a:rPr lang="en-US" altLang="zh-CN" dirty="0" smtClean="0"/>
              <a:t> were merged into one node with carefully estimated internal gap sizes. </a:t>
            </a:r>
          </a:p>
          <a:p>
            <a:endParaRPr lang="en-US" altLang="zh-CN" dirty="0" smtClean="0"/>
          </a:p>
          <a:p>
            <a:r>
              <a:rPr lang="en-US" altLang="zh-CN" b="1" dirty="0" smtClean="0"/>
              <a:t>2.repeat masking: </a:t>
            </a:r>
            <a:r>
              <a:rPr lang="en-US" altLang="zh-CN" dirty="0" smtClean="0"/>
              <a:t>If a </a:t>
            </a:r>
            <a:r>
              <a:rPr lang="en-US" altLang="zh-CN" dirty="0" err="1" smtClean="0"/>
              <a:t>contig</a:t>
            </a:r>
            <a:r>
              <a:rPr lang="en-US" altLang="zh-CN" dirty="0" smtClean="0"/>
              <a:t> has multiple incoming and outgoing linkages to the other </a:t>
            </a:r>
            <a:r>
              <a:rPr lang="en-US" altLang="zh-CN" dirty="0" err="1" smtClean="0"/>
              <a:t>contigs</a:t>
            </a:r>
            <a:r>
              <a:rPr lang="en-US" altLang="zh-CN" dirty="0" smtClean="0"/>
              <a:t>, but the linkages are not compatible, this </a:t>
            </a:r>
            <a:r>
              <a:rPr lang="en-US" altLang="zh-CN" dirty="0" err="1" smtClean="0"/>
              <a:t>contig</a:t>
            </a:r>
            <a:r>
              <a:rPr lang="en-US" altLang="zh-CN" dirty="0" smtClean="0"/>
              <a:t> is a repeat. The repeat </a:t>
            </a:r>
            <a:r>
              <a:rPr lang="en-US" altLang="zh-CN" dirty="0" err="1" smtClean="0"/>
              <a:t>contigs</a:t>
            </a:r>
            <a:r>
              <a:rPr lang="en-US" altLang="zh-CN" dirty="0" smtClean="0"/>
              <a:t>, together with their linkages, were masked during scaffolding. </a:t>
            </a:r>
          </a:p>
          <a:p>
            <a:endParaRPr lang="en-US" altLang="zh-CN" dirty="0" smtClean="0"/>
          </a:p>
        </p:txBody>
      </p:sp>
      <p:sp>
        <p:nvSpPr>
          <p:cNvPr id="3" name="矩形 2"/>
          <p:cNvSpPr/>
          <p:nvPr/>
        </p:nvSpPr>
        <p:spPr>
          <a:xfrm>
            <a:off x="0" y="260648"/>
            <a:ext cx="3203848" cy="2031325"/>
          </a:xfrm>
          <a:prstGeom prst="rect">
            <a:avLst/>
          </a:prstGeom>
        </p:spPr>
        <p:txBody>
          <a:bodyPr wrap="square">
            <a:spAutoFit/>
          </a:bodyPr>
          <a:lstStyle/>
          <a:p>
            <a:r>
              <a:rPr lang="en-US" altLang="zh-CN" b="1" dirty="0" err="1" smtClean="0"/>
              <a:t>Contig</a:t>
            </a:r>
            <a:r>
              <a:rPr lang="en-US" altLang="zh-CN" b="1" dirty="0" smtClean="0"/>
              <a:t> linkage graph</a:t>
            </a:r>
          </a:p>
          <a:p>
            <a:r>
              <a:rPr lang="en-US" altLang="zh-CN" dirty="0" smtClean="0"/>
              <a:t>Used the number of read pairs between two </a:t>
            </a:r>
            <a:r>
              <a:rPr lang="en-US" altLang="zh-CN" dirty="0" err="1" smtClean="0"/>
              <a:t>contigs</a:t>
            </a:r>
            <a:r>
              <a:rPr lang="en-US" altLang="zh-CN" dirty="0" smtClean="0"/>
              <a:t> to weight the linkage, and used the read paired-end insert sizes to estimate the gap size between the two </a:t>
            </a:r>
            <a:r>
              <a:rPr lang="en-US" altLang="zh-CN" dirty="0" err="1" smtClean="0"/>
              <a:t>contigs</a:t>
            </a:r>
            <a:r>
              <a:rPr lang="en-US" altLang="zh-CN" dirty="0" smtClean="0"/>
              <a:t>. </a:t>
            </a:r>
            <a:endParaRPr lang="zh-CN" altLang="en-US" dirty="0"/>
          </a:p>
        </p:txBody>
      </p:sp>
      <p:pic>
        <p:nvPicPr>
          <p:cNvPr id="5" name="图片 4" descr="1130145-20170523145558554-1980042027.png"/>
          <p:cNvPicPr>
            <a:picLocks noChangeAspect="1"/>
          </p:cNvPicPr>
          <p:nvPr/>
        </p:nvPicPr>
        <p:blipFill>
          <a:blip r:embed="rId3" cstate="print"/>
          <a:stretch>
            <a:fillRect/>
          </a:stretch>
        </p:blipFill>
        <p:spPr>
          <a:xfrm>
            <a:off x="4609656" y="260648"/>
            <a:ext cx="4534344" cy="63813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solidFill>
                  <a:srgbClr val="000000"/>
                </a:solidFill>
                <a:latin typeface="+mj-lt"/>
              </a:rPr>
              <a:t>how to </a:t>
            </a:r>
            <a:r>
              <a:rPr lang="en-US" altLang="zh-CN" dirty="0" smtClean="0">
                <a:solidFill>
                  <a:srgbClr val="000000"/>
                </a:solidFill>
                <a:latin typeface="+mj-lt"/>
              </a:rPr>
              <a:t>use it</a:t>
            </a:r>
            <a:endParaRPr lang="en-US" dirty="0">
              <a:solidFill>
                <a:srgbClr val="000000"/>
              </a:solidFill>
              <a:latin typeface="+mj-lt"/>
            </a:endParaRPr>
          </a:p>
          <a:p>
            <a:pPr>
              <a:buNone/>
            </a:pPr>
            <a:r>
              <a:rPr lang="en-US" dirty="0">
                <a:solidFill>
                  <a:srgbClr val="000000"/>
                </a:solidFill>
                <a:latin typeface="+mj-lt"/>
              </a:rPr>
              <a:t>Once the configuration file is available, a typical way to run the assembler is: </a:t>
            </a:r>
            <a:endParaRPr lang="en-US" dirty="0" smtClean="0">
              <a:solidFill>
                <a:srgbClr val="000000"/>
              </a:solidFill>
              <a:latin typeface="+mj-lt"/>
            </a:endParaRPr>
          </a:p>
          <a:p>
            <a:pPr>
              <a:buNone/>
            </a:pPr>
            <a:r>
              <a:rPr lang="en-US" dirty="0" smtClean="0">
                <a:solidFill>
                  <a:srgbClr val="000000"/>
                </a:solidFill>
                <a:latin typeface="+mj-lt"/>
              </a:rPr>
              <a:t>User </a:t>
            </a:r>
            <a:r>
              <a:rPr lang="en-US" dirty="0">
                <a:solidFill>
                  <a:srgbClr val="000000"/>
                </a:solidFill>
                <a:latin typeface="+mj-lt"/>
              </a:rPr>
              <a:t>can also choose to run the assembly process step by step as: </a:t>
            </a:r>
            <a:br>
              <a:rPr lang="en-US" dirty="0">
                <a:solidFill>
                  <a:srgbClr val="000000"/>
                </a:solidFill>
                <a:latin typeface="+mj-lt"/>
              </a:rPr>
            </a:br>
            <a:endParaRPr lang="en-US" dirty="0">
              <a:solidFill>
                <a:srgbClr val="000000"/>
              </a:solidFill>
              <a:latin typeface="+mj-lt"/>
            </a:endParaRPr>
          </a:p>
          <a:p>
            <a:endParaRPr lang="en-US" dirty="0"/>
          </a:p>
        </p:txBody>
      </p:sp>
      <p:sp>
        <p:nvSpPr>
          <p:cNvPr id="4" name="TextBox 3"/>
          <p:cNvSpPr txBox="1"/>
          <p:nvPr/>
        </p:nvSpPr>
        <p:spPr>
          <a:xfrm>
            <a:off x="0" y="2780928"/>
            <a:ext cx="9144000" cy="523220"/>
          </a:xfrm>
          <a:prstGeom prst="rect">
            <a:avLst/>
          </a:prstGeom>
          <a:solidFill>
            <a:schemeClr val="tx1"/>
          </a:solidFill>
        </p:spPr>
        <p:txBody>
          <a:bodyPr wrap="square" rtlCol="0">
            <a:spAutoFit/>
          </a:bodyPr>
          <a:lstStyle/>
          <a:p>
            <a:r>
              <a:rPr lang="en-US" altLang="zh-CN" sz="2800" b="1" dirty="0" smtClean="0">
                <a:solidFill>
                  <a:schemeClr val="bg1"/>
                </a:solidFill>
              </a:rPr>
              <a:t>#./</a:t>
            </a:r>
            <a:r>
              <a:rPr lang="en-US" altLang="zh-CN" sz="2800" b="1" dirty="0" err="1" smtClean="0">
                <a:solidFill>
                  <a:schemeClr val="bg1"/>
                </a:solidFill>
              </a:rPr>
              <a:t>soapdenovo</a:t>
            </a:r>
            <a:r>
              <a:rPr lang="en-US" altLang="zh-CN" sz="2800" b="1" dirty="0" smtClean="0">
                <a:solidFill>
                  <a:schemeClr val="bg1"/>
                </a:solidFill>
              </a:rPr>
              <a:t> all -s </a:t>
            </a:r>
            <a:r>
              <a:rPr lang="en-US" altLang="zh-CN" sz="2800" b="1" dirty="0" err="1" smtClean="0">
                <a:solidFill>
                  <a:schemeClr val="bg1"/>
                </a:solidFill>
              </a:rPr>
              <a:t>config_file</a:t>
            </a:r>
            <a:r>
              <a:rPr lang="en-US" altLang="zh-CN" sz="2800" b="1" dirty="0" smtClean="0">
                <a:solidFill>
                  <a:schemeClr val="bg1"/>
                </a:solidFill>
              </a:rPr>
              <a:t> -K 25 -R -o </a:t>
            </a:r>
            <a:r>
              <a:rPr lang="en-US" altLang="zh-CN" sz="2800" b="1" dirty="0" err="1" smtClean="0">
                <a:solidFill>
                  <a:schemeClr val="bg1"/>
                </a:solidFill>
              </a:rPr>
              <a:t>graph_prefix</a:t>
            </a:r>
            <a:endParaRPr lang="zh-CN" altLang="en-US" sz="2800" b="1" dirty="0">
              <a:solidFill>
                <a:schemeClr val="bg1"/>
              </a:solidFill>
            </a:endParaRPr>
          </a:p>
        </p:txBody>
      </p:sp>
      <p:sp>
        <p:nvSpPr>
          <p:cNvPr id="5" name="矩形 4"/>
          <p:cNvSpPr/>
          <p:nvPr/>
        </p:nvSpPr>
        <p:spPr>
          <a:xfrm>
            <a:off x="0" y="4437112"/>
            <a:ext cx="9144000" cy="2246769"/>
          </a:xfrm>
          <a:prstGeom prst="rect">
            <a:avLst/>
          </a:prstGeom>
          <a:solidFill>
            <a:schemeClr val="tx1"/>
          </a:solidFill>
        </p:spPr>
        <p:txBody>
          <a:bodyPr wrap="square">
            <a:spAutoFit/>
          </a:bodyPr>
          <a:lstStyle/>
          <a:p>
            <a:r>
              <a:rPr lang="en-US" altLang="zh-CN" sz="2800" dirty="0" smtClean="0">
                <a:solidFill>
                  <a:schemeClr val="bg1"/>
                </a:solidFill>
              </a:rPr>
              <a:t>#./</a:t>
            </a:r>
            <a:r>
              <a:rPr lang="en-US" altLang="zh-CN" sz="2800" dirty="0" err="1" smtClean="0">
                <a:solidFill>
                  <a:schemeClr val="bg1"/>
                </a:solidFill>
              </a:rPr>
              <a:t>soapdenovo</a:t>
            </a:r>
            <a:r>
              <a:rPr lang="en-US" altLang="zh-CN" sz="2800" dirty="0" smtClean="0">
                <a:solidFill>
                  <a:schemeClr val="bg1"/>
                </a:solidFill>
              </a:rPr>
              <a:t> </a:t>
            </a:r>
            <a:r>
              <a:rPr lang="en-US" altLang="zh-CN" sz="2800" dirty="0" err="1" smtClean="0">
                <a:solidFill>
                  <a:schemeClr val="bg1"/>
                </a:solidFill>
              </a:rPr>
              <a:t>pregraph</a:t>
            </a:r>
            <a:r>
              <a:rPr lang="en-US" altLang="zh-CN" sz="2800" dirty="0" smtClean="0">
                <a:solidFill>
                  <a:schemeClr val="bg1"/>
                </a:solidFill>
              </a:rPr>
              <a:t> -s </a:t>
            </a:r>
            <a:r>
              <a:rPr lang="en-US" altLang="zh-CN" sz="2800" dirty="0" err="1" smtClean="0">
                <a:solidFill>
                  <a:schemeClr val="bg1"/>
                </a:solidFill>
              </a:rPr>
              <a:t>config_file</a:t>
            </a:r>
            <a:r>
              <a:rPr lang="en-US" altLang="zh-CN" sz="2800" dirty="0" smtClean="0">
                <a:solidFill>
                  <a:schemeClr val="bg1"/>
                </a:solidFill>
              </a:rPr>
              <a:t> -K 25 [-R -d -p] -o </a:t>
            </a:r>
            <a:r>
              <a:rPr lang="en-US" altLang="zh-CN" sz="2800" dirty="0" err="1" smtClean="0">
                <a:solidFill>
                  <a:schemeClr val="bg1"/>
                </a:solidFill>
              </a:rPr>
              <a:t>graph_prefix</a:t>
            </a:r>
            <a:r>
              <a:rPr lang="en-US" altLang="zh-CN" sz="2800" dirty="0" smtClean="0">
                <a:solidFill>
                  <a:schemeClr val="bg1"/>
                </a:solidFill>
              </a:rPr>
              <a:t> </a:t>
            </a:r>
            <a:br>
              <a:rPr lang="en-US" altLang="zh-CN" sz="2800" dirty="0" smtClean="0">
                <a:solidFill>
                  <a:schemeClr val="bg1"/>
                </a:solidFill>
              </a:rPr>
            </a:br>
            <a:r>
              <a:rPr lang="en-US" altLang="zh-CN" sz="2800" dirty="0" smtClean="0">
                <a:solidFill>
                  <a:schemeClr val="bg1"/>
                </a:solidFill>
              </a:rPr>
              <a:t>#./</a:t>
            </a:r>
            <a:r>
              <a:rPr lang="en-US" altLang="zh-CN" sz="2800" dirty="0" err="1" smtClean="0">
                <a:solidFill>
                  <a:schemeClr val="bg1"/>
                </a:solidFill>
              </a:rPr>
              <a:t>soapdenovo</a:t>
            </a:r>
            <a:r>
              <a:rPr lang="en-US" altLang="zh-CN" sz="2800" dirty="0" smtClean="0">
                <a:solidFill>
                  <a:schemeClr val="bg1"/>
                </a:solidFill>
              </a:rPr>
              <a:t> </a:t>
            </a:r>
            <a:r>
              <a:rPr lang="en-US" altLang="zh-CN" sz="2800" dirty="0" err="1" smtClean="0">
                <a:solidFill>
                  <a:schemeClr val="bg1"/>
                </a:solidFill>
              </a:rPr>
              <a:t>contig</a:t>
            </a:r>
            <a:r>
              <a:rPr lang="en-US" altLang="zh-CN" sz="2800" dirty="0" smtClean="0">
                <a:solidFill>
                  <a:schemeClr val="bg1"/>
                </a:solidFill>
              </a:rPr>
              <a:t> -g </a:t>
            </a:r>
            <a:r>
              <a:rPr lang="en-US" altLang="zh-CN" sz="2800" dirty="0" err="1" smtClean="0">
                <a:solidFill>
                  <a:schemeClr val="bg1"/>
                </a:solidFill>
              </a:rPr>
              <a:t>graph_prefix</a:t>
            </a:r>
            <a:r>
              <a:rPr lang="en-US" altLang="zh-CN" sz="2800" dirty="0" smtClean="0">
                <a:solidFill>
                  <a:schemeClr val="bg1"/>
                </a:solidFill>
              </a:rPr>
              <a:t> [-R -M 1 -D] </a:t>
            </a:r>
            <a:br>
              <a:rPr lang="en-US" altLang="zh-CN" sz="2800" dirty="0" smtClean="0">
                <a:solidFill>
                  <a:schemeClr val="bg1"/>
                </a:solidFill>
              </a:rPr>
            </a:br>
            <a:r>
              <a:rPr lang="en-US" altLang="zh-CN" sz="2800" dirty="0" smtClean="0">
                <a:solidFill>
                  <a:schemeClr val="bg1"/>
                </a:solidFill>
              </a:rPr>
              <a:t>#./</a:t>
            </a:r>
            <a:r>
              <a:rPr lang="en-US" altLang="zh-CN" sz="2800" dirty="0" err="1" smtClean="0">
                <a:solidFill>
                  <a:schemeClr val="bg1"/>
                </a:solidFill>
              </a:rPr>
              <a:t>soapdenovo</a:t>
            </a:r>
            <a:r>
              <a:rPr lang="en-US" altLang="zh-CN" sz="2800" dirty="0" smtClean="0">
                <a:solidFill>
                  <a:schemeClr val="bg1"/>
                </a:solidFill>
              </a:rPr>
              <a:t> map -s </a:t>
            </a:r>
            <a:r>
              <a:rPr lang="en-US" altLang="zh-CN" sz="2800" dirty="0" err="1" smtClean="0">
                <a:solidFill>
                  <a:schemeClr val="bg1"/>
                </a:solidFill>
              </a:rPr>
              <a:t>config_file</a:t>
            </a:r>
            <a:r>
              <a:rPr lang="en-US" altLang="zh-CN" sz="2800" dirty="0" smtClean="0">
                <a:solidFill>
                  <a:schemeClr val="bg1"/>
                </a:solidFill>
              </a:rPr>
              <a:t> -g </a:t>
            </a:r>
            <a:r>
              <a:rPr lang="en-US" altLang="zh-CN" sz="2800" dirty="0" err="1" smtClean="0">
                <a:solidFill>
                  <a:schemeClr val="bg1"/>
                </a:solidFill>
              </a:rPr>
              <a:t>graph_prefix</a:t>
            </a:r>
            <a:r>
              <a:rPr lang="en-US" altLang="zh-CN" sz="2800" dirty="0" smtClean="0">
                <a:solidFill>
                  <a:schemeClr val="bg1"/>
                </a:solidFill>
              </a:rPr>
              <a:t> [-p] </a:t>
            </a:r>
            <a:br>
              <a:rPr lang="en-US" altLang="zh-CN" sz="2800" dirty="0" smtClean="0">
                <a:solidFill>
                  <a:schemeClr val="bg1"/>
                </a:solidFill>
              </a:rPr>
            </a:br>
            <a:r>
              <a:rPr lang="en-US" altLang="zh-CN" sz="2800" dirty="0" smtClean="0">
                <a:solidFill>
                  <a:schemeClr val="bg1"/>
                </a:solidFill>
              </a:rPr>
              <a:t>#./</a:t>
            </a:r>
            <a:r>
              <a:rPr lang="en-US" altLang="zh-CN" sz="2800" dirty="0" err="1" smtClean="0">
                <a:solidFill>
                  <a:schemeClr val="bg1"/>
                </a:solidFill>
              </a:rPr>
              <a:t>soapdenovo</a:t>
            </a:r>
            <a:r>
              <a:rPr lang="en-US" altLang="zh-CN" sz="2800" dirty="0" smtClean="0">
                <a:solidFill>
                  <a:schemeClr val="bg1"/>
                </a:solidFill>
              </a:rPr>
              <a:t> </a:t>
            </a:r>
            <a:r>
              <a:rPr lang="en-US" altLang="zh-CN" sz="2800" dirty="0" err="1" smtClean="0">
                <a:solidFill>
                  <a:schemeClr val="bg1"/>
                </a:solidFill>
              </a:rPr>
              <a:t>scaff</a:t>
            </a:r>
            <a:r>
              <a:rPr lang="en-US" altLang="zh-CN" sz="2800" dirty="0" smtClean="0">
                <a:solidFill>
                  <a:schemeClr val="bg1"/>
                </a:solidFill>
              </a:rPr>
              <a:t> -g </a:t>
            </a:r>
            <a:r>
              <a:rPr lang="en-US" altLang="zh-CN" sz="2800" dirty="0" err="1" smtClean="0">
                <a:solidFill>
                  <a:schemeClr val="bg1"/>
                </a:solidFill>
              </a:rPr>
              <a:t>graph_prefix</a:t>
            </a:r>
            <a:r>
              <a:rPr lang="en-US" altLang="zh-CN" sz="2800" dirty="0" smtClean="0">
                <a:solidFill>
                  <a:schemeClr val="bg1"/>
                </a:solidFill>
              </a:rPr>
              <a:t> [-F -u -G -p]</a:t>
            </a:r>
            <a:endParaRPr lang="zh-CN" altLang="en-US" sz="2800" dirty="0">
              <a:solidFill>
                <a:schemeClr val="bg1"/>
              </a:solidFill>
            </a:endParaRPr>
          </a:p>
        </p:txBody>
      </p:sp>
    </p:spTree>
    <p:extLst>
      <p:ext uri="{BB962C8B-B14F-4D97-AF65-F5344CB8AC3E}">
        <p14:creationId xmlns="" xmlns:p14="http://schemas.microsoft.com/office/powerpoint/2010/main" val="32728799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Supernova</a:t>
            </a:r>
            <a:br>
              <a:rPr lang="en-US" dirty="0"/>
            </a:br>
            <a:endParaRPr lang="en-US" dirty="0"/>
          </a:p>
        </p:txBody>
      </p:sp>
      <p:sp>
        <p:nvSpPr>
          <p:cNvPr id="4" name="Rectangle 3"/>
          <p:cNvSpPr/>
          <p:nvPr/>
        </p:nvSpPr>
        <p:spPr>
          <a:xfrm>
            <a:off x="685800" y="1295400"/>
            <a:ext cx="7772400" cy="3693319"/>
          </a:xfrm>
          <a:prstGeom prst="rect">
            <a:avLst/>
          </a:prstGeom>
        </p:spPr>
        <p:txBody>
          <a:bodyPr wrap="square">
            <a:spAutoFit/>
          </a:bodyPr>
          <a:lstStyle/>
          <a:p>
            <a:r>
              <a:rPr lang="en-US" altLang="zh-CN" dirty="0" smtClean="0"/>
              <a:t>Supernova is a software package for </a:t>
            </a:r>
            <a:r>
              <a:rPr lang="en-US" altLang="zh-CN" i="1" dirty="0" smtClean="0"/>
              <a:t>de novo</a:t>
            </a:r>
            <a:r>
              <a:rPr lang="en-US" altLang="zh-CN" dirty="0" smtClean="0"/>
              <a:t> assembly from Chromium Linked-Reads that are made from a single whole-genome library from an individual DNA source. A key feature of Supernova is that it creates diploid assemblies, thus separately representing maternal and paternal chromosomes over very long distances. Almost all other methods instead merge homologous chromosomes into single incorrect 'consensus' sequences. Supernova is the only practical method for creating diploid assemblies of large genomes.</a:t>
            </a:r>
          </a:p>
          <a:p>
            <a:endParaRPr lang="en-US" dirty="0" smtClean="0"/>
          </a:p>
          <a:p>
            <a:r>
              <a:rPr lang="en-US" b="1" dirty="0" smtClean="0"/>
              <a:t>U</a:t>
            </a:r>
            <a:r>
              <a:rPr lang="en-US" altLang="zh-CN" b="1" dirty="0" smtClean="0"/>
              <a:t>se 10X genomics sequence</a:t>
            </a:r>
            <a:endParaRPr lang="en-US" b="1" dirty="0" smtClean="0"/>
          </a:p>
          <a:p>
            <a:endParaRPr lang="en-US" dirty="0" smtClean="0"/>
          </a:p>
          <a:p>
            <a:endParaRPr lang="en-US" dirty="0"/>
          </a:p>
          <a:p>
            <a:r>
              <a:rPr lang="en-US" dirty="0"/>
              <a:t>Information Link: https://</a:t>
            </a:r>
            <a:r>
              <a:rPr lang="en-US" dirty="0" smtClean="0"/>
              <a:t>omictools.com/supernova-tool</a:t>
            </a:r>
          </a:p>
          <a:p>
            <a:r>
              <a:rPr lang="en-US" dirty="0" smtClean="0"/>
              <a:t>https://support.10xgenomics.com/de-novo-assembly/software/overview</a:t>
            </a:r>
            <a:endParaRPr lang="en-US" dirty="0"/>
          </a:p>
        </p:txBody>
      </p:sp>
    </p:spTree>
    <p:extLst>
      <p:ext uri="{BB962C8B-B14F-4D97-AF65-F5344CB8AC3E}">
        <p14:creationId xmlns="" xmlns:p14="http://schemas.microsoft.com/office/powerpoint/2010/main" val="2894633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5" name="TextBox 4"/>
          <p:cNvSpPr txBox="1"/>
          <p:nvPr/>
        </p:nvSpPr>
        <p:spPr>
          <a:xfrm>
            <a:off x="179512" y="1628800"/>
            <a:ext cx="8568952" cy="3416320"/>
          </a:xfrm>
          <a:prstGeom prst="rect">
            <a:avLst/>
          </a:prstGeom>
          <a:noFill/>
        </p:spPr>
        <p:txBody>
          <a:bodyPr wrap="square" rtlCol="0">
            <a:spAutoFit/>
          </a:bodyPr>
          <a:lstStyle/>
          <a:p>
            <a:endParaRPr lang="en-US" altLang="zh-CN" dirty="0" smtClean="0"/>
          </a:p>
          <a:p>
            <a:r>
              <a:rPr lang="en-US" altLang="zh-CN" b="1" dirty="0" smtClean="0"/>
              <a:t>supernova run</a:t>
            </a:r>
          </a:p>
          <a:p>
            <a:r>
              <a:rPr lang="en-US" altLang="zh-CN" dirty="0" smtClean="0"/>
              <a:t> takes FASTQ files containing </a:t>
            </a:r>
            <a:r>
              <a:rPr lang="en-US" altLang="zh-CN" dirty="0" err="1" smtClean="0"/>
              <a:t>barcoded</a:t>
            </a:r>
            <a:r>
              <a:rPr lang="en-US" altLang="zh-CN" dirty="0" smtClean="0"/>
              <a:t> reads from supernova </a:t>
            </a:r>
            <a:r>
              <a:rPr lang="en-US" altLang="zh-CN" dirty="0" err="1" smtClean="0"/>
              <a:t>mkfastq</a:t>
            </a:r>
            <a:r>
              <a:rPr lang="en-US" altLang="zh-CN" dirty="0" smtClean="0"/>
              <a:t> and builds a graph-based assembly. The approach is to first build an assembly using read </a:t>
            </a:r>
            <a:r>
              <a:rPr lang="en-US" altLang="zh-CN" dirty="0" err="1" smtClean="0"/>
              <a:t>kmers</a:t>
            </a:r>
            <a:r>
              <a:rPr lang="en-US" altLang="zh-CN" dirty="0" smtClean="0"/>
              <a:t> (K = 48), then resolve this assembly using read pairs (to K = 200), then use barcodes to effectively resolve this assembly to K ≈ 100,000. The final step pulls apart homologous chromosomes into phase blocks, which are often several </a:t>
            </a:r>
            <a:r>
              <a:rPr lang="en-US" altLang="zh-CN" dirty="0" err="1" smtClean="0"/>
              <a:t>megabases</a:t>
            </a:r>
            <a:r>
              <a:rPr lang="en-US" altLang="zh-CN" dirty="0" smtClean="0"/>
              <a:t> in length.</a:t>
            </a:r>
          </a:p>
          <a:p>
            <a:endParaRPr lang="en-US" altLang="zh-CN" dirty="0" smtClean="0"/>
          </a:p>
          <a:p>
            <a:r>
              <a:rPr lang="en-US" altLang="zh-CN" b="1" dirty="0" smtClean="0"/>
              <a:t>supernova </a:t>
            </a:r>
            <a:r>
              <a:rPr lang="en-US" altLang="zh-CN" b="1" dirty="0" err="1" smtClean="0"/>
              <a:t>mkoutput</a:t>
            </a:r>
            <a:r>
              <a:rPr lang="en-US" altLang="zh-CN" dirty="0" smtClean="0"/>
              <a:t> </a:t>
            </a:r>
          </a:p>
          <a:p>
            <a:r>
              <a:rPr lang="en-US" altLang="zh-CN" dirty="0" smtClean="0"/>
              <a:t>takes Supernova's graph-based assemblies and produces several styles of FASTA suitable for downstream processing and analysis.</a:t>
            </a:r>
          </a:p>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43608" y="1268760"/>
            <a:ext cx="7011987" cy="4953000"/>
          </a:xfrm>
          <a:prstGeom prst="rect">
            <a:avLst/>
          </a:prstGeom>
          <a:noFill/>
          <a:ln w="9525">
            <a:noFill/>
            <a:miter lim="800000"/>
            <a:headEnd/>
            <a:tailEnd/>
          </a:ln>
          <a:effectLst/>
        </p:spPr>
      </p:pic>
      <p:sp>
        <p:nvSpPr>
          <p:cNvPr id="5" name="矩形 4"/>
          <p:cNvSpPr/>
          <p:nvPr/>
        </p:nvSpPr>
        <p:spPr>
          <a:xfrm>
            <a:off x="611560" y="332656"/>
            <a:ext cx="7776864" cy="646331"/>
          </a:xfrm>
          <a:prstGeom prst="rect">
            <a:avLst/>
          </a:prstGeom>
        </p:spPr>
        <p:txBody>
          <a:bodyPr wrap="square">
            <a:spAutoFit/>
          </a:bodyPr>
          <a:lstStyle/>
          <a:p>
            <a:r>
              <a:rPr lang="en-US" altLang="zh-CN" dirty="0" smtClean="0"/>
              <a:t>A Supernova assembly can separate homologous chromosomes over long distances, in this sense capturing the true biology of a diploid genome</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p:cNvPicPr>
            <a:picLocks noChangeAspect="1" noChangeArrowheads="1"/>
          </p:cNvPicPr>
          <p:nvPr/>
        </p:nvPicPr>
        <p:blipFill>
          <a:blip r:embed="rId3" cstate="print"/>
          <a:srcRect b="31799"/>
          <a:stretch>
            <a:fillRect/>
          </a:stretch>
        </p:blipFill>
        <p:spPr bwMode="auto">
          <a:xfrm>
            <a:off x="-1" y="0"/>
            <a:ext cx="9161617" cy="3861048"/>
          </a:xfrm>
          <a:prstGeom prst="rect">
            <a:avLst/>
          </a:prstGeom>
          <a:noFill/>
          <a:ln w="9525">
            <a:noFill/>
            <a:miter lim="800000"/>
            <a:headEnd/>
            <a:tailEnd/>
          </a:ln>
          <a:effectLst/>
        </p:spPr>
      </p:pic>
      <p:sp>
        <p:nvSpPr>
          <p:cNvPr id="5" name="矩形 4"/>
          <p:cNvSpPr/>
          <p:nvPr/>
        </p:nvSpPr>
        <p:spPr>
          <a:xfrm>
            <a:off x="0" y="3861048"/>
            <a:ext cx="9144000" cy="369332"/>
          </a:xfrm>
          <a:prstGeom prst="rect">
            <a:avLst/>
          </a:prstGeom>
        </p:spPr>
        <p:txBody>
          <a:bodyPr wrap="square">
            <a:spAutoFit/>
          </a:bodyPr>
          <a:lstStyle/>
          <a:p>
            <a:pPr algn="ctr"/>
            <a:r>
              <a:rPr lang="en-US" altLang="zh-CN" dirty="0" smtClean="0"/>
              <a:t>Representation of Supernova assemblies as FASTA. Several styles are depicted.</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40552" y="764704"/>
            <a:ext cx="3379154" cy="546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404664"/>
            <a:ext cx="2362200"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Basic Command Line</a:t>
            </a:r>
            <a:endParaRPr lang="en-US" dirty="0"/>
          </a:p>
        </p:txBody>
      </p:sp>
      <p:sp>
        <p:nvSpPr>
          <p:cNvPr id="5" name="TextBox 4"/>
          <p:cNvSpPr txBox="1"/>
          <p:nvPr/>
        </p:nvSpPr>
        <p:spPr>
          <a:xfrm>
            <a:off x="0" y="980728"/>
            <a:ext cx="9144000" cy="2862322"/>
          </a:xfrm>
          <a:prstGeom prst="rect">
            <a:avLst/>
          </a:prstGeom>
          <a:solidFill>
            <a:schemeClr val="tx1"/>
          </a:solidFill>
        </p:spPr>
        <p:txBody>
          <a:bodyPr wrap="square" rtlCol="0">
            <a:spAutoFit/>
          </a:bodyPr>
          <a:lstStyle/>
          <a:p>
            <a:r>
              <a:rPr lang="en-US" altLang="zh-CN" dirty="0" smtClean="0">
                <a:solidFill>
                  <a:schemeClr val="bg1"/>
                </a:solidFill>
              </a:rPr>
              <a:t>#supernova run –</a:t>
            </a:r>
            <a:r>
              <a:rPr lang="en-US" altLang="zh-CN" dirty="0" err="1" smtClean="0">
                <a:solidFill>
                  <a:schemeClr val="bg1"/>
                </a:solidFill>
              </a:rPr>
              <a:t>filename.fastq</a:t>
            </a:r>
            <a:r>
              <a:rPr lang="en-US" altLang="zh-CN" dirty="0" smtClean="0">
                <a:solidFill>
                  <a:schemeClr val="bg1"/>
                </a:solidFill>
              </a:rPr>
              <a:t> -</a:t>
            </a:r>
            <a:r>
              <a:rPr lang="en-US" altLang="zh-CN" dirty="0" err="1" smtClean="0">
                <a:solidFill>
                  <a:schemeClr val="bg1"/>
                </a:solidFill>
              </a:rPr>
              <a:t>maxreaads</a:t>
            </a:r>
            <a:r>
              <a:rPr lang="en-US" altLang="zh-CN" dirty="0" smtClean="0">
                <a:solidFill>
                  <a:schemeClr val="bg1"/>
                </a:solidFill>
              </a:rPr>
              <a:t>=40000000 -</a:t>
            </a:r>
            <a:r>
              <a:rPr lang="en-US" altLang="zh-CN" dirty="0" err="1" smtClean="0">
                <a:solidFill>
                  <a:schemeClr val="bg1"/>
                </a:solidFill>
              </a:rPr>
              <a:t>localcores</a:t>
            </a:r>
            <a:r>
              <a:rPr lang="en-US" altLang="zh-CN" dirty="0" smtClean="0">
                <a:solidFill>
                  <a:schemeClr val="bg1"/>
                </a:solidFill>
              </a:rPr>
              <a:t>=50</a:t>
            </a:r>
          </a:p>
          <a:p>
            <a:endParaRPr lang="en-US" altLang="zh-CN" dirty="0" smtClean="0">
              <a:solidFill>
                <a:schemeClr val="bg1"/>
              </a:solidFill>
            </a:endParaRPr>
          </a:p>
          <a:p>
            <a:r>
              <a:rPr lang="en-US" altLang="zh-CN" dirty="0" smtClean="0">
                <a:solidFill>
                  <a:schemeClr val="bg1"/>
                </a:solidFill>
              </a:rPr>
              <a:t>#supernova </a:t>
            </a:r>
            <a:r>
              <a:rPr lang="en-US" altLang="zh-CN" dirty="0" err="1" smtClean="0">
                <a:solidFill>
                  <a:schemeClr val="bg1"/>
                </a:solidFill>
              </a:rPr>
              <a:t>mkoutput</a:t>
            </a:r>
            <a:r>
              <a:rPr lang="en-US" altLang="zh-CN" dirty="0" smtClean="0">
                <a:solidFill>
                  <a:schemeClr val="bg1"/>
                </a:solidFill>
              </a:rPr>
              <a:t> -</a:t>
            </a:r>
            <a:r>
              <a:rPr lang="en-US" altLang="zh-CN" dirty="0" err="1" smtClean="0">
                <a:solidFill>
                  <a:schemeClr val="bg1"/>
                </a:solidFill>
              </a:rPr>
              <a:t>asmdir</a:t>
            </a:r>
            <a:r>
              <a:rPr lang="en-US" altLang="zh-CN" dirty="0" smtClean="0">
                <a:solidFill>
                  <a:schemeClr val="bg1"/>
                </a:solidFill>
              </a:rPr>
              <a:t>=assembly -</a:t>
            </a:r>
            <a:r>
              <a:rPr lang="en-US" altLang="zh-CN" dirty="0" err="1" smtClean="0">
                <a:solidFill>
                  <a:schemeClr val="bg1"/>
                </a:solidFill>
              </a:rPr>
              <a:t>outprefix</a:t>
            </a:r>
            <a:r>
              <a:rPr lang="en-US" altLang="zh-CN" dirty="0" smtClean="0">
                <a:solidFill>
                  <a:schemeClr val="bg1"/>
                </a:solidFill>
              </a:rPr>
              <a:t>= </a:t>
            </a:r>
            <a:r>
              <a:rPr lang="en-US" altLang="zh-CN" dirty="0" err="1" smtClean="0">
                <a:solidFill>
                  <a:schemeClr val="bg1"/>
                </a:solidFill>
              </a:rPr>
              <a:t>sample_out</a:t>
            </a:r>
            <a:r>
              <a:rPr lang="en-US" altLang="zh-CN" dirty="0" smtClean="0">
                <a:solidFill>
                  <a:schemeClr val="bg1"/>
                </a:solidFill>
              </a:rPr>
              <a:t> </a:t>
            </a:r>
          </a:p>
          <a:p>
            <a:r>
              <a:rPr lang="en-US" altLang="zh-CN" dirty="0" smtClean="0">
                <a:solidFill>
                  <a:schemeClr val="bg1"/>
                </a:solidFill>
              </a:rPr>
              <a:t>-style=raw</a:t>
            </a:r>
          </a:p>
          <a:p>
            <a:r>
              <a:rPr lang="en-US" altLang="zh-CN" dirty="0" smtClean="0">
                <a:solidFill>
                  <a:schemeClr val="bg1"/>
                </a:solidFill>
              </a:rPr>
              <a:t>or</a:t>
            </a:r>
          </a:p>
          <a:p>
            <a:r>
              <a:rPr lang="en-US" altLang="zh-CN" dirty="0" smtClean="0">
                <a:solidFill>
                  <a:schemeClr val="bg1"/>
                </a:solidFill>
              </a:rPr>
              <a:t>-style=</a:t>
            </a:r>
            <a:r>
              <a:rPr lang="en-US" altLang="zh-CN" dirty="0" err="1" smtClean="0">
                <a:solidFill>
                  <a:schemeClr val="bg1"/>
                </a:solidFill>
              </a:rPr>
              <a:t>megabubble</a:t>
            </a:r>
            <a:endParaRPr lang="en-US" altLang="zh-CN" dirty="0" smtClean="0">
              <a:solidFill>
                <a:schemeClr val="bg1"/>
              </a:solidFill>
            </a:endParaRPr>
          </a:p>
          <a:p>
            <a:r>
              <a:rPr lang="en-US" altLang="zh-CN" dirty="0" smtClean="0">
                <a:solidFill>
                  <a:schemeClr val="bg1"/>
                </a:solidFill>
              </a:rPr>
              <a:t>or</a:t>
            </a:r>
          </a:p>
          <a:p>
            <a:r>
              <a:rPr lang="en-US" altLang="zh-CN" dirty="0" smtClean="0">
                <a:solidFill>
                  <a:schemeClr val="bg1"/>
                </a:solidFill>
              </a:rPr>
              <a:t>-style=</a:t>
            </a:r>
            <a:r>
              <a:rPr lang="en-US" altLang="zh-CN" dirty="0" err="1" smtClean="0">
                <a:solidFill>
                  <a:schemeClr val="bg1"/>
                </a:solidFill>
              </a:rPr>
              <a:t>pesudohap</a:t>
            </a:r>
            <a:endParaRPr lang="en-US" altLang="zh-CN" dirty="0" smtClean="0">
              <a:solidFill>
                <a:schemeClr val="bg1"/>
              </a:solidFill>
            </a:endParaRPr>
          </a:p>
          <a:p>
            <a:r>
              <a:rPr lang="en-US" altLang="zh-CN" dirty="0" smtClean="0">
                <a:solidFill>
                  <a:schemeClr val="bg1"/>
                </a:solidFill>
              </a:rPr>
              <a:t>or</a:t>
            </a:r>
          </a:p>
          <a:p>
            <a:r>
              <a:rPr lang="en-US" altLang="zh-CN" dirty="0" smtClean="0">
                <a:solidFill>
                  <a:schemeClr val="bg1"/>
                </a:solidFill>
              </a:rPr>
              <a:t>-style=pesudohap2</a:t>
            </a:r>
            <a:endParaRPr lang="zh-CN" altLang="en-US" dirty="0">
              <a:solidFill>
                <a:schemeClr val="bg1"/>
              </a:solidFill>
            </a:endParaRPr>
          </a:p>
        </p:txBody>
      </p:sp>
    </p:spTree>
    <p:extLst>
      <p:ext uri="{BB962C8B-B14F-4D97-AF65-F5344CB8AC3E}">
        <p14:creationId xmlns="" xmlns:p14="http://schemas.microsoft.com/office/powerpoint/2010/main" val="1090548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420888"/>
            <a:ext cx="8229600" cy="1143000"/>
          </a:xfrm>
        </p:spPr>
        <p:txBody>
          <a:bodyPr/>
          <a:lstStyle/>
          <a:p>
            <a:r>
              <a:rPr lang="en-US" altLang="zh-CN" dirty="0" smtClean="0"/>
              <a:t>THANKS</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564904"/>
            <a:ext cx="8229600" cy="1143000"/>
          </a:xfrm>
        </p:spPr>
        <p:txBody>
          <a:bodyPr>
            <a:normAutofit/>
          </a:bodyPr>
          <a:lstStyle/>
          <a:p>
            <a:r>
              <a:rPr lang="en-US" altLang="zh-CN" sz="4000" b="1" dirty="0" smtClean="0">
                <a:cs typeface="Times New Roman" pitchFamily="18" charset="0"/>
              </a:rPr>
              <a:t>Data Filtration</a:t>
            </a:r>
            <a:endParaRPr lang="zh-CN" altLang="en-US" sz="4000" b="1" dirty="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pPr algn="l"/>
            <a:r>
              <a:rPr lang="en-US" altLang="zh-CN" dirty="0" smtClean="0"/>
              <a:t>Trimmomatic</a:t>
            </a:r>
            <a:endParaRPr lang="zh-CN" altLang="en-US" dirty="0"/>
          </a:p>
        </p:txBody>
      </p:sp>
      <p:sp>
        <p:nvSpPr>
          <p:cNvPr id="6" name="TextBox 5"/>
          <p:cNvSpPr txBox="1"/>
          <p:nvPr/>
        </p:nvSpPr>
        <p:spPr>
          <a:xfrm>
            <a:off x="755576" y="1196753"/>
            <a:ext cx="7920880" cy="923330"/>
          </a:xfrm>
          <a:prstGeom prst="rect">
            <a:avLst/>
          </a:prstGeom>
          <a:noFill/>
        </p:spPr>
        <p:txBody>
          <a:bodyPr wrap="square" rtlCol="0">
            <a:spAutoFit/>
          </a:bodyPr>
          <a:lstStyle/>
          <a:p>
            <a:r>
              <a:rPr lang="en-US" altLang="zh-CN" dirty="0" smtClean="0"/>
              <a:t>A flexible read trimming tool for </a:t>
            </a:r>
            <a:r>
              <a:rPr lang="en-US" altLang="zh-CN" dirty="0" err="1" smtClean="0"/>
              <a:t>Illumina</a:t>
            </a:r>
            <a:r>
              <a:rPr lang="en-US" altLang="zh-CN" dirty="0" smtClean="0"/>
              <a:t> NGS data</a:t>
            </a:r>
          </a:p>
          <a:p>
            <a:endParaRPr lang="en-US" altLang="zh-CN" dirty="0" smtClean="0"/>
          </a:p>
          <a:p>
            <a:r>
              <a:rPr lang="en-US" altLang="zh-CN" dirty="0" smtClean="0"/>
              <a:t>To remove the adaptor or control the quality of reads</a:t>
            </a:r>
          </a:p>
        </p:txBody>
      </p:sp>
      <p:pic>
        <p:nvPicPr>
          <p:cNvPr id="8" name="图片 7">
            <a:extLst>
              <a:ext uri="{FF2B5EF4-FFF2-40B4-BE49-F238E27FC236}">
                <a16:creationId xmlns="" xmlns:a16="http://schemas.microsoft.com/office/drawing/2014/main" id="{F5D2D5F6-FC05-4E1C-8704-EE61FB9302A4}"/>
              </a:ext>
            </a:extLst>
          </p:cNvPr>
          <p:cNvPicPr/>
          <p:nvPr/>
        </p:nvPicPr>
        <p:blipFill>
          <a:blip r:embed="rId3" cstate="print"/>
          <a:stretch>
            <a:fillRect/>
          </a:stretch>
        </p:blipFill>
        <p:spPr>
          <a:xfrm>
            <a:off x="0" y="2492896"/>
            <a:ext cx="16484654" cy="1060525"/>
          </a:xfrm>
          <a:prstGeom prst="rect">
            <a:avLst/>
          </a:prstGeom>
        </p:spPr>
      </p:pic>
      <p:sp>
        <p:nvSpPr>
          <p:cNvPr id="10" name="矩形 9"/>
          <p:cNvSpPr/>
          <p:nvPr/>
        </p:nvSpPr>
        <p:spPr>
          <a:xfrm>
            <a:off x="0" y="4149080"/>
            <a:ext cx="9144000" cy="2031325"/>
          </a:xfrm>
          <a:prstGeom prst="rect">
            <a:avLst/>
          </a:prstGeom>
        </p:spPr>
        <p:txBody>
          <a:bodyPr wrap="square">
            <a:spAutoFit/>
          </a:bodyPr>
          <a:lstStyle/>
          <a:p>
            <a:r>
              <a:rPr lang="en-US" altLang="zh-CN" dirty="0" smtClean="0"/>
              <a:t>works with either uncompressed or </a:t>
            </a:r>
            <a:r>
              <a:rPr lang="en-US" altLang="zh-CN" dirty="0" err="1" smtClean="0"/>
              <a:t>gzipp'ed</a:t>
            </a:r>
            <a:r>
              <a:rPr lang="en-US" altLang="zh-CN" dirty="0" smtClean="0"/>
              <a:t> FASTQ. Use of </a:t>
            </a:r>
            <a:r>
              <a:rPr lang="en-US" altLang="zh-CN" dirty="0" err="1" smtClean="0"/>
              <a:t>gzip</a:t>
            </a:r>
            <a:r>
              <a:rPr lang="en-US" altLang="zh-CN" dirty="0" smtClean="0"/>
              <a:t> format is determined based on the .</a:t>
            </a:r>
            <a:r>
              <a:rPr lang="en-US" altLang="zh-CN" dirty="0" err="1" smtClean="0"/>
              <a:t>gz</a:t>
            </a:r>
            <a:r>
              <a:rPr lang="en-US" altLang="zh-CN" dirty="0" smtClean="0"/>
              <a:t> extension.</a:t>
            </a:r>
          </a:p>
          <a:p>
            <a:endParaRPr lang="en-US" altLang="zh-CN" dirty="0" smtClean="0"/>
          </a:p>
          <a:p>
            <a:r>
              <a:rPr lang="en-US" altLang="zh-CN" dirty="0" smtClean="0"/>
              <a:t>single-ended data, one input and one output file are specified, plus the processing steps. </a:t>
            </a:r>
          </a:p>
          <a:p>
            <a:r>
              <a:rPr lang="en-US" altLang="zh-CN" dirty="0" smtClean="0"/>
              <a:t>Paired-end data, two input files are specified, and 4 output files, 2 for the 'paired' output where both reads survived the processing, and 2 for corresponding 'unpaired' output where a read survived, but the partner read did not.</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60648"/>
            <a:ext cx="9144000" cy="6480720"/>
          </a:xfrm>
        </p:spPr>
        <p:txBody>
          <a:bodyPr>
            <a:normAutofit/>
          </a:bodyPr>
          <a:lstStyle/>
          <a:p>
            <a:pPr>
              <a:buNone/>
            </a:pPr>
            <a:endParaRPr lang="en-US" altLang="zh-CN" sz="2000" dirty="0" smtClean="0"/>
          </a:p>
          <a:p>
            <a:r>
              <a:rPr lang="en-US" altLang="zh-CN" sz="2000" dirty="0" smtClean="0"/>
              <a:t>The current trimming steps are:</a:t>
            </a:r>
          </a:p>
          <a:p>
            <a:r>
              <a:rPr lang="en-US" altLang="zh-CN" sz="2000" b="1" dirty="0" smtClean="0"/>
              <a:t>ILLUMINACLIP:</a:t>
            </a:r>
            <a:r>
              <a:rPr lang="en-US" altLang="zh-CN" sz="2000" dirty="0" smtClean="0"/>
              <a:t> Cut adapter and other </a:t>
            </a:r>
            <a:r>
              <a:rPr lang="en-US" altLang="zh-CN" sz="2000" dirty="0" err="1" smtClean="0"/>
              <a:t>illumina</a:t>
            </a:r>
            <a:r>
              <a:rPr lang="en-US" altLang="zh-CN" sz="2000" dirty="0" smtClean="0"/>
              <a:t>-specific sequences from the read.</a:t>
            </a:r>
          </a:p>
          <a:p>
            <a:r>
              <a:rPr lang="en-US" altLang="zh-CN" sz="2000" b="1" dirty="0" smtClean="0"/>
              <a:t>SLIDINGWINDOW:</a:t>
            </a:r>
            <a:r>
              <a:rPr lang="en-US" altLang="zh-CN" sz="2000" dirty="0" smtClean="0"/>
              <a:t> Perform a sliding window trimming, cutting once the average quality within the window falls below a threshold.</a:t>
            </a:r>
          </a:p>
          <a:p>
            <a:r>
              <a:rPr lang="en-US" altLang="zh-CN" sz="2000" b="1" dirty="0" smtClean="0"/>
              <a:t>LEADING:</a:t>
            </a:r>
            <a:r>
              <a:rPr lang="en-US" altLang="zh-CN" sz="2000" dirty="0" smtClean="0"/>
              <a:t> Cut bases off the start of a read, if below a threshold quality</a:t>
            </a:r>
          </a:p>
          <a:p>
            <a:r>
              <a:rPr lang="en-US" altLang="zh-CN" sz="2000" b="1" dirty="0" smtClean="0"/>
              <a:t>TRAILING:</a:t>
            </a:r>
            <a:r>
              <a:rPr lang="en-US" altLang="zh-CN" sz="2000" dirty="0" smtClean="0"/>
              <a:t> Cut bases off the end of a read, if below a threshold quality</a:t>
            </a:r>
          </a:p>
          <a:p>
            <a:r>
              <a:rPr lang="en-US" altLang="zh-CN" sz="2000" b="1" dirty="0" smtClean="0"/>
              <a:t>CROP: </a:t>
            </a:r>
            <a:r>
              <a:rPr lang="en-US" altLang="zh-CN" sz="2000" dirty="0" smtClean="0"/>
              <a:t>Cut the read to a specified length</a:t>
            </a:r>
          </a:p>
          <a:p>
            <a:r>
              <a:rPr lang="en-US" altLang="zh-CN" sz="2000" b="1" dirty="0" smtClean="0"/>
              <a:t>HEADCROP:</a:t>
            </a:r>
            <a:r>
              <a:rPr lang="en-US" altLang="zh-CN" sz="2000" dirty="0" smtClean="0"/>
              <a:t> Cut the specified number of bases from the start of the read</a:t>
            </a:r>
          </a:p>
          <a:p>
            <a:r>
              <a:rPr lang="en-US" altLang="zh-CN" sz="2000" b="1" dirty="0" smtClean="0"/>
              <a:t>MINLEN: </a:t>
            </a:r>
            <a:r>
              <a:rPr lang="en-US" altLang="zh-CN" sz="2000" dirty="0" smtClean="0"/>
              <a:t>Drop the read if it is below a specified length</a:t>
            </a:r>
          </a:p>
          <a:p>
            <a:r>
              <a:rPr lang="en-US" altLang="zh-CN" sz="2000" b="1" dirty="0" smtClean="0"/>
              <a:t>TOPHRED33:</a:t>
            </a:r>
            <a:r>
              <a:rPr lang="en-US" altLang="zh-CN" sz="2000" dirty="0" smtClean="0"/>
              <a:t> Convert quality scores to Phred-33</a:t>
            </a:r>
          </a:p>
          <a:p>
            <a:r>
              <a:rPr lang="en-US" altLang="zh-CN" sz="2000" b="1" dirty="0" smtClean="0"/>
              <a:t>TOPHRED64:</a:t>
            </a:r>
            <a:r>
              <a:rPr lang="en-US" altLang="zh-CN" sz="2000" dirty="0" smtClean="0"/>
              <a:t> Convert quality scores to Phred-64</a:t>
            </a:r>
          </a:p>
          <a:p>
            <a:pPr>
              <a:buNone/>
            </a:pPr>
            <a:endParaRPr lang="en-US" altLang="zh-CN" sz="2000" dirty="0" smtClean="0"/>
          </a:p>
          <a:p>
            <a:pPr>
              <a:buNone/>
            </a:pPr>
            <a:endParaRPr lang="zh-CN" altLang="en-US" sz="2000" dirty="0"/>
          </a:p>
        </p:txBody>
      </p:sp>
      <p:sp>
        <p:nvSpPr>
          <p:cNvPr id="4" name="TextBox 3"/>
          <p:cNvSpPr txBox="1"/>
          <p:nvPr/>
        </p:nvSpPr>
        <p:spPr>
          <a:xfrm>
            <a:off x="0" y="4653136"/>
            <a:ext cx="9144000" cy="707886"/>
          </a:xfrm>
          <a:prstGeom prst="rect">
            <a:avLst/>
          </a:prstGeom>
          <a:solidFill>
            <a:schemeClr val="tx1"/>
          </a:solidFill>
        </p:spPr>
        <p:txBody>
          <a:bodyPr wrap="square" rtlCol="0">
            <a:spAutoFit/>
          </a:bodyPr>
          <a:lstStyle/>
          <a:p>
            <a:r>
              <a:rPr lang="en-US" altLang="zh-CN" sz="2000" dirty="0" smtClean="0">
                <a:solidFill>
                  <a:schemeClr val="bg1"/>
                </a:solidFill>
              </a:rPr>
              <a:t>#</a:t>
            </a:r>
            <a:r>
              <a:rPr lang="en-US" altLang="zh-CN" sz="2000" dirty="0" err="1" smtClean="0">
                <a:solidFill>
                  <a:schemeClr val="bg1"/>
                </a:solidFill>
              </a:rPr>
              <a:t>trimmomatic</a:t>
            </a:r>
            <a:r>
              <a:rPr lang="en-US" altLang="zh-CN" sz="2000" dirty="0" smtClean="0">
                <a:solidFill>
                  <a:schemeClr val="bg1"/>
                </a:solidFill>
              </a:rPr>
              <a:t> SE -phred33 </a:t>
            </a:r>
            <a:r>
              <a:rPr lang="en-US" altLang="zh-CN" sz="2000" dirty="0" err="1" smtClean="0">
                <a:solidFill>
                  <a:schemeClr val="bg1"/>
                </a:solidFill>
              </a:rPr>
              <a:t>input.fq.gz</a:t>
            </a:r>
            <a:r>
              <a:rPr lang="en-US" altLang="zh-CN" sz="2000" dirty="0" smtClean="0">
                <a:solidFill>
                  <a:schemeClr val="bg1"/>
                </a:solidFill>
              </a:rPr>
              <a:t> </a:t>
            </a:r>
            <a:r>
              <a:rPr lang="en-US" altLang="zh-CN" sz="2000" dirty="0" err="1" smtClean="0">
                <a:solidFill>
                  <a:schemeClr val="bg1"/>
                </a:solidFill>
              </a:rPr>
              <a:t>output.fq.gz</a:t>
            </a:r>
            <a:r>
              <a:rPr lang="en-US" altLang="zh-CN" sz="2000" dirty="0" smtClean="0">
                <a:solidFill>
                  <a:schemeClr val="bg1"/>
                </a:solidFill>
              </a:rPr>
              <a:t> ILLUMINACLIP:TruSeq3-SE:2:30:10 LEADING:3 TRAILING:3 SLIDINGWINDOW:4:15 MINLEN:36</a:t>
            </a:r>
            <a:endParaRPr lang="zh-CN" altLang="en-US" sz="2000" dirty="0">
              <a:solidFill>
                <a:schemeClr val="bg1"/>
              </a:solidFill>
            </a:endParaRPr>
          </a:p>
        </p:txBody>
      </p:sp>
      <p:sp>
        <p:nvSpPr>
          <p:cNvPr id="5" name="TextBox 4"/>
          <p:cNvSpPr txBox="1"/>
          <p:nvPr/>
        </p:nvSpPr>
        <p:spPr>
          <a:xfrm>
            <a:off x="0" y="5373216"/>
            <a:ext cx="9144000" cy="1323439"/>
          </a:xfrm>
          <a:prstGeom prst="rect">
            <a:avLst/>
          </a:prstGeom>
          <a:solidFill>
            <a:schemeClr val="tx1"/>
          </a:solidFill>
        </p:spPr>
        <p:txBody>
          <a:bodyPr wrap="square" rtlCol="0">
            <a:spAutoFit/>
          </a:bodyPr>
          <a:lstStyle/>
          <a:p>
            <a:r>
              <a:rPr lang="en-US" altLang="zh-CN" sz="2000" dirty="0" smtClean="0">
                <a:solidFill>
                  <a:schemeClr val="bg1"/>
                </a:solidFill>
              </a:rPr>
              <a:t>#</a:t>
            </a:r>
            <a:r>
              <a:rPr lang="en-US" altLang="zh-CN" sz="2000" dirty="0" err="1" smtClean="0">
                <a:solidFill>
                  <a:schemeClr val="bg1"/>
                </a:solidFill>
              </a:rPr>
              <a:t>trimmomatic</a:t>
            </a:r>
            <a:r>
              <a:rPr lang="en-US" altLang="zh-CN" sz="2000" dirty="0" smtClean="0">
                <a:solidFill>
                  <a:schemeClr val="bg1"/>
                </a:solidFill>
              </a:rPr>
              <a:t> PE </a:t>
            </a:r>
            <a:r>
              <a:rPr lang="en-US" altLang="zh-CN" sz="2000" dirty="0" err="1" smtClean="0">
                <a:solidFill>
                  <a:schemeClr val="bg1"/>
                </a:solidFill>
              </a:rPr>
              <a:t>input_forward.fq</a:t>
            </a:r>
            <a:r>
              <a:rPr lang="en-US" altLang="zh-CN" sz="2000" dirty="0" smtClean="0">
                <a:solidFill>
                  <a:schemeClr val="bg1"/>
                </a:solidFill>
              </a:rPr>
              <a:t> </a:t>
            </a:r>
            <a:r>
              <a:rPr lang="en-US" altLang="zh-CN" sz="2000" dirty="0" err="1" smtClean="0">
                <a:solidFill>
                  <a:schemeClr val="bg1"/>
                </a:solidFill>
              </a:rPr>
              <a:t>input_reverse.fq</a:t>
            </a:r>
            <a:r>
              <a:rPr lang="en-US" altLang="zh-CN" sz="2000" dirty="0" smtClean="0">
                <a:solidFill>
                  <a:schemeClr val="bg1"/>
                </a:solidFill>
              </a:rPr>
              <a:t> </a:t>
            </a:r>
          </a:p>
          <a:p>
            <a:r>
              <a:rPr lang="en-US" altLang="zh-CN" sz="2000" dirty="0" err="1" smtClean="0">
                <a:solidFill>
                  <a:schemeClr val="bg1"/>
                </a:solidFill>
              </a:rPr>
              <a:t>output_forward_paired.fq.gz</a:t>
            </a:r>
            <a:r>
              <a:rPr lang="en-US" altLang="zh-CN" sz="2000" dirty="0" smtClean="0">
                <a:solidFill>
                  <a:schemeClr val="bg1"/>
                </a:solidFill>
              </a:rPr>
              <a:t> </a:t>
            </a:r>
            <a:r>
              <a:rPr lang="en-US" altLang="zh-CN" sz="2000" dirty="0" err="1" smtClean="0">
                <a:solidFill>
                  <a:schemeClr val="bg1"/>
                </a:solidFill>
              </a:rPr>
              <a:t>output_forward_unpaired.fq.gz</a:t>
            </a:r>
            <a:r>
              <a:rPr lang="en-US" altLang="zh-CN" sz="2000" dirty="0" smtClean="0">
                <a:solidFill>
                  <a:schemeClr val="bg1"/>
                </a:solidFill>
              </a:rPr>
              <a:t> </a:t>
            </a:r>
            <a:r>
              <a:rPr lang="en-US" altLang="zh-CN" sz="2000" dirty="0" err="1" smtClean="0">
                <a:solidFill>
                  <a:schemeClr val="bg1"/>
                </a:solidFill>
              </a:rPr>
              <a:t>output_reverse_paired.fq.gz</a:t>
            </a:r>
            <a:r>
              <a:rPr lang="en-US" altLang="zh-CN" sz="2000" dirty="0" smtClean="0">
                <a:solidFill>
                  <a:schemeClr val="bg1"/>
                </a:solidFill>
              </a:rPr>
              <a:t> </a:t>
            </a:r>
            <a:r>
              <a:rPr lang="en-US" altLang="zh-CN" sz="2000" dirty="0" err="1" smtClean="0">
                <a:solidFill>
                  <a:schemeClr val="bg1"/>
                </a:solidFill>
              </a:rPr>
              <a:t>output_reverse_unpaired.fq.gz</a:t>
            </a:r>
            <a:r>
              <a:rPr lang="en-US" altLang="zh-CN" sz="2000" dirty="0" smtClean="0">
                <a:solidFill>
                  <a:schemeClr val="bg1"/>
                </a:solidFill>
              </a:rPr>
              <a:t> ILLUMINACLIP:TruSeq3  -PE.fa:2:30:10 LEADING:3 TRAILING:3  SLIDINGWINDOW:4:15  MINLEN:36</a:t>
            </a:r>
            <a:endParaRPr lang="zh-CN" altLang="en-US" sz="2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Jellyfish &amp; </a:t>
            </a:r>
            <a:r>
              <a:rPr lang="en-US" altLang="zh-CN" dirty="0" err="1" smtClean="0"/>
              <a:t>Genomescope</a:t>
            </a:r>
            <a:endParaRPr lang="zh-CN" altLang="en-US" dirty="0"/>
          </a:p>
        </p:txBody>
      </p:sp>
      <p:sp>
        <p:nvSpPr>
          <p:cNvPr id="5" name="矩形 4"/>
          <p:cNvSpPr/>
          <p:nvPr/>
        </p:nvSpPr>
        <p:spPr>
          <a:xfrm>
            <a:off x="611560" y="1556792"/>
            <a:ext cx="8136904" cy="3693319"/>
          </a:xfrm>
          <a:prstGeom prst="rect">
            <a:avLst/>
          </a:prstGeom>
        </p:spPr>
        <p:txBody>
          <a:bodyPr wrap="square">
            <a:spAutoFit/>
          </a:bodyPr>
          <a:lstStyle/>
          <a:p>
            <a:r>
              <a:rPr lang="en-US" altLang="zh-CN" dirty="0" smtClean="0"/>
              <a:t>A tool for fast, memory-efficient counting of k-</a:t>
            </a:r>
            <a:r>
              <a:rPr lang="en-US" altLang="zh-CN" dirty="0" err="1" smtClean="0"/>
              <a:t>mers</a:t>
            </a:r>
            <a:r>
              <a:rPr lang="en-US" altLang="zh-CN" dirty="0" smtClean="0"/>
              <a:t> in DNA. </a:t>
            </a:r>
          </a:p>
          <a:p>
            <a:endParaRPr lang="en-US" altLang="zh-CN" dirty="0" smtClean="0"/>
          </a:p>
          <a:p>
            <a:r>
              <a:rPr lang="en-US" altLang="zh-CN" dirty="0" smtClean="0"/>
              <a:t>A k-</a:t>
            </a:r>
            <a:r>
              <a:rPr lang="en-US" altLang="zh-CN" dirty="0" err="1" smtClean="0"/>
              <a:t>mer</a:t>
            </a:r>
            <a:r>
              <a:rPr lang="en-US" altLang="zh-CN" dirty="0" smtClean="0"/>
              <a:t> is a substring of length k, and counting the occurrences of all such substrings is a central step in many analyses of DNA sequence. </a:t>
            </a:r>
          </a:p>
          <a:p>
            <a:endParaRPr lang="en-US" altLang="zh-CN" dirty="0" smtClean="0"/>
          </a:p>
          <a:p>
            <a:r>
              <a:rPr lang="en-US" altLang="zh-CN" dirty="0" smtClean="0"/>
              <a:t>FASTA and multi-FASTA files containing DNA sequences</a:t>
            </a:r>
          </a:p>
          <a:p>
            <a:endParaRPr lang="en-US" altLang="zh-CN" dirty="0" smtClean="0"/>
          </a:p>
          <a:p>
            <a:r>
              <a:rPr lang="en-US" altLang="zh-CN" dirty="0" smtClean="0"/>
              <a:t>      </a:t>
            </a:r>
            <a:r>
              <a:rPr lang="en-US" altLang="zh-CN" dirty="0" err="1" smtClean="0"/>
              <a:t>GenomeScope</a:t>
            </a:r>
            <a:r>
              <a:rPr lang="en-US" altLang="zh-CN" dirty="0" smtClean="0"/>
              <a:t> can infer the global properties of a genome from unassembled sequenced data. </a:t>
            </a:r>
            <a:r>
              <a:rPr lang="en-US" altLang="zh-CN" dirty="0" err="1" smtClean="0"/>
              <a:t>GenomeScope</a:t>
            </a:r>
            <a:r>
              <a:rPr lang="en-US" altLang="zh-CN" dirty="0" smtClean="0"/>
              <a:t> uses the k-</a:t>
            </a:r>
            <a:r>
              <a:rPr lang="en-US" altLang="zh-CN" dirty="0" err="1" smtClean="0"/>
              <a:t>mer</a:t>
            </a:r>
            <a:r>
              <a:rPr lang="en-US" altLang="zh-CN" dirty="0" smtClean="0"/>
              <a:t> count distribution from Jellyfish.</a:t>
            </a:r>
          </a:p>
          <a:p>
            <a:endParaRPr lang="en-US" altLang="zh-CN" dirty="0" smtClean="0"/>
          </a:p>
          <a:p>
            <a:endParaRPr lang="en-US" altLang="zh-CN" dirty="0" smtClean="0"/>
          </a:p>
          <a:p>
            <a:endParaRPr lang="en-US" altLang="zh-CN" dirty="0" smtClean="0"/>
          </a:p>
          <a:p>
            <a:endParaRPr lang="zh-CN" altLang="en-US" dirty="0"/>
          </a:p>
        </p:txBody>
      </p:sp>
      <p:pic>
        <p:nvPicPr>
          <p:cNvPr id="4" name="图片 3" descr="R-C.png"/>
          <p:cNvPicPr>
            <a:picLocks noChangeAspect="1"/>
          </p:cNvPicPr>
          <p:nvPr/>
        </p:nvPicPr>
        <p:blipFill>
          <a:blip r:embed="rId2" cstate="print"/>
          <a:stretch>
            <a:fillRect/>
          </a:stretch>
        </p:blipFill>
        <p:spPr>
          <a:xfrm>
            <a:off x="5292080" y="4088437"/>
            <a:ext cx="3024310" cy="27695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492896"/>
            <a:ext cx="9144000" cy="2031325"/>
          </a:xfrm>
          <a:prstGeom prst="rect">
            <a:avLst/>
          </a:prstGeom>
        </p:spPr>
        <p:txBody>
          <a:bodyPr wrap="square">
            <a:spAutoFit/>
          </a:bodyPr>
          <a:lstStyle/>
          <a:p>
            <a:r>
              <a:rPr lang="en-US" altLang="zh-CN" dirty="0" smtClean="0"/>
              <a:t>        One of the first goals when sequencing a new species is determining the overall characteristics of the genome structure, including the genome size, abundance of repetitive elements, and the rate of </a:t>
            </a:r>
            <a:r>
              <a:rPr lang="en-US" altLang="zh-CN" dirty="0" err="1" smtClean="0"/>
              <a:t>heterozygosity</a:t>
            </a:r>
            <a:r>
              <a:rPr lang="en-US" altLang="zh-CN" dirty="0" smtClean="0"/>
              <a:t>. These features are needed to study trends in genome evolution, and can inform the parameters that should be used for the individual assembly steps. They can also serve as an independent quality control during any analysis, such as quantifying the quality of an assembly, or measuring the expected number of heterozygous bases in the genome before mapping any variants.</a:t>
            </a:r>
            <a:endParaRPr lang="zh-CN" altLang="en-US" dirty="0"/>
          </a:p>
        </p:txBody>
      </p:sp>
      <p:sp>
        <p:nvSpPr>
          <p:cNvPr id="6" name="TextBox 5"/>
          <p:cNvSpPr txBox="1"/>
          <p:nvPr/>
        </p:nvSpPr>
        <p:spPr>
          <a:xfrm>
            <a:off x="179512" y="692696"/>
            <a:ext cx="5328592" cy="830997"/>
          </a:xfrm>
          <a:prstGeom prst="rect">
            <a:avLst/>
          </a:prstGeom>
          <a:noFill/>
        </p:spPr>
        <p:txBody>
          <a:bodyPr wrap="square" rtlCol="0">
            <a:spAutoFit/>
          </a:bodyPr>
          <a:lstStyle/>
          <a:p>
            <a:r>
              <a:rPr lang="en-US" altLang="zh-CN" sz="4800" dirty="0" smtClean="0"/>
              <a:t>Why?</a:t>
            </a:r>
            <a:endParaRPr lang="zh-CN" altLang="en-U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49080"/>
            <a:ext cx="9144000" cy="461665"/>
          </a:xfrm>
          <a:prstGeom prst="rect">
            <a:avLst/>
          </a:prstGeom>
          <a:solidFill>
            <a:schemeClr val="tx1"/>
          </a:solidFill>
        </p:spPr>
        <p:txBody>
          <a:bodyPr wrap="square" rtlCol="0">
            <a:spAutoFit/>
          </a:bodyPr>
          <a:lstStyle/>
          <a:p>
            <a:r>
              <a:rPr lang="en-US" altLang="zh-CN" sz="2400" dirty="0" smtClean="0">
                <a:solidFill>
                  <a:schemeClr val="bg1"/>
                </a:solidFill>
              </a:rPr>
              <a:t>#</a:t>
            </a:r>
            <a:r>
              <a:rPr lang="en-US" altLang="zh-CN" sz="2400" dirty="0" err="1" smtClean="0">
                <a:solidFill>
                  <a:schemeClr val="bg1"/>
                </a:solidFill>
              </a:rPr>
              <a:t>genomescope.R</a:t>
            </a:r>
            <a:r>
              <a:rPr lang="en-US" altLang="zh-CN" sz="2400" dirty="0" smtClean="0">
                <a:solidFill>
                  <a:schemeClr val="bg1"/>
                </a:solidFill>
              </a:rPr>
              <a:t> –</a:t>
            </a:r>
            <a:r>
              <a:rPr lang="en-US" altLang="zh-CN" sz="2400" dirty="0" err="1" smtClean="0">
                <a:solidFill>
                  <a:schemeClr val="bg1"/>
                </a:solidFill>
              </a:rPr>
              <a:t>i</a:t>
            </a:r>
            <a:r>
              <a:rPr lang="en-US" altLang="zh-CN" sz="2400" dirty="0" smtClean="0">
                <a:solidFill>
                  <a:schemeClr val="bg1"/>
                </a:solidFill>
              </a:rPr>
              <a:t> </a:t>
            </a:r>
            <a:r>
              <a:rPr lang="en-US" altLang="zh-CN" sz="2400" dirty="0" err="1" smtClean="0">
                <a:solidFill>
                  <a:schemeClr val="bg1"/>
                </a:solidFill>
              </a:rPr>
              <a:t>filename.hist</a:t>
            </a:r>
            <a:r>
              <a:rPr lang="en-US" altLang="zh-CN" sz="2400" dirty="0" smtClean="0">
                <a:solidFill>
                  <a:schemeClr val="bg1"/>
                </a:solidFill>
              </a:rPr>
              <a:t>  -o output_p3  -k 21  -p 3  -n 21.p3 </a:t>
            </a:r>
          </a:p>
        </p:txBody>
      </p:sp>
      <p:sp>
        <p:nvSpPr>
          <p:cNvPr id="3" name="矩形 2"/>
          <p:cNvSpPr/>
          <p:nvPr/>
        </p:nvSpPr>
        <p:spPr>
          <a:xfrm>
            <a:off x="0" y="1844824"/>
            <a:ext cx="9144000" cy="2308324"/>
          </a:xfrm>
          <a:prstGeom prst="rect">
            <a:avLst/>
          </a:prstGeom>
          <a:solidFill>
            <a:schemeClr val="tx1"/>
          </a:solidFill>
        </p:spPr>
        <p:txBody>
          <a:bodyPr wrap="square">
            <a:spAutoFit/>
          </a:bodyPr>
          <a:lstStyle/>
          <a:p>
            <a:pPr>
              <a:buNone/>
            </a:pPr>
            <a:r>
              <a:rPr lang="en-US" altLang="zh-CN" sz="2400" dirty="0" smtClean="0">
                <a:solidFill>
                  <a:schemeClr val="bg1"/>
                </a:solidFill>
              </a:rPr>
              <a:t>#jellyfish count -m 21 -s 20G -t 20 -o 21mer_out -C &lt;(filename_1.fq.gz) &lt;(filename_2.fq.gz)</a:t>
            </a:r>
          </a:p>
          <a:p>
            <a:pPr>
              <a:buNone/>
            </a:pPr>
            <a:r>
              <a:rPr lang="en-US" altLang="zh-CN" sz="2400" dirty="0" smtClean="0">
                <a:solidFill>
                  <a:schemeClr val="bg1"/>
                </a:solidFill>
              </a:rPr>
              <a:t> </a:t>
            </a:r>
          </a:p>
          <a:p>
            <a:pPr>
              <a:buNone/>
            </a:pPr>
            <a:r>
              <a:rPr lang="en-US" altLang="zh-CN" sz="2400" dirty="0" smtClean="0">
                <a:solidFill>
                  <a:schemeClr val="bg1"/>
                </a:solidFill>
              </a:rPr>
              <a:t>#jellyfish </a:t>
            </a:r>
            <a:r>
              <a:rPr lang="en-US" altLang="zh-CN" sz="2400" dirty="0" err="1" smtClean="0">
                <a:solidFill>
                  <a:schemeClr val="bg1"/>
                </a:solidFill>
              </a:rPr>
              <a:t>histo</a:t>
            </a:r>
            <a:r>
              <a:rPr lang="en-US" altLang="zh-CN" sz="2400" dirty="0" smtClean="0">
                <a:solidFill>
                  <a:schemeClr val="bg1"/>
                </a:solidFill>
              </a:rPr>
              <a:t> -o 21mer_out.histo 21mer_out</a:t>
            </a:r>
          </a:p>
          <a:p>
            <a:pPr>
              <a:buNone/>
            </a:pPr>
            <a:endParaRPr lang="en-US" altLang="zh-CN" sz="2400" dirty="0" smtClean="0">
              <a:solidFill>
                <a:schemeClr val="bg1"/>
              </a:solidFill>
            </a:endParaRPr>
          </a:p>
          <a:p>
            <a:pPr>
              <a:buNone/>
            </a:pPr>
            <a:endParaRPr lang="en-US" altLang="zh-CN" sz="2400"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0076478-fc397a4d31d6d0a8.png"/>
          <p:cNvPicPr>
            <a:picLocks noChangeAspect="1"/>
          </p:cNvPicPr>
          <p:nvPr/>
        </p:nvPicPr>
        <p:blipFill>
          <a:blip r:embed="rId3" cstate="print"/>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9.1|8|4|30.6"/>
</p:tagLst>
</file>

<file path=ppt/tags/tag2.xml><?xml version="1.0" encoding="utf-8"?>
<p:tagLst xmlns:a="http://schemas.openxmlformats.org/drawingml/2006/main" xmlns:r="http://schemas.openxmlformats.org/officeDocument/2006/relationships" xmlns:p="http://schemas.openxmlformats.org/presentationml/2006/main">
  <p:tag name="TIMING" val="|2.7|15.8|1.7|4.6|1.8|3.1|16.5|15.9|2.6"/>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6517</TotalTime>
  <Words>1580</Words>
  <Application>Microsoft Office PowerPoint</Application>
  <PresentationFormat>全屏显示(4:3)</PresentationFormat>
  <Paragraphs>188</Paragraphs>
  <Slides>27</Slides>
  <Notes>8</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Assembly of NGS</vt:lpstr>
      <vt:lpstr>幻灯片 2</vt:lpstr>
      <vt:lpstr>Data Filtration</vt:lpstr>
      <vt:lpstr>Trimmomatic</vt:lpstr>
      <vt:lpstr>幻灯片 5</vt:lpstr>
      <vt:lpstr>Jellyfish &amp; Genomescope</vt:lpstr>
      <vt:lpstr>幻灯片 7</vt:lpstr>
      <vt:lpstr>幻灯片 8</vt:lpstr>
      <vt:lpstr>幻灯片 9</vt:lpstr>
      <vt:lpstr>幻灯片 10</vt:lpstr>
      <vt:lpstr>幻灯片 11</vt:lpstr>
      <vt:lpstr>de Bruijn graph (Basic method)</vt:lpstr>
      <vt:lpstr>幻灯片 13</vt:lpstr>
      <vt:lpstr>幻灯片 14</vt:lpstr>
      <vt:lpstr>幻灯片 15</vt:lpstr>
      <vt:lpstr>幻灯片 16</vt:lpstr>
      <vt:lpstr>幻灯片 17</vt:lpstr>
      <vt:lpstr>SOAP(Short Oligonucleotide Alignment Program)denovo</vt:lpstr>
      <vt:lpstr>幻灯片 19</vt:lpstr>
      <vt:lpstr>幻灯片 20</vt:lpstr>
      <vt:lpstr>幻灯片 21</vt:lpstr>
      <vt:lpstr>Supernova </vt:lpstr>
      <vt:lpstr>幻灯片 23</vt:lpstr>
      <vt:lpstr>幻灯片 24</vt:lpstr>
      <vt:lpstr>幻灯片 25</vt:lpstr>
      <vt:lpstr>幻灯片 26</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c:creator>
  <cp:lastModifiedBy>a</cp:lastModifiedBy>
  <cp:revision>141</cp:revision>
  <dcterms:created xsi:type="dcterms:W3CDTF">2021-12-23T11:11:02Z</dcterms:created>
  <dcterms:modified xsi:type="dcterms:W3CDTF">2022-01-13T01:25:56Z</dcterms:modified>
</cp:coreProperties>
</file>