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7" r:id="rId4"/>
    <p:sldId id="256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C1BD9-03A1-4453-88E7-A75CA195FBD1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CA5C2-B6D6-4886-B70D-E60A957F7CE9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0306" y="251926"/>
            <a:ext cx="6671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Detection of Structural Variation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8232" y="1280812"/>
            <a:ext cx="1595534" cy="191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Syri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delly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7999" y="4254959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Workshop2026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Lab of Molecular Systematics and Ecology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College of Fisheries and Life Science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Dipak Rajbanshi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974" y="783420"/>
            <a:ext cx="70726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variants (SVs) are large rearrangements (&gt;50 bp) within the genome that impact gene function and the content and structure of chromosomes.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68" t="7505"/>
          <a:stretch>
            <a:fillRect/>
          </a:stretch>
        </p:blipFill>
        <p:spPr>
          <a:xfrm>
            <a:off x="7616886" y="503410"/>
            <a:ext cx="4372949" cy="29606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96" t="20833" r="15740" b="18112"/>
          <a:stretch>
            <a:fillRect/>
          </a:stretch>
        </p:blipFill>
        <p:spPr>
          <a:xfrm>
            <a:off x="180387" y="3235648"/>
            <a:ext cx="7436499" cy="34359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286" y="1142999"/>
            <a:ext cx="60930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Using minimap2 for generating alignment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minimap2 -</a:t>
            </a:r>
            <a:r>
              <a:rPr lang="en-GB" dirty="0" err="1"/>
              <a:t>ax</a:t>
            </a:r>
            <a:r>
              <a:rPr lang="en-GB" dirty="0"/>
              <a:t> asm5 --</a:t>
            </a:r>
            <a:r>
              <a:rPr lang="en-GB" dirty="0" err="1"/>
              <a:t>eqx</a:t>
            </a:r>
            <a:r>
              <a:rPr lang="en-GB" dirty="0"/>
              <a:t> </a:t>
            </a:r>
            <a:r>
              <a:rPr lang="en-GB" dirty="0" err="1"/>
              <a:t>refgenome</a:t>
            </a:r>
            <a:r>
              <a:rPr lang="en-GB" dirty="0"/>
              <a:t> </a:t>
            </a:r>
            <a:r>
              <a:rPr lang="en-GB" dirty="0" err="1"/>
              <a:t>qrygenome</a:t>
            </a:r>
            <a:r>
              <a:rPr lang="en-GB" dirty="0"/>
              <a:t> -o </a:t>
            </a:r>
            <a:r>
              <a:rPr lang="en-GB" dirty="0" err="1"/>
              <a:t>out.sam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29272" y="2255059"/>
            <a:ext cx="630127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Using </a:t>
            </a:r>
            <a:r>
              <a:rPr lang="en-GB" dirty="0" err="1"/>
              <a:t>MUMmer</a:t>
            </a:r>
            <a:r>
              <a:rPr lang="en-GB" dirty="0"/>
              <a:t> for generating alignment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err="1"/>
              <a:t>nucmer</a:t>
            </a:r>
            <a:r>
              <a:rPr lang="en-GB" dirty="0"/>
              <a:t> --</a:t>
            </a:r>
            <a:r>
              <a:rPr lang="en-GB" dirty="0" err="1"/>
              <a:t>maxmatch</a:t>
            </a:r>
            <a:r>
              <a:rPr lang="en-GB" dirty="0"/>
              <a:t> -c 100 -b 500 -l 50 </a:t>
            </a:r>
            <a:r>
              <a:rPr lang="en-GB" dirty="0" err="1"/>
              <a:t>refgenome</a:t>
            </a:r>
            <a:r>
              <a:rPr lang="en-GB" dirty="0"/>
              <a:t> </a:t>
            </a:r>
            <a:r>
              <a:rPr lang="en-GB" dirty="0" err="1"/>
              <a:t>qrygenome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delta-filter -m -</a:t>
            </a:r>
            <a:r>
              <a:rPr lang="en-GB" dirty="0" err="1"/>
              <a:t>i</a:t>
            </a:r>
            <a:r>
              <a:rPr lang="en-GB" dirty="0"/>
              <a:t> 90 -l 100 </a:t>
            </a:r>
            <a:r>
              <a:rPr lang="en-GB" dirty="0" err="1"/>
              <a:t>out.delta</a:t>
            </a:r>
            <a:r>
              <a:rPr lang="en-GB" dirty="0"/>
              <a:t> &gt; </a:t>
            </a:r>
            <a:r>
              <a:rPr lang="en-GB" dirty="0" err="1"/>
              <a:t>out.filtered.delta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show-</a:t>
            </a:r>
            <a:r>
              <a:rPr lang="en-GB" dirty="0" err="1"/>
              <a:t>coords</a:t>
            </a:r>
            <a:r>
              <a:rPr lang="en-GB" dirty="0"/>
              <a:t> -</a:t>
            </a:r>
            <a:r>
              <a:rPr lang="en-GB" dirty="0" err="1"/>
              <a:t>THrd</a:t>
            </a:r>
            <a:r>
              <a:rPr lang="en-GB" dirty="0"/>
              <a:t> </a:t>
            </a:r>
            <a:r>
              <a:rPr lang="en-GB" dirty="0" err="1"/>
              <a:t>out.filtered.delta</a:t>
            </a:r>
            <a:r>
              <a:rPr lang="en-GB" dirty="0"/>
              <a:t> &gt; </a:t>
            </a:r>
            <a:r>
              <a:rPr lang="en-GB" dirty="0" err="1"/>
              <a:t>out.filtered.coords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29272" y="3654765"/>
            <a:ext cx="72903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Run </a:t>
            </a:r>
            <a:r>
              <a:rPr lang="en-GB" dirty="0" err="1"/>
              <a:t>Syri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Syri -c out.sam -r refgenome -q qrygenome -k -F S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err="1"/>
              <a:t>Syri</a:t>
            </a:r>
            <a:r>
              <a:rPr lang="en-GB" dirty="0"/>
              <a:t> -c </a:t>
            </a:r>
            <a:r>
              <a:rPr lang="en-GB" dirty="0" err="1"/>
              <a:t>out.filtered.coords</a:t>
            </a:r>
            <a:r>
              <a:rPr lang="en-GB" dirty="0"/>
              <a:t> -d </a:t>
            </a:r>
            <a:r>
              <a:rPr lang="en-GB" dirty="0" err="1"/>
              <a:t>out.filtered.delta</a:t>
            </a:r>
            <a:r>
              <a:rPr lang="en-GB" dirty="0"/>
              <a:t> -r </a:t>
            </a:r>
            <a:r>
              <a:rPr lang="en-GB" dirty="0" err="1"/>
              <a:t>refgenome</a:t>
            </a:r>
            <a:r>
              <a:rPr lang="en-GB" dirty="0"/>
              <a:t> -q </a:t>
            </a:r>
            <a:r>
              <a:rPr lang="en-GB" dirty="0" err="1"/>
              <a:t>qrygenome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45296" y="5033177"/>
            <a:ext cx="5505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Generate plot</a:t>
            </a: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err="1"/>
              <a:t>plotsr</a:t>
            </a:r>
            <a:r>
              <a:rPr lang="en-GB" dirty="0"/>
              <a:t> --</a:t>
            </a:r>
            <a:r>
              <a:rPr lang="en-GB" dirty="0" err="1"/>
              <a:t>sr</a:t>
            </a:r>
            <a:r>
              <a:rPr lang="en-GB" dirty="0"/>
              <a:t> </a:t>
            </a:r>
            <a:r>
              <a:rPr lang="en-GB" dirty="0" err="1"/>
              <a:t>syri.out</a:t>
            </a:r>
            <a:r>
              <a:rPr lang="en-GB" dirty="0"/>
              <a:t> --genomes </a:t>
            </a:r>
            <a:r>
              <a:rPr lang="en-GB" dirty="0" err="1"/>
              <a:t>genome.tsv</a:t>
            </a:r>
            <a:r>
              <a:rPr lang="en-GB" dirty="0"/>
              <a:t> -o plot.png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438122" y="2369976"/>
            <a:ext cx="87707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18278" y="2185310"/>
            <a:ext cx="1054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out.delta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342573" y="4116430"/>
            <a:ext cx="264056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015879" y="3980650"/>
            <a:ext cx="913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Syri.out</a:t>
            </a:r>
            <a:endParaRPr lang="en-GB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7534470" y="4281949"/>
            <a:ext cx="466530" cy="1360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69560" y="4533655"/>
            <a:ext cx="3351204" cy="22636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9920" y="90744"/>
            <a:ext cx="4665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GB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Syri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detect SV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3408" y="251927"/>
            <a:ext cx="5085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delly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detecting SV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722" y="1485279"/>
            <a:ext cx="2761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Index the Genome</a:t>
            </a:r>
            <a:endParaRPr lang="en-GB" dirty="0"/>
          </a:p>
          <a:p>
            <a:r>
              <a:rPr lang="en-GB" dirty="0"/>
              <a:t>bwa index </a:t>
            </a:r>
            <a:r>
              <a:rPr lang="en-GB" dirty="0" err="1"/>
              <a:t>genome.fasta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40836" y="2577418"/>
            <a:ext cx="5225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Reads Alignment</a:t>
            </a:r>
            <a:endParaRPr lang="en-GB" dirty="0"/>
          </a:p>
          <a:p>
            <a:r>
              <a:rPr lang="en-GB" dirty="0"/>
              <a:t>Bwa mem -t 25 </a:t>
            </a:r>
            <a:r>
              <a:rPr lang="en-GB" dirty="0" err="1"/>
              <a:t>genome.fasta</a:t>
            </a:r>
            <a:r>
              <a:rPr lang="en-GB" dirty="0"/>
              <a:t> r1.fq r2.fq -o </a:t>
            </a:r>
            <a:r>
              <a:rPr lang="en-GB" dirty="0" err="1"/>
              <a:t>aling.sam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51722" y="3559934"/>
            <a:ext cx="5561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Remove duplicates</a:t>
            </a:r>
            <a:endParaRPr lang="en-GB" dirty="0"/>
          </a:p>
          <a:p>
            <a:r>
              <a:rPr lang="en-GB" dirty="0" err="1"/>
              <a:t>Samblaster</a:t>
            </a:r>
            <a:r>
              <a:rPr lang="en-GB" dirty="0"/>
              <a:t> -r -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aling.sam</a:t>
            </a:r>
            <a:r>
              <a:rPr lang="en-GB" dirty="0"/>
              <a:t> -o </a:t>
            </a:r>
            <a:r>
              <a:rPr lang="en-GB" dirty="0" err="1"/>
              <a:t>dup.sam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940836" y="4854842"/>
            <a:ext cx="39841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Convert sort and index the bam file</a:t>
            </a:r>
            <a:endParaRPr lang="en-GB" dirty="0"/>
          </a:p>
          <a:p>
            <a:r>
              <a:rPr lang="en-GB" dirty="0" err="1"/>
              <a:t>samtools</a:t>
            </a:r>
            <a:r>
              <a:rPr lang="en-GB" dirty="0"/>
              <a:t> view -</a:t>
            </a:r>
            <a:r>
              <a:rPr lang="en-GB" dirty="0" err="1"/>
              <a:t>bS</a:t>
            </a:r>
            <a:r>
              <a:rPr lang="en-GB" dirty="0"/>
              <a:t> -o </a:t>
            </a:r>
            <a:r>
              <a:rPr lang="en-GB" dirty="0" err="1"/>
              <a:t>dup.bam</a:t>
            </a:r>
            <a:r>
              <a:rPr lang="en-GB" dirty="0"/>
              <a:t> </a:t>
            </a:r>
            <a:r>
              <a:rPr lang="en-GB" dirty="0" err="1"/>
              <a:t>dup.sam</a:t>
            </a:r>
            <a:endParaRPr lang="en-GB" dirty="0"/>
          </a:p>
          <a:p>
            <a:r>
              <a:rPr lang="en-GB" dirty="0" err="1"/>
              <a:t>samtools</a:t>
            </a:r>
            <a:r>
              <a:rPr lang="en-GB" dirty="0"/>
              <a:t> sort </a:t>
            </a:r>
            <a:r>
              <a:rPr lang="en-GB" dirty="0" err="1"/>
              <a:t>dup.bam</a:t>
            </a:r>
            <a:r>
              <a:rPr lang="en-GB" dirty="0"/>
              <a:t> -o </a:t>
            </a:r>
            <a:r>
              <a:rPr lang="en-GB" dirty="0" err="1"/>
              <a:t>sorted.bam</a:t>
            </a:r>
            <a:endParaRPr lang="en-GB" dirty="0"/>
          </a:p>
          <a:p>
            <a:r>
              <a:rPr lang="en-GB" dirty="0" err="1"/>
              <a:t>samtools</a:t>
            </a:r>
            <a:r>
              <a:rPr lang="en-GB" dirty="0"/>
              <a:t> index </a:t>
            </a:r>
            <a:r>
              <a:rPr lang="en-GB" dirty="0" err="1"/>
              <a:t>sorted.bam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690049" y="1383894"/>
            <a:ext cx="4749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Now run </a:t>
            </a:r>
            <a:r>
              <a:rPr lang="en-GB" dirty="0" err="1"/>
              <a:t>delly</a:t>
            </a:r>
            <a:endParaRPr lang="en-GB" dirty="0"/>
          </a:p>
          <a:p>
            <a:r>
              <a:rPr lang="en-GB" dirty="0" err="1"/>
              <a:t>delly</a:t>
            </a:r>
            <a:r>
              <a:rPr lang="en-GB" dirty="0"/>
              <a:t> call -g </a:t>
            </a:r>
            <a:r>
              <a:rPr lang="en-GB" dirty="0" err="1"/>
              <a:t>genome.fasta</a:t>
            </a:r>
            <a:r>
              <a:rPr lang="en-GB" dirty="0"/>
              <a:t> -o </a:t>
            </a:r>
            <a:r>
              <a:rPr lang="en-GB" dirty="0" err="1"/>
              <a:t>out.bcf</a:t>
            </a:r>
            <a:r>
              <a:rPr lang="en-GB" dirty="0"/>
              <a:t> </a:t>
            </a:r>
            <a:r>
              <a:rPr lang="en-GB" dirty="0" err="1"/>
              <a:t>sorted.bam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690049" y="2577417"/>
            <a:ext cx="3144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Convert </a:t>
            </a:r>
            <a:r>
              <a:rPr lang="en-GB" dirty="0" err="1"/>
              <a:t>bcf</a:t>
            </a:r>
            <a:r>
              <a:rPr lang="en-GB" dirty="0"/>
              <a:t> to </a:t>
            </a:r>
            <a:r>
              <a:rPr lang="en-GB" dirty="0" err="1"/>
              <a:t>vcf</a:t>
            </a:r>
            <a:endParaRPr lang="en-GB" dirty="0"/>
          </a:p>
          <a:p>
            <a:r>
              <a:rPr lang="en-GB" dirty="0" err="1"/>
              <a:t>bcftools</a:t>
            </a:r>
            <a:r>
              <a:rPr lang="en-GB" dirty="0"/>
              <a:t> view out.vcf &gt; out.vcf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690049" y="3770940"/>
            <a:ext cx="2295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Visualize using IGV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60302" y="3004457"/>
            <a:ext cx="20713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1294</Words>
  <Application>WPS 演示</Application>
  <PresentationFormat>Widescreen</PresentationFormat>
  <Paragraphs>59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Times New Roman</vt:lpstr>
      <vt:lpstr>微软雅黑</vt:lpstr>
      <vt:lpstr>Arial Unicode MS</vt:lpstr>
      <vt:lpstr>Calibri Light</vt:lpstr>
      <vt:lpstr>Calibri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Dipak</dc:creator>
  <cp:lastModifiedBy>WPS_1561816215</cp:lastModifiedBy>
  <cp:revision>14</cp:revision>
  <dcterms:created xsi:type="dcterms:W3CDTF">2026-01-10T05:17:00Z</dcterms:created>
  <dcterms:modified xsi:type="dcterms:W3CDTF">2026-01-20T09:35:04Z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B01B9C3EA65E48CA89200710456AA9A0_13</vt:lpwstr>
  </property>
  <property fmtid="{D5CDD505-2E9C-101B-9397-08002B2CF9AE}" pid="3" name="KSOProductBuildVer">
    <vt:lpwstr>2052-12.1.0.24657</vt:lpwstr>
  </property>
</Properties>
</file>