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57" r:id="rId6"/>
    <p:sldId id="258" r:id="rId7"/>
    <p:sldId id="263" r:id="rId8"/>
    <p:sldId id="261" r:id="rId9"/>
    <p:sldId id="262" r:id="rId10"/>
    <p:sldId id="275" r:id="rId11"/>
    <p:sldId id="276" r:id="rId12"/>
    <p:sldId id="264" r:id="rId13"/>
    <p:sldId id="265" r:id="rId14"/>
    <p:sldId id="277" r:id="rId15"/>
    <p:sldId id="268" r:id="rId16"/>
    <p:sldId id="26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hyperlink" Target="https://pmc.ncbi.nlm.nih.gov/articles/PMC3761300/#fig1" TargetMode="Externa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8.png"/><Relationship Id="rId1" Type="http://schemas.openxmlformats.org/officeDocument/2006/relationships/tags" Target="../tags/tag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Detection of Selective Signal </a:t>
            </a:r>
            <a:br>
              <a:rPr lang="en-US" altLang="zh-CN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in Populations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Autofit/>
          </a:bodyPr>
          <a:p>
            <a:pPr>
              <a:lnSpc>
                <a:spcPct val="80000"/>
              </a:lnSpc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LMSE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Workshop2026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Lu liang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2026.1.16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" y="0"/>
            <a:ext cx="12049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855030"/>
            <a:ext cx="10969200" cy="705600"/>
          </a:xfrm>
        </p:spPr>
        <p:txBody>
          <a:bodyPr>
            <a:noAutofit/>
          </a:bodyPr>
          <a:p>
            <a:pPr algn="ctr"/>
            <a:r>
              <a:rPr lang="en-US" altLang="zh-CN" sz="6000"/>
              <a:t>Practice</a:t>
            </a:r>
            <a:endParaRPr lang="en-US" altLang="zh-CN" sz="600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>
            <a:off x="7152005" y="970280"/>
            <a:ext cx="20897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5530" y="781685"/>
            <a:ext cx="9677400" cy="190500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7152005" y="1040765"/>
            <a:ext cx="20897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1710"/>
            <a:ext cx="12192000" cy="250380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5290185" y="3800475"/>
            <a:ext cx="20897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005" y="1160780"/>
            <a:ext cx="12192000" cy="21888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85" y="692150"/>
            <a:ext cx="9081135" cy="46863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600710" y="1160780"/>
            <a:ext cx="893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405" y="3429000"/>
            <a:ext cx="6438900" cy="49434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2570" y="100330"/>
            <a:ext cx="9167495" cy="6248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945" y="1414780"/>
            <a:ext cx="7696200" cy="30480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2226945" y="1719580"/>
            <a:ext cx="77158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080" y="2877185"/>
            <a:ext cx="6791325" cy="239077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7546975" y="5267960"/>
            <a:ext cx="115252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355" y="6094730"/>
            <a:ext cx="9056370" cy="3048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7355"/>
            <a:ext cx="12192000" cy="2455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2882900"/>
            <a:ext cx="6800850" cy="373380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9637395" y="1071880"/>
            <a:ext cx="1163955" cy="3661410"/>
          </a:xfrm>
          <a:prstGeom prst="straightConnector1">
            <a:avLst/>
          </a:prstGeom>
          <a:ln w="31750" cap="rnd">
            <a:solidFill>
              <a:schemeClr val="accent6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Core Signal </a:t>
            </a:r>
            <a:r>
              <a:rPr lang="en-US" altLang="zh-CN"/>
              <a:t>Types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p>
            <a:r>
              <a:rPr lang="en-US" altLang="zh-CN" sz="2000"/>
              <a:t>Abnormal Population Differentiation (High </a:t>
            </a:r>
            <a:r>
              <a:rPr lang="en-US" altLang="zh-CN" sz="2000">
                <a:solidFill>
                  <a:srgbClr val="FF0000"/>
                </a:solidFill>
              </a:rPr>
              <a:t>Fst</a:t>
            </a:r>
            <a:r>
              <a:rPr lang="en-US" altLang="zh-CN" sz="2000"/>
              <a:t>):</a:t>
            </a:r>
            <a:endParaRPr lang="en-US" altLang="zh-CN" sz="2000"/>
          </a:p>
          <a:p>
            <a:pPr marL="457200" lvl="1" indent="0">
              <a:buNone/>
            </a:pPr>
            <a:r>
              <a:rPr lang="en-US" altLang="zh-CN" sz="1800"/>
              <a:t>A beneficial mutation rises rapidly in frequency in a specific population, </a:t>
            </a:r>
            <a:r>
              <a:rPr lang="en-US" altLang="zh-CN" sz="1800">
                <a:solidFill>
                  <a:srgbClr val="FF0000"/>
                </a:solidFill>
              </a:rPr>
              <a:t>increasing genetic divergence</a:t>
            </a:r>
            <a:r>
              <a:rPr lang="en-US" altLang="zh-CN" sz="1800"/>
              <a:t> (Fst) between populations. </a:t>
            </a:r>
            <a:endParaRPr lang="en-US" altLang="zh-CN" sz="1800"/>
          </a:p>
          <a:p>
            <a:pPr marL="457200" lvl="1" indent="0">
              <a:buNone/>
            </a:pPr>
            <a:r>
              <a:rPr lang="en-US" altLang="zh-CN" sz="1800"/>
              <a:t>Detecting local adaptation.</a:t>
            </a:r>
            <a:endParaRPr lang="en-US" altLang="zh-CN" sz="1800"/>
          </a:p>
          <a:p>
            <a:r>
              <a:rPr lang="en-US" altLang="zh-CN" sz="2000"/>
              <a:t>Distorted Allele Frequency Spectrum (Low </a:t>
            </a:r>
            <a:r>
              <a:rPr lang="en-US" altLang="zh-CN" sz="2000">
                <a:solidFill>
                  <a:srgbClr val="FF0000"/>
                </a:solidFill>
              </a:rPr>
              <a:t>Tajima's D</a:t>
            </a:r>
            <a:r>
              <a:rPr lang="en-US" altLang="zh-CN" sz="2000"/>
              <a:t>):</a:t>
            </a:r>
            <a:endParaRPr lang="en-US" altLang="zh-CN" sz="2000"/>
          </a:p>
          <a:p>
            <a:pPr marL="457200" lvl="1" indent="0">
              <a:buNone/>
            </a:pPr>
            <a:r>
              <a:rPr lang="en-US" altLang="zh-CN" sz="1800">
                <a:sym typeface="+mn-ea"/>
              </a:rPr>
              <a:t>A beneficial mutation "drags" linked regions to fixation, </a:t>
            </a:r>
            <a:r>
              <a:rPr lang="en-US" altLang="zh-CN" sz="1800">
                <a:solidFill>
                  <a:srgbClr val="FF0000"/>
                </a:solidFill>
                <a:sym typeface="+mn-ea"/>
              </a:rPr>
              <a:t>removing local variants</a:t>
            </a:r>
            <a:r>
              <a:rPr lang="en-US" altLang="zh-CN" sz="1800">
                <a:sym typeface="+mn-ea"/>
              </a:rPr>
              <a:t> and reducing diversity.</a:t>
            </a:r>
            <a:endParaRPr lang="en-US" altLang="zh-CN" sz="1800">
              <a:sym typeface="+mn-ea"/>
            </a:endParaRPr>
          </a:p>
          <a:p>
            <a:pPr marL="457200" lvl="1" indent="0">
              <a:buNone/>
            </a:pPr>
            <a:r>
              <a:rPr lang="en-US" altLang="zh-CN" sz="1800"/>
              <a:t>Detecting recent, strong positive selection.</a:t>
            </a:r>
            <a:endParaRPr lang="en-US" altLang="zh-CN" sz="1800"/>
          </a:p>
          <a:p>
            <a:r>
              <a:rPr lang="en-US" altLang="zh-CN" sz="2000"/>
              <a:t>Abnormal Haplotype Length (High </a:t>
            </a:r>
            <a:r>
              <a:rPr lang="en-US" altLang="zh-CN" sz="2000">
                <a:solidFill>
                  <a:srgbClr val="FF0000"/>
                </a:solidFill>
              </a:rPr>
              <a:t>iHS</a:t>
            </a:r>
            <a:r>
              <a:rPr lang="en-US" altLang="zh-CN" sz="2000"/>
              <a:t> or </a:t>
            </a:r>
            <a:r>
              <a:rPr lang="en-US" altLang="zh-CN" sz="2000">
                <a:solidFill>
                  <a:srgbClr val="FF0000"/>
                </a:solidFill>
              </a:rPr>
              <a:t>REHH</a:t>
            </a:r>
            <a:r>
              <a:rPr lang="en-US" altLang="zh-CN" sz="2000"/>
              <a:t>):</a:t>
            </a:r>
            <a:endParaRPr lang="en-US" altLang="zh-CN" sz="2000"/>
          </a:p>
          <a:p>
            <a:pPr marL="457200" lvl="1" indent="0">
              <a:buNone/>
            </a:pPr>
            <a:r>
              <a:rPr lang="en-US" altLang="zh-CN" sz="1800"/>
              <a:t>Selected regions harbor unusually long, high-frequency haplotypes </a:t>
            </a:r>
            <a:r>
              <a:rPr lang="en-US" altLang="zh-CN" sz="1800">
                <a:solidFill>
                  <a:srgbClr val="FF0000"/>
                </a:solidFill>
              </a:rPr>
              <a:t>not yet broken by recombination</a:t>
            </a:r>
            <a:r>
              <a:rPr lang="en-US" altLang="zh-CN" sz="1800"/>
              <a:t>.</a:t>
            </a:r>
            <a:endParaRPr lang="en-US" altLang="zh-CN" sz="1800"/>
          </a:p>
          <a:p>
            <a:pPr marL="457200" lvl="1" indent="0">
              <a:buNone/>
            </a:pPr>
            <a:r>
              <a:rPr lang="en-US" altLang="zh-CN" sz="1800"/>
              <a:t>Detecting ongoing or recently completed selection.</a:t>
            </a:r>
            <a:endParaRPr lang="en-US" altLang="zh-CN" sz="180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8170" y="3492500"/>
            <a:ext cx="6940550" cy="3771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5" y="134620"/>
            <a:ext cx="11847830" cy="3295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>
            <a:normAutofit fontScale="90000"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CLR base on SFS(Site/Allel Frequency Spectrum)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507365" y="2002155"/>
            <a:ext cx="11069955" cy="37947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SFS and Generations(τ)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rcRect t="41742"/>
          <a:stretch>
            <a:fillRect/>
          </a:stretch>
        </p:blipFill>
        <p:spPr>
          <a:xfrm>
            <a:off x="563880" y="1178560"/>
            <a:ext cx="11113135" cy="38055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8330" y="4984115"/>
            <a:ext cx="11312525" cy="263779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/>
            <a:r>
              <a:rPr lang="en-US" altLang="zh-CN" sz="2000" b="0" i="0">
                <a:solidFill>
                  <a:srgbClr val="1B1B1B"/>
                </a:solidFill>
                <a:latin typeface="Times New Roman" panose="02020603050405020304" charset="0"/>
                <a:ea typeface="Cambria" panose="02040503050406030204"/>
                <a:cs typeface="Times New Roman" panose="02020603050405020304" charset="0"/>
              </a:rPr>
              <a:t>Not surprisingly, selective sweeps have a dramatic effect on the scaled SFS. Near the point of fixation, the scaled SFS is characterized by an abundance of very </a:t>
            </a:r>
            <a:r>
              <a:rPr lang="en-US" altLang="zh-CN" sz="2000" b="0" i="0">
                <a:solidFill>
                  <a:srgbClr val="FF0000"/>
                </a:solidFill>
                <a:latin typeface="Times New Roman" panose="02020603050405020304" charset="0"/>
                <a:ea typeface="Cambria" panose="02040503050406030204"/>
                <a:cs typeface="Times New Roman" panose="02020603050405020304" charset="0"/>
              </a:rPr>
              <a:t>high-frequency alleles and a near absence of intermediate frequency alleles </a:t>
            </a:r>
            <a:r>
              <a:rPr lang="en-US" altLang="zh-CN" sz="2000" b="0" i="0">
                <a:solidFill>
                  <a:srgbClr val="1B1B1B"/>
                </a:solidFill>
                <a:latin typeface="Times New Roman" panose="02020603050405020304" charset="0"/>
                <a:ea typeface="Cambria" panose="02040503050406030204"/>
                <a:cs typeface="Times New Roman" panose="02020603050405020304" charset="0"/>
              </a:rPr>
              <a:t>(</a:t>
            </a:r>
            <a:r>
              <a:rPr lang="en-US" altLang="zh-CN" sz="2000" b="0" i="0" u="sng">
                <a:solidFill>
                  <a:srgbClr val="005EA2"/>
                </a:solidFill>
                <a:latin typeface="Times New Roman" panose="02020603050405020304" charset="0"/>
                <a:ea typeface="Cambria" panose="02040503050406030204"/>
                <a:cs typeface="Times New Roman" panose="02020603050405020304" charset="0"/>
                <a:hlinkClick r:id="rId2"/>
              </a:rPr>
              <a:t>Figure E</a:t>
            </a:r>
            <a:r>
              <a:rPr lang="en-US" altLang="zh-CN" sz="2000" b="0" i="0">
                <a:solidFill>
                  <a:srgbClr val="1B1B1B"/>
                </a:solidFill>
                <a:latin typeface="Times New Roman" panose="02020603050405020304" charset="0"/>
                <a:ea typeface="Cambria" panose="02040503050406030204"/>
                <a:cs typeface="Times New Roman" panose="02020603050405020304" charset="0"/>
              </a:rPr>
              <a:t>). Importantly, the scaled SFS of regions evolving under selective sweeps differs even in the prefixation and postfixation regimes from that of regions evolving neutrally (</a:t>
            </a:r>
            <a:r>
              <a:rPr lang="en-US" altLang="zh-CN" sz="2000" b="0" i="0" u="sng">
                <a:solidFill>
                  <a:srgbClr val="005EA2"/>
                </a:solidFill>
                <a:latin typeface="Times New Roman" panose="02020603050405020304" charset="0"/>
                <a:ea typeface="Cambria" panose="02040503050406030204"/>
                <a:cs typeface="Times New Roman" panose="02020603050405020304" charset="0"/>
                <a:hlinkClick r:id="rId2"/>
              </a:rPr>
              <a:t>Figure D and F</a:t>
            </a:r>
            <a:r>
              <a:rPr lang="en-US" altLang="zh-CN" sz="2000" b="0" i="0">
                <a:solidFill>
                  <a:srgbClr val="1B1B1B"/>
                </a:solidFill>
                <a:latin typeface="Times New Roman" panose="02020603050405020304" charset="0"/>
                <a:ea typeface="Cambria" panose="02040503050406030204"/>
                <a:cs typeface="Times New Roman" panose="02020603050405020304" charset="0"/>
              </a:rPr>
              <a:t>).                                                                                                           (Roy Ronen et. al. 2013)</a:t>
            </a:r>
            <a:endParaRPr lang="en-US" altLang="zh-CN" sz="2000" b="0" i="0">
              <a:solidFill>
                <a:srgbClr val="1B1B1B"/>
              </a:solidFill>
              <a:latin typeface="Times New Roman" panose="02020603050405020304" charset="0"/>
              <a:ea typeface="Cambria" panose="02040503050406030204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Usage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695" y="1313815"/>
            <a:ext cx="10539095" cy="3168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95" y="4532630"/>
            <a:ext cx="11189970" cy="15786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</a:rPr>
              <a:t>Usage</a:t>
            </a:r>
            <a:endParaRPr lang="en-US" altLang="zh-CN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Input data -&gt; .vcf file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Extract single chromosome vcf file 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$ vcftools --vcf test.vcf --recode --recode-INFO-all --stdout --chr chr1 &gt; chr1.vcf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Calculate SweeD windows (10kb)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$ grep chr1 chr1.vcf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##contig=&lt;ID=chr1,length=31077448&gt;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-grid = 31077448 / 10000 = 3107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Usage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Run SweeD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$ SweeD -name pop1.chr1.10kb \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      -input test_old.vcf \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      -grid 3107 \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      -minsnps 200 \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      -maf 0.05 \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      -missing 0.1 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8050" y="222250"/>
            <a:ext cx="7473950" cy="6413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en-US" altLang="zh-CN"/>
              <a:t>Software/Tools for Detecting Selective Sweeps (in Populations)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" y="1917700"/>
            <a:ext cx="12119610" cy="42760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1850</Words>
  <Application>WPS 演示</Application>
  <PresentationFormat>宽屏</PresentationFormat>
  <Paragraphs>53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Times New Roman</vt:lpstr>
      <vt:lpstr>Cambria</vt:lpstr>
      <vt:lpstr>微软雅黑</vt:lpstr>
      <vt:lpstr>Arial Unicode MS</vt:lpstr>
      <vt:lpstr>Calibri</vt:lpstr>
      <vt:lpstr>WPS</vt:lpstr>
      <vt:lpstr>Detection of Selective Signal  in Populations</vt:lpstr>
      <vt:lpstr>Core Signal Types</vt:lpstr>
      <vt:lpstr>PowerPoint 演示文稿</vt:lpstr>
      <vt:lpstr>CLR base on SFS(Site/Allel Frequency Spectrum)</vt:lpstr>
      <vt:lpstr>SFS and Generations(τ)</vt:lpstr>
      <vt:lpstr>Usage</vt:lpstr>
      <vt:lpstr>Usage</vt:lpstr>
      <vt:lpstr>Usage</vt:lpstr>
      <vt:lpstr>Software/Tools for Detecting Selective Sweeps (in Populations)</vt:lpstr>
      <vt:lpstr>PowerPoint 演示文稿</vt:lpstr>
      <vt:lpstr>Practice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WPS_1561816215</cp:lastModifiedBy>
  <cp:revision>168</cp:revision>
  <dcterms:created xsi:type="dcterms:W3CDTF">2026-01-15T20:30:00Z</dcterms:created>
  <dcterms:modified xsi:type="dcterms:W3CDTF">2026-01-20T09:35:16Z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E94C6749A04C4D0FA52D375BF5806B90_13</vt:lpwstr>
  </property>
</Properties>
</file>