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60" r:id="rId5"/>
    <p:sldId id="258" r:id="rId6"/>
    <p:sldId id="280" r:id="rId7"/>
    <p:sldId id="279" r:id="rId8"/>
    <p:sldId id="261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2FA4-DD4E-4690-A659-1BF1EAF8ED7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392D-7385-444B-99AA-57B17BB47E2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646" y="446180"/>
            <a:ext cx="900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Annotation and Quality assessment of Genome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700" y="3968257"/>
            <a:ext cx="72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Workshop2026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Lab of Molecular Systematics and Ecology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Fisheries and Life Science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6976" y="5093941"/>
            <a:ext cx="243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Dipak Rajbanshi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1870" y="158619"/>
            <a:ext cx="24259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Genome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genome.fasta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4733" y="1067712"/>
            <a:ext cx="28924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BuildDatabase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001" y="1152573"/>
            <a:ext cx="44486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BuildDatabase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-name 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db_name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-engine 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ncbi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genome.fa</a:t>
            </a:r>
            <a:endParaRPr lang="en-GB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4035" y="1849897"/>
            <a:ext cx="115388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db_name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04754" y="2890141"/>
            <a:ext cx="30324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RepeatModeler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034" y="3040397"/>
            <a:ext cx="57220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RepeatModeler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-pa 10 -database 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db_name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-engine 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ncbi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LTRStruct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1746" y="1849897"/>
            <a:ext cx="15862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Recon: de-novo repeat discovery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003125" y="2601995"/>
            <a:ext cx="18381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/>
              <a:t>RepeatScout</a:t>
            </a:r>
            <a:r>
              <a:rPr lang="en-GB" sz="1600" dirty="0"/>
              <a:t>: consensus building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11746" y="3289364"/>
            <a:ext cx="176348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TRF: tandem repeat finder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49068" y="3976733"/>
            <a:ext cx="151155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/>
              <a:t>LTR_retriever</a:t>
            </a:r>
            <a:r>
              <a:rPr lang="en-GB" sz="1600" dirty="0"/>
              <a:t>: </a:t>
            </a:r>
            <a:r>
              <a:rPr lang="en-GB" sz="1600" dirty="0" err="1"/>
              <a:t>Ltr</a:t>
            </a:r>
            <a:r>
              <a:rPr lang="en-GB" sz="1600" dirty="0"/>
              <a:t> detection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38093" y="3661584"/>
            <a:ext cx="197324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Custom Library: </a:t>
            </a:r>
            <a:r>
              <a:rPr lang="en-GB" sz="1600" dirty="0" err="1"/>
              <a:t>consensi.fa.classified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4394" y="4665972"/>
            <a:ext cx="28427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RepeatMasker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97" y="4881186"/>
            <a:ext cx="67662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RepeatMasker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-e 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ncbi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-pa 30 -lib 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consensi.fa.classified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outpath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xsmall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genome.fa</a:t>
            </a:r>
            <a:endParaRPr lang="en-GB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4035" y="5427913"/>
            <a:ext cx="1863014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Masked genome: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genome.fasta.masked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920978" y="542024"/>
            <a:ext cx="1652230" cy="479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flipH="1">
            <a:off x="9437203" y="2142285"/>
            <a:ext cx="574543" cy="7478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1"/>
          </p:cNvCxnSpPr>
          <p:nvPr/>
        </p:nvCxnSpPr>
        <p:spPr>
          <a:xfrm flipH="1">
            <a:off x="9469859" y="2894383"/>
            <a:ext cx="533266" cy="122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1"/>
            <a:endCxn id="6" idx="3"/>
          </p:cNvCxnSpPr>
          <p:nvPr/>
        </p:nvCxnSpPr>
        <p:spPr>
          <a:xfrm flipH="1" flipV="1">
            <a:off x="9437203" y="3213307"/>
            <a:ext cx="574543" cy="368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</p:cNvCxnSpPr>
          <p:nvPr/>
        </p:nvCxnSpPr>
        <p:spPr>
          <a:xfrm flipH="1" flipV="1">
            <a:off x="9437203" y="3397529"/>
            <a:ext cx="611865" cy="871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933854" y="542024"/>
            <a:ext cx="0" cy="44471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9850792" y="4989137"/>
            <a:ext cx="20853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</p:cNvCxnSpPr>
          <p:nvPr/>
        </p:nvCxnSpPr>
        <p:spPr>
          <a:xfrm flipH="1">
            <a:off x="8120051" y="4246359"/>
            <a:ext cx="4666" cy="374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6" idx="0"/>
          </p:cNvCxnSpPr>
          <p:nvPr/>
        </p:nvCxnSpPr>
        <p:spPr>
          <a:xfrm>
            <a:off x="7917867" y="2298818"/>
            <a:ext cx="3112" cy="591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9269" y="149289"/>
            <a:ext cx="413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Genome Annotation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0457" y="1520889"/>
            <a:ext cx="2267339" cy="357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Braker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Maker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Helixer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98" y="1109083"/>
            <a:ext cx="12101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braker.pl  --threads=25 --gff3 --</a:t>
            </a:r>
            <a:r>
              <a:rPr lang="en-GB" dirty="0" err="1"/>
              <a:t>augustus_args</a:t>
            </a:r>
            <a:r>
              <a:rPr lang="en-GB" dirty="0"/>
              <a:t>="--species=zebrafish“ --genome=</a:t>
            </a:r>
            <a:r>
              <a:rPr lang="en-GB" dirty="0" err="1">
                <a:cs typeface="Times New Roman" panose="02020603050405020304" pitchFamily="18" charset="0"/>
              </a:rPr>
              <a:t>genome.fasta.masked</a:t>
            </a:r>
            <a:r>
              <a:rPr lang="en-GB" dirty="0"/>
              <a:t> --species=</a:t>
            </a:r>
            <a:r>
              <a:rPr lang="en-GB" dirty="0" err="1"/>
              <a:t>species_name</a:t>
            </a:r>
            <a:r>
              <a:rPr lang="en-GB" dirty="0"/>
              <a:t> --</a:t>
            </a:r>
            <a:r>
              <a:rPr lang="en-GB" dirty="0" err="1"/>
              <a:t>prot_seq</a:t>
            </a:r>
            <a:r>
              <a:rPr lang="en-GB" dirty="0"/>
              <a:t>=</a:t>
            </a:r>
            <a:r>
              <a:rPr lang="en-GB" dirty="0" err="1"/>
              <a:t>all_protein.fa</a:t>
            </a:r>
            <a:r>
              <a:rPr lang="en-GB" dirty="0"/>
              <a:t> --</a:t>
            </a:r>
            <a:r>
              <a:rPr lang="en-GB" dirty="0" err="1"/>
              <a:t>rnaseq_sets_dir</a:t>
            </a:r>
            <a:r>
              <a:rPr lang="en-GB" dirty="0"/>
              <a:t>=</a:t>
            </a:r>
            <a:r>
              <a:rPr lang="en-GB" dirty="0" err="1"/>
              <a:t>rna_rawdata</a:t>
            </a:r>
            <a:r>
              <a:rPr lang="en-GB" dirty="0"/>
              <a:t> --</a:t>
            </a:r>
            <a:r>
              <a:rPr lang="en-GB" dirty="0" err="1"/>
              <a:t>rnaseq_sets_ids</a:t>
            </a:r>
            <a:r>
              <a:rPr lang="en-GB" dirty="0"/>
              <a:t>=sample1,sample2, </a:t>
            </a:r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408" y="2145712"/>
            <a:ext cx="5971592" cy="1708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--gff3-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Outputs annotation results in GFF3 format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GB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augustus_args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Augustus annotation database name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5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--genome- Your masked genome</a:t>
            </a:r>
            <a:endParaRPr lang="en-GB" sz="15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species- Name of your species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5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GB" sz="15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prot_seq</a:t>
            </a:r>
            <a:r>
              <a:rPr lang="en-GB" sz="15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proteins from closely related species</a:t>
            </a:r>
            <a:endParaRPr lang="en-GB" sz="15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5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GB" sz="15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rnaseq_sets_dir</a:t>
            </a:r>
            <a:r>
              <a:rPr lang="en-GB" sz="15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Directory containing the raw </a:t>
            </a:r>
            <a:r>
              <a:rPr lang="en-GB" sz="15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en-GB" sz="15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GB" sz="15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data in </a:t>
            </a:r>
            <a:r>
              <a:rPr lang="en-GB" sz="15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fastq</a:t>
            </a:r>
            <a:r>
              <a:rPr lang="en-GB" sz="15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format</a:t>
            </a:r>
            <a:endParaRPr lang="en-GB" sz="15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rnaseq_sets_ids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naseq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ids name (e.g. sample1,sample2,sample3………)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349" y="4160194"/>
            <a:ext cx="185368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output: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braker.gff3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braker.gtf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braker.aa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braker.codingseq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0040" y="177282"/>
            <a:ext cx="485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Annotation using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Braker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08" y="4160194"/>
            <a:ext cx="2301551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Your </a:t>
            </a:r>
            <a:r>
              <a:rPr lang="en-GB" dirty="0" err="1"/>
              <a:t>RNAseq</a:t>
            </a:r>
            <a:r>
              <a:rPr lang="en-GB" dirty="0"/>
              <a:t> directory </a:t>
            </a:r>
            <a:endParaRPr lang="en-GB" dirty="0"/>
          </a:p>
          <a:p>
            <a:r>
              <a:rPr lang="en-GB" dirty="0"/>
              <a:t>sample1_R1.fastq</a:t>
            </a:r>
            <a:endParaRPr lang="en-GB" dirty="0"/>
          </a:p>
          <a:p>
            <a:r>
              <a:rPr lang="en-GB" dirty="0"/>
              <a:t>sample1_R2.fastq</a:t>
            </a:r>
            <a:endParaRPr lang="en-GB" dirty="0"/>
          </a:p>
          <a:p>
            <a:r>
              <a:rPr lang="en-GB" dirty="0"/>
              <a:t>sample2_R1.fastq</a:t>
            </a:r>
            <a:endParaRPr lang="en-GB" dirty="0"/>
          </a:p>
          <a:p>
            <a:r>
              <a:rPr lang="en-GB" dirty="0"/>
              <a:t>sample2_R2.fastq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388" y="93307"/>
            <a:ext cx="494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Annotation using Maker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237" y="1483567"/>
            <a:ext cx="10356979" cy="367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files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genome 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genome.fasta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from closely related species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proteins.fasta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Transcriptomes sequence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transpriptome.fasta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Library if you have one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consensi.fa.classified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RepeatModeler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Run MAKER"/>
          <p:cNvSpPr txBox="1">
            <a:spLocks noGrp="1"/>
          </p:cNvSpPr>
          <p:nvPr>
            <p:ph type="title"/>
          </p:nvPr>
        </p:nvSpPr>
        <p:spPr>
          <a:xfrm>
            <a:off x="11397" y="55089"/>
            <a:ext cx="3506093" cy="687054"/>
          </a:xfrm>
          <a:prstGeom prst="rect">
            <a:avLst/>
          </a:prstGeom>
        </p:spPr>
        <p:txBody>
          <a:bodyPr/>
          <a:lstStyle>
            <a:lvl1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Run MAKER</a:t>
            </a:r>
            <a:endParaRPr dirty="0"/>
          </a:p>
        </p:txBody>
      </p:sp>
      <p:sp>
        <p:nvSpPr>
          <p:cNvPr id="464" name="Get three files：…"/>
          <p:cNvSpPr txBox="1"/>
          <p:nvPr/>
        </p:nvSpPr>
        <p:spPr>
          <a:xfrm>
            <a:off x="36309" y="1831036"/>
            <a:ext cx="2237546" cy="2288127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pPr algn="l"/>
            <a:r>
              <a:rPr sz="2400" dirty="0"/>
              <a:t>Get three files：</a:t>
            </a:r>
            <a:endParaRPr sz="2400" dirty="0"/>
          </a:p>
          <a:p>
            <a:pPr algn="l"/>
            <a:r>
              <a:rPr sz="2400" dirty="0" err="1"/>
              <a:t>maker_bopts.ctl</a:t>
            </a:r>
            <a:r>
              <a:rPr sz="2400" dirty="0"/>
              <a:t> </a:t>
            </a:r>
            <a:endParaRPr sz="2400" dirty="0"/>
          </a:p>
          <a:p>
            <a:pPr algn="l"/>
            <a:r>
              <a:rPr sz="2400" dirty="0"/>
              <a:t> </a:t>
            </a:r>
            <a:endParaRPr sz="2400" dirty="0"/>
          </a:p>
          <a:p>
            <a:pPr algn="l"/>
            <a:r>
              <a:rPr sz="2400" dirty="0" err="1"/>
              <a:t>maker_exe.ctl</a:t>
            </a:r>
            <a:endParaRPr sz="2400" dirty="0"/>
          </a:p>
          <a:p>
            <a:pPr algn="l"/>
            <a:endParaRPr sz="2400" dirty="0"/>
          </a:p>
          <a:p>
            <a:pPr algn="l"/>
            <a:r>
              <a:rPr sz="2400" dirty="0" err="1"/>
              <a:t>maker_opts.ctl</a:t>
            </a:r>
            <a:endParaRPr sz="2400" dirty="0"/>
          </a:p>
        </p:txBody>
      </p:sp>
      <p:pic>
        <p:nvPicPr>
          <p:cNvPr id="465" name="矩形 矩形" descr="矩形 矩形"/>
          <p:cNvPicPr/>
          <p:nvPr/>
        </p:nvPicPr>
        <p:blipFill>
          <a:blip r:embed="rId1"/>
          <a:stretch>
            <a:fillRect/>
          </a:stretch>
        </p:blipFill>
        <p:spPr>
          <a:xfrm>
            <a:off x="36309" y="3724850"/>
            <a:ext cx="2050668" cy="394313"/>
          </a:xfrm>
          <a:prstGeom prst="rect">
            <a:avLst/>
          </a:prstGeom>
        </p:spPr>
      </p:pic>
      <p:pic>
        <p:nvPicPr>
          <p:cNvPr id="46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663" y="93557"/>
            <a:ext cx="5978174" cy="6656157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grpSp>
        <p:nvGrpSpPr>
          <p:cNvPr id="479" name="成组"/>
          <p:cNvGrpSpPr/>
          <p:nvPr/>
        </p:nvGrpSpPr>
        <p:grpSpPr>
          <a:xfrm>
            <a:off x="3838642" y="272527"/>
            <a:ext cx="1459791" cy="3682155"/>
            <a:chOff x="1581156" y="62208"/>
            <a:chExt cx="2641603" cy="5980057"/>
          </a:xfrm>
        </p:grpSpPr>
        <p:sp>
          <p:nvSpPr>
            <p:cNvPr id="471" name="线条"/>
            <p:cNvSpPr/>
            <p:nvPr/>
          </p:nvSpPr>
          <p:spPr>
            <a:xfrm flipV="1">
              <a:off x="1581156" y="238119"/>
              <a:ext cx="1660757" cy="3228973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 dirty="0"/>
            </a:p>
          </p:txBody>
        </p:sp>
        <p:sp>
          <p:nvSpPr>
            <p:cNvPr id="472" name="线条"/>
            <p:cNvSpPr/>
            <p:nvPr/>
          </p:nvSpPr>
          <p:spPr>
            <a:xfrm flipV="1">
              <a:off x="2162305" y="3606170"/>
              <a:ext cx="1047736" cy="1291415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/>
            </a:p>
          </p:txBody>
        </p:sp>
        <p:sp>
          <p:nvSpPr>
            <p:cNvPr id="473" name="线条"/>
            <p:cNvSpPr/>
            <p:nvPr/>
          </p:nvSpPr>
          <p:spPr>
            <a:xfrm flipV="1">
              <a:off x="2162305" y="5021774"/>
              <a:ext cx="1047734" cy="1020491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 dirty="0"/>
            </a:p>
          </p:txBody>
        </p:sp>
        <p:sp>
          <p:nvSpPr>
            <p:cNvPr id="475" name="矩形"/>
            <p:cNvSpPr/>
            <p:nvPr/>
          </p:nvSpPr>
          <p:spPr>
            <a:xfrm>
              <a:off x="3277737" y="62208"/>
              <a:ext cx="900856" cy="175911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 dirty="0"/>
            </a:p>
          </p:txBody>
        </p:sp>
        <p:sp>
          <p:nvSpPr>
            <p:cNvPr id="476" name="矩形"/>
            <p:cNvSpPr/>
            <p:nvPr/>
          </p:nvSpPr>
          <p:spPr>
            <a:xfrm>
              <a:off x="3303498" y="3389674"/>
              <a:ext cx="900856" cy="2415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/>
            </a:p>
          </p:txBody>
        </p:sp>
        <p:sp>
          <p:nvSpPr>
            <p:cNvPr id="477" name="矩形"/>
            <p:cNvSpPr/>
            <p:nvPr/>
          </p:nvSpPr>
          <p:spPr>
            <a:xfrm>
              <a:off x="3321903" y="4901686"/>
              <a:ext cx="900856" cy="2415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 dirty="0"/>
            </a:p>
          </p:txBody>
        </p:sp>
      </p:grpSp>
      <p:grpSp>
        <p:nvGrpSpPr>
          <p:cNvPr id="483" name="成组"/>
          <p:cNvGrpSpPr/>
          <p:nvPr/>
        </p:nvGrpSpPr>
        <p:grpSpPr>
          <a:xfrm>
            <a:off x="4794776" y="5949658"/>
            <a:ext cx="5731288" cy="300540"/>
            <a:chOff x="0" y="774700"/>
            <a:chExt cx="8151163" cy="427435"/>
          </a:xfrm>
        </p:grpSpPr>
        <p:sp>
          <p:nvSpPr>
            <p:cNvPr id="480" name="矩形"/>
            <p:cNvSpPr/>
            <p:nvPr/>
          </p:nvSpPr>
          <p:spPr>
            <a:xfrm>
              <a:off x="0" y="774700"/>
              <a:ext cx="8151163" cy="249635"/>
            </a:xfrm>
            <a:prstGeom prst="rect">
              <a:avLst/>
            </a:prstGeom>
            <a:solidFill>
              <a:schemeClr val="bg1">
                <a:alpha val="15988"/>
              </a:schemeClr>
            </a:solidFill>
            <a:ln w="1905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 dirty="0"/>
            </a:p>
          </p:txBody>
        </p:sp>
        <p:sp>
          <p:nvSpPr>
            <p:cNvPr id="481" name="矩形"/>
            <p:cNvSpPr/>
            <p:nvPr/>
          </p:nvSpPr>
          <p:spPr>
            <a:xfrm>
              <a:off x="0" y="952500"/>
              <a:ext cx="8151163" cy="249635"/>
            </a:xfrm>
            <a:prstGeom prst="rect">
              <a:avLst/>
            </a:prstGeom>
            <a:solidFill>
              <a:schemeClr val="bg1">
                <a:alpha val="15988"/>
              </a:schemeClr>
            </a:solidFill>
            <a:ln w="1905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 dirty="0"/>
            </a:p>
          </p:txBody>
        </p:sp>
      </p:grpSp>
      <p:grpSp>
        <p:nvGrpSpPr>
          <p:cNvPr id="487" name="成组"/>
          <p:cNvGrpSpPr/>
          <p:nvPr/>
        </p:nvGrpSpPr>
        <p:grpSpPr>
          <a:xfrm>
            <a:off x="4806358" y="5008292"/>
            <a:ext cx="5731288" cy="461275"/>
            <a:chOff x="0" y="5207000"/>
            <a:chExt cx="8151163" cy="656035"/>
          </a:xfrm>
        </p:grpSpPr>
        <p:sp>
          <p:nvSpPr>
            <p:cNvPr id="485" name="矩形"/>
            <p:cNvSpPr/>
            <p:nvPr/>
          </p:nvSpPr>
          <p:spPr>
            <a:xfrm>
              <a:off x="0" y="5207000"/>
              <a:ext cx="8151163" cy="249635"/>
            </a:xfrm>
            <a:prstGeom prst="rect">
              <a:avLst/>
            </a:prstGeom>
            <a:solidFill>
              <a:schemeClr val="bg1">
                <a:alpha val="174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 dirty="0"/>
            </a:p>
          </p:txBody>
        </p:sp>
        <p:sp>
          <p:nvSpPr>
            <p:cNvPr id="486" name="矩形"/>
            <p:cNvSpPr/>
            <p:nvPr/>
          </p:nvSpPr>
          <p:spPr>
            <a:xfrm>
              <a:off x="0" y="5613400"/>
              <a:ext cx="8151163" cy="249635"/>
            </a:xfrm>
            <a:prstGeom prst="rect">
              <a:avLst/>
            </a:prstGeom>
            <a:solidFill>
              <a:schemeClr val="bg1">
                <a:alpha val="17486"/>
              </a:schemeClr>
            </a:solidFill>
            <a:ln w="1905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5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243" y="2378215"/>
            <a:ext cx="2026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genome.fasta.masked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95007" y="3207841"/>
            <a:ext cx="1810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Transcriptome.fasta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34501" y="3963849"/>
            <a:ext cx="1277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Protein.fasta</a:t>
            </a:r>
            <a:endParaRPr lang="en-GB" sz="1600" dirty="0"/>
          </a:p>
        </p:txBody>
      </p:sp>
      <p:sp>
        <p:nvSpPr>
          <p:cNvPr id="37" name="2. Running"/>
          <p:cNvSpPr txBox="1"/>
          <p:nvPr/>
        </p:nvSpPr>
        <p:spPr>
          <a:xfrm>
            <a:off x="119129" y="4355079"/>
            <a:ext cx="1660711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2. Running</a:t>
            </a:r>
            <a:endParaRPr sz="2800" dirty="0"/>
          </a:p>
        </p:txBody>
      </p:sp>
      <p:sp>
        <p:nvSpPr>
          <p:cNvPr id="5" name="Rectangle 4"/>
          <p:cNvSpPr/>
          <p:nvPr/>
        </p:nvSpPr>
        <p:spPr>
          <a:xfrm>
            <a:off x="161586" y="4912398"/>
            <a:ext cx="2675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maker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1707" y="765779"/>
            <a:ext cx="3465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1. Configuration</a:t>
            </a:r>
            <a:endParaRPr lang="en-GB" sz="2800" dirty="0"/>
          </a:p>
          <a:p>
            <a:r>
              <a:rPr lang="en-GB" sz="2800" dirty="0"/>
              <a:t>   maker -CTL</a:t>
            </a:r>
            <a:endParaRPr lang="en-GB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74604" y="4056165"/>
            <a:ext cx="525214" cy="699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1820" y="4727732"/>
            <a:ext cx="2226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Consensi.fa.classified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765451" y="3961724"/>
            <a:ext cx="522681" cy="1755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 animBg="1" advAuto="0"/>
      <p:bldP spid="465" grpId="0" animBg="1" advAuto="0"/>
      <p:bldP spid="479" grpId="0" animBg="1" advAuto="0"/>
      <p:bldP spid="483" grpId="0" animBg="1" advAuto="0"/>
      <p:bldP spid="48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1771" y="352187"/>
            <a:ext cx="452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Annotation using Helixer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485" y="2644961"/>
            <a:ext cx="11196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Helixer.py --lineage vertebrate --</a:t>
            </a:r>
            <a:r>
              <a:rPr lang="en-GB" dirty="0" err="1"/>
              <a:t>fasta</a:t>
            </a:r>
            <a:r>
              <a:rPr lang="en-GB" dirty="0"/>
              <a:t>-path </a:t>
            </a:r>
            <a:r>
              <a:rPr lang="en-GB" dirty="0" err="1"/>
              <a:t>your_genome</a:t>
            </a:r>
            <a:r>
              <a:rPr lang="en-GB" dirty="0"/>
              <a:t> --species </a:t>
            </a:r>
            <a:r>
              <a:rPr lang="en-GB" dirty="0" err="1"/>
              <a:t>your_species</a:t>
            </a:r>
            <a:r>
              <a:rPr lang="en-GB" dirty="0"/>
              <a:t> --</a:t>
            </a:r>
            <a:r>
              <a:rPr lang="en-GB" dirty="0" err="1"/>
              <a:t>gff</a:t>
            </a:r>
            <a:r>
              <a:rPr lang="en-GB" dirty="0"/>
              <a:t>-output--path /path/output/.gff3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41631" r="48877" b="32790"/>
          <a:stretch>
            <a:fillRect/>
          </a:stretch>
        </p:blipFill>
        <p:spPr>
          <a:xfrm>
            <a:off x="6379607" y="3723907"/>
            <a:ext cx="5694849" cy="2132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42993" r="32580" b="27517"/>
          <a:stretch>
            <a:fillRect/>
          </a:stretch>
        </p:blipFill>
        <p:spPr>
          <a:xfrm>
            <a:off x="109258" y="3793807"/>
            <a:ext cx="6270349" cy="1856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546" y="223935"/>
            <a:ext cx="64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Genome completeness using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Busco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546" y="1400211"/>
            <a:ext cx="843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busco</a:t>
            </a:r>
            <a:r>
              <a:rPr lang="en-GB" dirty="0"/>
              <a:t> -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genome.fasta</a:t>
            </a:r>
            <a:r>
              <a:rPr lang="en-GB" dirty="0"/>
              <a:t> -l /path/to/database/actinopterygii_odb10/ -m </a:t>
            </a:r>
            <a:r>
              <a:rPr lang="en-GB" dirty="0" err="1"/>
              <a:t>geno</a:t>
            </a:r>
            <a:r>
              <a:rPr lang="en-GB" dirty="0"/>
              <a:t> -o output</a:t>
            </a:r>
            <a:endParaRPr lang="en-GB" dirty="0"/>
          </a:p>
          <a:p>
            <a:r>
              <a:rPr lang="en-GB" dirty="0" err="1"/>
              <a:t>busco</a:t>
            </a:r>
            <a:r>
              <a:rPr lang="en-GB" dirty="0"/>
              <a:t> -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protein.fasta</a:t>
            </a:r>
            <a:r>
              <a:rPr lang="en-GB" dirty="0"/>
              <a:t> -l /path/to/database/actinopterygii_odb10/ -m </a:t>
            </a:r>
            <a:r>
              <a:rPr lang="en-GB" dirty="0" err="1"/>
              <a:t>prot</a:t>
            </a:r>
            <a:r>
              <a:rPr lang="en-GB" dirty="0"/>
              <a:t> -o output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63537" r="67092" b="15374"/>
          <a:stretch>
            <a:fillRect/>
          </a:stretch>
        </p:blipFill>
        <p:spPr>
          <a:xfrm>
            <a:off x="6096000" y="2722019"/>
            <a:ext cx="5614259" cy="2500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5" y="2223569"/>
            <a:ext cx="4163226" cy="4410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347" y="2976466"/>
            <a:ext cx="237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2149</Words>
  <Application>WPS 演示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Menlo</vt:lpstr>
      <vt:lpstr>ESRI AMFM Electric</vt:lpstr>
      <vt:lpstr>quote-cjk-patch</vt:lpstr>
      <vt:lpstr>Helvetica Neue</vt:lpstr>
      <vt:lpstr>Helvetica Neue Medium</vt:lpstr>
      <vt:lpstr>微软雅黑</vt:lpstr>
      <vt:lpstr>Arial Unicode MS</vt:lpstr>
      <vt:lpstr>Calibri Light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Run MAKER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</dc:creator>
  <cp:lastModifiedBy>WPS_1561816215</cp:lastModifiedBy>
  <cp:revision>37</cp:revision>
  <dcterms:created xsi:type="dcterms:W3CDTF">2026-01-06T06:36:00Z</dcterms:created>
  <dcterms:modified xsi:type="dcterms:W3CDTF">2026-01-20T09:27:28Z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4FE10EBB7B0140F2B550FA11EE684026_13</vt:lpwstr>
  </property>
  <property fmtid="{D5CDD505-2E9C-101B-9397-08002B2CF9AE}" pid="3" name="KSOProductBuildVer">
    <vt:lpwstr>2052-12.1.0.24657</vt:lpwstr>
  </property>
</Properties>
</file>