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7" r:id="rId4"/>
    <p:sldId id="257" r:id="rId5"/>
    <p:sldId id="258" r:id="rId6"/>
    <p:sldId id="259" r:id="rId7"/>
    <p:sldId id="262" r:id="rId8"/>
    <p:sldId id="260" r:id="rId9"/>
    <p:sldId id="267" r:id="rId10"/>
    <p:sldId id="261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7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632034-9C79-49B0-8B12-BA84F951062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0E66C27-3CE2-40ED-B752-6EAD6E59D6FB}">
      <dgm:prSet custT="1"/>
      <dgm:spPr>
        <a:solidFill>
          <a:srgbClr val="00B050"/>
        </a:solidFill>
      </dgm:spPr>
      <dgm:t>
        <a:bodyPr/>
        <a:lstStyle/>
        <a:p>
          <a:r>
            <a:rPr lang="en-GB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1. Biological factors driving phenotypic differences</a:t>
          </a:r>
        </a:p>
      </dgm:t>
    </dgm:pt>
    <dgm:pt modelId="{ABB12FE5-C18F-469D-BCE8-BB4C5E38BDD2}" cxnId="{EC2F06A7-B523-43AB-86F3-E513F710A162}" type="parTrans">
      <dgm:prSet/>
      <dgm:spPr/>
      <dgm:t>
        <a:bodyPr/>
        <a:lstStyle/>
        <a:p>
          <a:endParaRPr lang="en-GB"/>
        </a:p>
      </dgm:t>
    </dgm:pt>
    <dgm:pt modelId="{9D096870-5E21-4698-A0B8-46375B217AD6}" cxnId="{EC2F06A7-B523-43AB-86F3-E513F710A162}" type="sibTrans">
      <dgm:prSet/>
      <dgm:spPr/>
      <dgm:t>
        <a:bodyPr/>
        <a:lstStyle/>
        <a:p>
          <a:endParaRPr lang="en-GB"/>
        </a:p>
      </dgm:t>
    </dgm:pt>
    <dgm:pt modelId="{EB2646C1-5327-43C2-A1AD-2F998C57BAF2}">
      <dgm:prSet custT="1"/>
      <dgm:spPr>
        <a:solidFill>
          <a:srgbClr val="0070C0"/>
        </a:solidFill>
      </dgm:spPr>
      <dgm:t>
        <a:bodyPr/>
        <a:lstStyle/>
        <a:p>
          <a:r>
            <a:rPr lang="en-GB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2. Evaluation of treatments </a:t>
          </a:r>
        </a:p>
      </dgm:t>
    </dgm:pt>
    <dgm:pt modelId="{1FDC59EA-F92A-4672-B129-058AB576DDA3}" cxnId="{B2BCA875-B1DC-45DD-9D64-05FDB4918BCE}" type="parTrans">
      <dgm:prSet/>
      <dgm:spPr/>
      <dgm:t>
        <a:bodyPr/>
        <a:lstStyle/>
        <a:p>
          <a:endParaRPr lang="en-GB"/>
        </a:p>
      </dgm:t>
    </dgm:pt>
    <dgm:pt modelId="{1560A3E2-8C62-471A-B33D-F10BBF3C7490}" cxnId="{B2BCA875-B1DC-45DD-9D64-05FDB4918BCE}" type="sibTrans">
      <dgm:prSet/>
      <dgm:spPr/>
      <dgm:t>
        <a:bodyPr/>
        <a:lstStyle/>
        <a:p>
          <a:endParaRPr lang="en-GB"/>
        </a:p>
      </dgm:t>
    </dgm:pt>
    <dgm:pt modelId="{27D5AC36-3FB8-4E3B-A237-2D39691D1B4D}">
      <dgm:prSet custT="1"/>
      <dgm:spPr>
        <a:solidFill>
          <a:srgbClr val="7030A0"/>
        </a:solidFill>
      </dgm:spPr>
      <dgm:t>
        <a:bodyPr/>
        <a:lstStyle/>
        <a:p>
          <a:r>
            <a:rPr lang="en-GB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3. Biomarkers or therapeutic targets  </a:t>
          </a:r>
        </a:p>
      </dgm:t>
    </dgm:pt>
    <dgm:pt modelId="{BFA4A691-557B-42BD-A579-CC43342646C6}" cxnId="{09CD5575-8F83-470D-A6D6-7FF1A79B039E}" type="parTrans">
      <dgm:prSet/>
      <dgm:spPr/>
      <dgm:t>
        <a:bodyPr/>
        <a:lstStyle/>
        <a:p>
          <a:endParaRPr lang="en-GB"/>
        </a:p>
      </dgm:t>
    </dgm:pt>
    <dgm:pt modelId="{69704068-0FCE-48F2-B9F9-F7201DE2E9FE}" cxnId="{09CD5575-8F83-470D-A6D6-7FF1A79B039E}" type="sibTrans">
      <dgm:prSet/>
      <dgm:spPr/>
      <dgm:t>
        <a:bodyPr/>
        <a:lstStyle/>
        <a:p>
          <a:endParaRPr lang="en-GB"/>
        </a:p>
      </dgm:t>
    </dgm:pt>
    <dgm:pt modelId="{E06B05F1-EF47-4B36-A447-AD6584939136}" type="pres">
      <dgm:prSet presAssocID="{9F632034-9C79-49B0-8B12-BA84F951062E}" presName="linear" presStyleCnt="0">
        <dgm:presLayoutVars>
          <dgm:animLvl val="lvl"/>
          <dgm:resizeHandles val="exact"/>
        </dgm:presLayoutVars>
      </dgm:prSet>
      <dgm:spPr/>
    </dgm:pt>
    <dgm:pt modelId="{B6382176-4EEE-4DB3-B88A-E902E9A63BF2}" type="pres">
      <dgm:prSet presAssocID="{40E66C27-3CE2-40ED-B752-6EAD6E59D6F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9716E06-F2D9-4644-B2E1-369B166FDFCC}" type="pres">
      <dgm:prSet presAssocID="{9D096870-5E21-4698-A0B8-46375B217AD6}" presName="spacer" presStyleCnt="0"/>
      <dgm:spPr/>
    </dgm:pt>
    <dgm:pt modelId="{DB69F273-981D-4391-B85C-115EEF8B1F4D}" type="pres">
      <dgm:prSet presAssocID="{EB2646C1-5327-43C2-A1AD-2F998C57BAF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7BFEF7B-5F7F-4313-A615-75ECAE63433C}" type="pres">
      <dgm:prSet presAssocID="{1560A3E2-8C62-471A-B33D-F10BBF3C7490}" presName="spacer" presStyleCnt="0"/>
      <dgm:spPr/>
    </dgm:pt>
    <dgm:pt modelId="{3473A72F-4D81-43F9-B661-8C1A88985719}" type="pres">
      <dgm:prSet presAssocID="{27D5AC36-3FB8-4E3B-A237-2D39691D1B4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15EB835-8868-4E78-9012-050DE1C9EACB}" type="presOf" srcId="{27D5AC36-3FB8-4E3B-A237-2D39691D1B4D}" destId="{3473A72F-4D81-43F9-B661-8C1A88985719}" srcOrd="0" destOrd="0" presId="urn:microsoft.com/office/officeart/2005/8/layout/vList2"/>
    <dgm:cxn modelId="{6165F573-16BB-4FE2-A205-DA7DCA810CF4}" type="presOf" srcId="{9F632034-9C79-49B0-8B12-BA84F951062E}" destId="{E06B05F1-EF47-4B36-A447-AD6584939136}" srcOrd="0" destOrd="0" presId="urn:microsoft.com/office/officeart/2005/8/layout/vList2"/>
    <dgm:cxn modelId="{09CD5575-8F83-470D-A6D6-7FF1A79B039E}" srcId="{9F632034-9C79-49B0-8B12-BA84F951062E}" destId="{27D5AC36-3FB8-4E3B-A237-2D39691D1B4D}" srcOrd="2" destOrd="0" parTransId="{BFA4A691-557B-42BD-A579-CC43342646C6}" sibTransId="{69704068-0FCE-48F2-B9F9-F7201DE2E9FE}"/>
    <dgm:cxn modelId="{B2BCA875-B1DC-45DD-9D64-05FDB4918BCE}" srcId="{9F632034-9C79-49B0-8B12-BA84F951062E}" destId="{EB2646C1-5327-43C2-A1AD-2F998C57BAF2}" srcOrd="1" destOrd="0" parTransId="{1FDC59EA-F92A-4672-B129-058AB576DDA3}" sibTransId="{1560A3E2-8C62-471A-B33D-F10BBF3C7490}"/>
    <dgm:cxn modelId="{CC11528A-AFE8-42B3-87B2-877421F0F5AC}" type="presOf" srcId="{EB2646C1-5327-43C2-A1AD-2F998C57BAF2}" destId="{DB69F273-981D-4391-B85C-115EEF8B1F4D}" srcOrd="0" destOrd="0" presId="urn:microsoft.com/office/officeart/2005/8/layout/vList2"/>
    <dgm:cxn modelId="{7273CFA5-D4B8-470F-BFB5-BF33C2AE3490}" type="presOf" srcId="{40E66C27-3CE2-40ED-B752-6EAD6E59D6FB}" destId="{B6382176-4EEE-4DB3-B88A-E902E9A63BF2}" srcOrd="0" destOrd="0" presId="urn:microsoft.com/office/officeart/2005/8/layout/vList2"/>
    <dgm:cxn modelId="{EC2F06A7-B523-43AB-86F3-E513F710A162}" srcId="{9F632034-9C79-49B0-8B12-BA84F951062E}" destId="{40E66C27-3CE2-40ED-B752-6EAD6E59D6FB}" srcOrd="0" destOrd="0" parTransId="{ABB12FE5-C18F-469D-BCE8-BB4C5E38BDD2}" sibTransId="{9D096870-5E21-4698-A0B8-46375B217AD6}"/>
    <dgm:cxn modelId="{EDF943F0-C1D4-456B-83CA-4E9539D2E548}" type="presParOf" srcId="{E06B05F1-EF47-4B36-A447-AD6584939136}" destId="{B6382176-4EEE-4DB3-B88A-E902E9A63BF2}" srcOrd="0" destOrd="0" presId="urn:microsoft.com/office/officeart/2005/8/layout/vList2"/>
    <dgm:cxn modelId="{35E36AAC-2AC9-4C78-9167-E83E73602CE2}" type="presParOf" srcId="{E06B05F1-EF47-4B36-A447-AD6584939136}" destId="{09716E06-F2D9-4644-B2E1-369B166FDFCC}" srcOrd="1" destOrd="0" presId="urn:microsoft.com/office/officeart/2005/8/layout/vList2"/>
    <dgm:cxn modelId="{F67028FC-2C57-4A77-BA7F-561D108A043A}" type="presParOf" srcId="{E06B05F1-EF47-4B36-A447-AD6584939136}" destId="{DB69F273-981D-4391-B85C-115EEF8B1F4D}" srcOrd="2" destOrd="0" presId="urn:microsoft.com/office/officeart/2005/8/layout/vList2"/>
    <dgm:cxn modelId="{3CCA5E3C-8221-479F-A21B-97FC38BD987B}" type="presParOf" srcId="{E06B05F1-EF47-4B36-A447-AD6584939136}" destId="{07BFEF7B-5F7F-4313-A615-75ECAE63433C}" srcOrd="3" destOrd="0" presId="urn:microsoft.com/office/officeart/2005/8/layout/vList2"/>
    <dgm:cxn modelId="{9A4C1152-9620-4C3F-85A6-D61AAD5C9634}" type="presParOf" srcId="{E06B05F1-EF47-4B36-A447-AD6584939136}" destId="{3473A72F-4D81-43F9-B661-8C1A8898571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4970778" cy="3597401"/>
        <a:chOff x="0" y="0"/>
        <a:chExt cx="4970778" cy="3597401"/>
      </a:xfrm>
    </dsp:grpSpPr>
    <dsp:sp modelId="{B6382176-4EEE-4DB3-B88A-E902E9A63BF2}">
      <dsp:nvSpPr>
        <dsp:cNvPr id="3" name="圆角矩形 2"/>
        <dsp:cNvSpPr/>
      </dsp:nvSpPr>
      <dsp:spPr bwMode="white">
        <a:xfrm>
          <a:off x="0" y="3020"/>
          <a:ext cx="4970778" cy="1085760"/>
        </a:xfrm>
        <a:prstGeom prst="roundRect">
          <a:avLst/>
        </a:prstGeom>
        <a:solidFill>
          <a:srgbClr val="00B05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l">
            <a:defRPr sz="5800"/>
          </a:lvl1pPr>
          <a:lvl2pPr marL="285750" indent="-285750" algn="l">
            <a:defRPr sz="4500"/>
          </a:lvl2pPr>
          <a:lvl3pPr marL="571500" indent="-285750" algn="l">
            <a:defRPr sz="4500"/>
          </a:lvl3pPr>
          <a:lvl4pPr marL="857250" indent="-285750" algn="l">
            <a:defRPr sz="4500"/>
          </a:lvl4pPr>
          <a:lvl5pPr marL="1143000" indent="-285750" algn="l">
            <a:defRPr sz="4500"/>
          </a:lvl5pPr>
          <a:lvl6pPr marL="1428750" indent="-285750" algn="l">
            <a:defRPr sz="4500"/>
          </a:lvl6pPr>
          <a:lvl7pPr marL="1714500" indent="-285750" algn="l">
            <a:defRPr sz="4500"/>
          </a:lvl7pPr>
          <a:lvl8pPr marL="2000250" indent="-285750" algn="l">
            <a:defRPr sz="4500"/>
          </a:lvl8pPr>
          <a:lvl9pPr marL="2286000" indent="-285750" algn="l">
            <a:defRPr sz="4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1. Biological factors driving phenotypic differences</a:t>
          </a:r>
        </a:p>
      </dsp:txBody>
      <dsp:txXfrm>
        <a:off x="0" y="3020"/>
        <a:ext cx="4970778" cy="1085760"/>
      </dsp:txXfrm>
    </dsp:sp>
    <dsp:sp modelId="{DB69F273-981D-4391-B85C-115EEF8B1F4D}">
      <dsp:nvSpPr>
        <dsp:cNvPr id="4" name="圆角矩形 3"/>
        <dsp:cNvSpPr/>
      </dsp:nvSpPr>
      <dsp:spPr bwMode="white">
        <a:xfrm>
          <a:off x="0" y="1255821"/>
          <a:ext cx="4970778" cy="1085760"/>
        </a:xfrm>
        <a:prstGeom prst="roundRect">
          <a:avLst/>
        </a:prstGeom>
        <a:solidFill>
          <a:srgbClr val="0070C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l">
            <a:defRPr sz="5800"/>
          </a:lvl1pPr>
          <a:lvl2pPr marL="285750" indent="-285750" algn="l">
            <a:defRPr sz="4500"/>
          </a:lvl2pPr>
          <a:lvl3pPr marL="571500" indent="-285750" algn="l">
            <a:defRPr sz="4500"/>
          </a:lvl3pPr>
          <a:lvl4pPr marL="857250" indent="-285750" algn="l">
            <a:defRPr sz="4500"/>
          </a:lvl4pPr>
          <a:lvl5pPr marL="1143000" indent="-285750" algn="l">
            <a:defRPr sz="4500"/>
          </a:lvl5pPr>
          <a:lvl6pPr marL="1428750" indent="-285750" algn="l">
            <a:defRPr sz="4500"/>
          </a:lvl6pPr>
          <a:lvl7pPr marL="1714500" indent="-285750" algn="l">
            <a:defRPr sz="4500"/>
          </a:lvl7pPr>
          <a:lvl8pPr marL="2000250" indent="-285750" algn="l">
            <a:defRPr sz="4500"/>
          </a:lvl8pPr>
          <a:lvl9pPr marL="2286000" indent="-285750" algn="l">
            <a:defRPr sz="4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2. Evaluation of treatments </a:t>
          </a:r>
        </a:p>
      </dsp:txBody>
      <dsp:txXfrm>
        <a:off x="0" y="1255821"/>
        <a:ext cx="4970778" cy="1085760"/>
      </dsp:txXfrm>
    </dsp:sp>
    <dsp:sp modelId="{3473A72F-4D81-43F9-B661-8C1A88985719}">
      <dsp:nvSpPr>
        <dsp:cNvPr id="5" name="圆角矩形 4"/>
        <dsp:cNvSpPr/>
      </dsp:nvSpPr>
      <dsp:spPr bwMode="white">
        <a:xfrm>
          <a:off x="0" y="2508621"/>
          <a:ext cx="4970778" cy="1085760"/>
        </a:xfrm>
        <a:prstGeom prst="roundRect">
          <a:avLst/>
        </a:prstGeom>
        <a:solidFill>
          <a:srgbClr val="7030A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l">
            <a:defRPr sz="5800"/>
          </a:lvl1pPr>
          <a:lvl2pPr marL="285750" indent="-285750" algn="l">
            <a:defRPr sz="4500"/>
          </a:lvl2pPr>
          <a:lvl3pPr marL="571500" indent="-285750" algn="l">
            <a:defRPr sz="4500"/>
          </a:lvl3pPr>
          <a:lvl4pPr marL="857250" indent="-285750" algn="l">
            <a:defRPr sz="4500"/>
          </a:lvl4pPr>
          <a:lvl5pPr marL="1143000" indent="-285750" algn="l">
            <a:defRPr sz="4500"/>
          </a:lvl5pPr>
          <a:lvl6pPr marL="1428750" indent="-285750" algn="l">
            <a:defRPr sz="4500"/>
          </a:lvl6pPr>
          <a:lvl7pPr marL="1714500" indent="-285750" algn="l">
            <a:defRPr sz="4500"/>
          </a:lvl7pPr>
          <a:lvl8pPr marL="2000250" indent="-285750" algn="l">
            <a:defRPr sz="4500"/>
          </a:lvl8pPr>
          <a:lvl9pPr marL="2286000" indent="-285750" algn="l">
            <a:defRPr sz="4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3. Biomarkers or therapeutic targets  </a:t>
          </a:r>
        </a:p>
      </dsp:txBody>
      <dsp:txXfrm>
        <a:off x="0" y="2508621"/>
        <a:ext cx="4970778" cy="1085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03E5-7FF8-4C07-AE2E-5B62C85B4D57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A37C-3536-4B1E-AD33-D82C820996F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03E5-7FF8-4C07-AE2E-5B62C85B4D57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A37C-3536-4B1E-AD33-D82C820996F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03E5-7FF8-4C07-AE2E-5B62C85B4D57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A37C-3536-4B1E-AD33-D82C820996F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03E5-7FF8-4C07-AE2E-5B62C85B4D57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A37C-3536-4B1E-AD33-D82C820996F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03E5-7FF8-4C07-AE2E-5B62C85B4D57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A37C-3536-4B1E-AD33-D82C820996F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03E5-7FF8-4C07-AE2E-5B62C85B4D57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A37C-3536-4B1E-AD33-D82C820996F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03E5-7FF8-4C07-AE2E-5B62C85B4D57}" type="datetimeFigureOut">
              <a:rPr lang="en-GB" smtClean="0"/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A37C-3536-4B1E-AD33-D82C820996F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03E5-7FF8-4C07-AE2E-5B62C85B4D57}" type="datetimeFigureOut">
              <a:rPr lang="en-GB" smtClean="0"/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A37C-3536-4B1E-AD33-D82C820996F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03E5-7FF8-4C07-AE2E-5B62C85B4D57}" type="datetimeFigureOut">
              <a:rPr lang="en-GB" smtClean="0"/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A37C-3536-4B1E-AD33-D82C820996F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03E5-7FF8-4C07-AE2E-5B62C85B4D57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A37C-3536-4B1E-AD33-D82C820996F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03E5-7FF8-4C07-AE2E-5B62C85B4D57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A37C-3536-4B1E-AD33-D82C820996F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303E5-7FF8-4C07-AE2E-5B62C85B4D57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3A37C-3536-4B1E-AD33-D82C820996FB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6" Type="http://schemas.openxmlformats.org/officeDocument/2006/relationships/image" Target="../media/image11.jpe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analysis for non-model species: Trinity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7220" y="5058878"/>
            <a:ext cx="9490130" cy="1481407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KISHOR KUMAR SARKER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LMSE, Shanghai Ocean University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China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Date:15012026</a:t>
            </a: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450" y="1940428"/>
            <a:ext cx="7681111" cy="3066138"/>
          </a:xfrm>
        </p:spPr>
        <p:txBody>
          <a:bodyPr>
            <a:normAutofit/>
          </a:bodyPr>
          <a:lstStyle/>
          <a:p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Inchworm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Assembles initial contigs from the RNA-Seq reads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19455" y="769545"/>
            <a:ext cx="1666401" cy="57836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569513" y="606582"/>
            <a:ext cx="561315" cy="452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147" y="1668824"/>
            <a:ext cx="6259716" cy="2930336"/>
          </a:xfrm>
        </p:spPr>
        <p:txBody>
          <a:bodyPr>
            <a:noAutofit/>
          </a:bodyPr>
          <a:lstStyle/>
          <a:p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Chrysalis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Groups related contigs into clusters.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17600" y="428625"/>
            <a:ext cx="2219325" cy="60007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136942" y="3133992"/>
            <a:ext cx="561315" cy="452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92998"/>
            <a:ext cx="9473697" cy="3223034"/>
          </a:xfr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Butterfly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Refines the clusters into final, complete transcript models, resolving ambiguities and alternative splicing.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73697" y="0"/>
            <a:ext cx="264894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1331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have some quick practice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415"/>
            <a:ext cx="10515600" cy="902360"/>
          </a:xfrm>
        </p:spPr>
        <p:txBody>
          <a:bodyPr/>
          <a:lstStyle/>
          <a:p>
            <a:pPr algn="ctr"/>
            <a:r>
              <a:rPr lang="en-US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Design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105339" y="2131060"/>
          <a:ext cx="614730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776"/>
                <a:gridCol w="1110804"/>
                <a:gridCol w="1783533"/>
                <a:gridCol w="20641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Condition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Replicate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Forward strand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Reverse strand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FW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conA_1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conA_1.left.fq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conA_1.right.fq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FW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conA_2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conA_2.left.fq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conA_2.right.fq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FW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conA_3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conA_3.left.fq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conA_3.right.fq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MW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conB_1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conB_1.left.fq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conB_1.right.fq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MW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conB_1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conB_2.left.fq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conB_2.right.fq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MW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conB_1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conB_3.left.fq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conB_3.right.fq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a combine assembly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1216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Trinity --</a:t>
            </a:r>
            <a:r>
              <a:rPr 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seqType</a:t>
            </a: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</a:t>
            </a:r>
            <a:r>
              <a:rPr 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fq</a:t>
            </a: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--</a:t>
            </a:r>
            <a:r>
              <a:rPr 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max_memory</a:t>
            </a: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50G --</a:t>
            </a:r>
            <a:r>
              <a:rPr 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samples_file</a:t>
            </a: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samples.txt --CPU 6 --</a:t>
            </a:r>
            <a:r>
              <a:rPr 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min_contig_length</a:t>
            </a:r>
            <a:r>
              <a:rPr lang="en-GB" sz="240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151</a:t>
            </a:r>
            <a:endParaRPr lang="en-GB" sz="24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indent="0">
              <a:buNone/>
            </a:pPr>
            <a:endParaRPr lang="en-GB" sz="24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indent="0">
              <a:buNone/>
            </a:pPr>
            <a:endParaRPr lang="en-GB" sz="24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51002" y="2459400"/>
            <a:ext cx="4088535" cy="4398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15628" y="3838669"/>
            <a:ext cx="3616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transcripts are ready….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7873"/>
          </a:xfrm>
        </p:spPr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Assembly statistics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27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/usr/local/bin/util/TrinityStats.pl </a:t>
            </a:r>
            <a:r>
              <a:rPr 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trinity_out_dir.Trinity.fasta</a:t>
            </a:r>
            <a:endParaRPr lang="en-GB" sz="24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endParaRPr lang="en-GB" sz="24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52123" y="1792446"/>
            <a:ext cx="3423417" cy="4825780"/>
          </a:xfrm>
          <a:prstGeom prst="rect">
            <a:avLst/>
          </a:prstGeom>
        </p:spPr>
      </p:pic>
      <p:sp>
        <p:nvSpPr>
          <p:cNvPr id="6" name="Content Placeholder 2"/>
          <p:cNvSpPr txBox="1"/>
          <p:nvPr/>
        </p:nvSpPr>
        <p:spPr>
          <a:xfrm>
            <a:off x="700889" y="3375121"/>
            <a:ext cx="5772339" cy="827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latin typeface="Times New Roman" panose="02020603050405020304" pitchFamily="18" charset="0"/>
                <a:ea typeface="DejaVu Sans Mono" panose="020B0609030804020204" pitchFamily="49" charset="0"/>
                <a:cs typeface="Times New Roman" panose="02020603050405020304" pitchFamily="18" charset="0"/>
              </a:rPr>
              <a:t>Align the reads against the assembly is the best way to check assembly quality (&gt;80%)</a:t>
            </a:r>
            <a:endParaRPr lang="en-GB" sz="2400" dirty="0">
              <a:latin typeface="Times New Roman" panose="02020603050405020304" pitchFamily="18" charset="0"/>
              <a:ea typeface="DejaVu Sans Mono" panose="020B0609030804020204" pitchFamily="49" charset="0"/>
              <a:cs typeface="Times New Roman" panose="02020603050405020304" pitchFamily="18" charset="0"/>
            </a:endParaRPr>
          </a:p>
          <a:p>
            <a:endParaRPr lang="en-GB" sz="2400" dirty="0">
              <a:latin typeface="Times New Roman" panose="02020603050405020304" pitchFamily="18" charset="0"/>
              <a:ea typeface="DejaVu Sans Mono" panose="020B0609030804020204" pitchFamily="49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084398" cy="1001948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 quantitation using Salmon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7074"/>
            <a:ext cx="10985626" cy="170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/usr/local/bin/util/align_and_estimate_abundance.pl --</a:t>
            </a:r>
            <a:r>
              <a:rPr lang="en-GB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seqType</a:t>
            </a:r>
            <a:r>
              <a:rPr lang="en-GB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</a:t>
            </a:r>
            <a:r>
              <a:rPr lang="en-GB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fq</a:t>
            </a:r>
            <a:r>
              <a:rPr lang="en-GB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--</a:t>
            </a:r>
            <a:r>
              <a:rPr lang="en-GB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samples_file</a:t>
            </a:r>
            <a:r>
              <a:rPr lang="en-GB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samples.txt  --transcripts </a:t>
            </a:r>
            <a:r>
              <a:rPr lang="en-GB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trinity_out_dir.Trinity.fasta</a:t>
            </a:r>
            <a:r>
              <a:rPr lang="en-GB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--</a:t>
            </a:r>
            <a:r>
              <a:rPr lang="en-GB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est_method</a:t>
            </a:r>
            <a:r>
              <a:rPr lang="en-GB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salmon  --</a:t>
            </a:r>
            <a:r>
              <a:rPr lang="en-GB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trinity_mode</a:t>
            </a:r>
            <a:r>
              <a:rPr lang="en-GB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--</a:t>
            </a:r>
            <a:r>
              <a:rPr lang="en-GB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prep_reference</a:t>
            </a:r>
            <a:endParaRPr lang="en-GB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7346" y="4208807"/>
            <a:ext cx="9529018" cy="1952075"/>
          </a:xfrm>
          <a:prstGeom prst="rect">
            <a:avLst/>
          </a:prstGeom>
        </p:spPr>
      </p:pic>
      <p:sp>
        <p:nvSpPr>
          <p:cNvPr id="6" name="Arrow: Down 5"/>
          <p:cNvSpPr/>
          <p:nvPr/>
        </p:nvSpPr>
        <p:spPr>
          <a:xfrm>
            <a:off x="5459240" y="3638438"/>
            <a:ext cx="389299" cy="570369"/>
          </a:xfrm>
          <a:prstGeom prst="downArrow">
            <a:avLst>
              <a:gd name="adj1" fmla="val 87209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Cross-sample normalization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9289"/>
            <a:ext cx="10515600" cy="1940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/usr/local/bin/util/abundance_estimates_to_matrix.pl --</a:t>
            </a:r>
            <a:r>
              <a:rPr 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est_method</a:t>
            </a: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salmon --</a:t>
            </a:r>
            <a:r>
              <a:rPr 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out_prefix</a:t>
            </a: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Trinity --</a:t>
            </a:r>
            <a:r>
              <a:rPr 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name_sample_by_basedir</a:t>
            </a: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--</a:t>
            </a:r>
            <a:r>
              <a:rPr 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quant_files</a:t>
            </a: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</a:t>
            </a:r>
            <a:r>
              <a:rPr 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quant_file.list</a:t>
            </a: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--</a:t>
            </a:r>
            <a:r>
              <a:rPr 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gene_trans_map</a:t>
            </a: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</a:t>
            </a:r>
            <a:r>
              <a:rPr 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trinity_out_dir.Trinity.fasta.gene_trans_map</a:t>
            </a:r>
            <a:endParaRPr lang="en-GB" sz="24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4745" y="5556740"/>
            <a:ext cx="9369084" cy="13012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745" y="4049508"/>
            <a:ext cx="9369084" cy="12092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71" y="4250850"/>
            <a:ext cx="1976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TMM value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1" y="5684150"/>
            <a:ext cx="2290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Raw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seq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count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rrow: Right 12"/>
          <p:cNvSpPr/>
          <p:nvPr/>
        </p:nvSpPr>
        <p:spPr>
          <a:xfrm>
            <a:off x="1873430" y="430531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/>
          <p:cNvSpPr/>
          <p:nvPr/>
        </p:nvSpPr>
        <p:spPr>
          <a:xfrm>
            <a:off x="2216591" y="572273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2" grpId="0"/>
      <p:bldP spid="13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expression using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edgeR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/DESeq2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06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/usr/local/bin/Analysis/DifferentialExpression/run_DE_analysis.pl --matrix </a:t>
            </a:r>
            <a:r>
              <a:rPr 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Trinity.isoform.counts.matrix</a:t>
            </a: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--</a:t>
            </a:r>
            <a:r>
              <a:rPr 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samples_file</a:t>
            </a: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samples.txt --method </a:t>
            </a:r>
            <a:r>
              <a:rPr 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edgeR</a:t>
            </a: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--output </a:t>
            </a:r>
            <a:r>
              <a:rPr 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edgeR_trans</a:t>
            </a:r>
            <a:endParaRPr lang="en-GB" sz="24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3526326"/>
            <a:ext cx="9820758" cy="16473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" y="625265"/>
            <a:ext cx="2924175" cy="2924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4646"/>
            <a:ext cx="3474014" cy="2704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934" y="582322"/>
            <a:ext cx="4377412" cy="2541723"/>
          </a:xfrm>
          <a:prstGeom prst="rect">
            <a:avLst/>
          </a:prstGeom>
        </p:spPr>
      </p:pic>
      <p:pic>
        <p:nvPicPr>
          <p:cNvPr id="1028" name="Picture 4" descr="Jol Dhora (Water Snake) | Flickr - Photo Sharing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413" y="2594838"/>
            <a:ext cx="476250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4914" y="3124045"/>
            <a:ext cx="4401520" cy="33011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2734" y="625265"/>
            <a:ext cx="4650597" cy="26159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454" y="4792676"/>
            <a:ext cx="2799887" cy="21003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rcRect t="30689" r="2510" b="32309"/>
          <a:stretch>
            <a:fillRect/>
          </a:stretch>
        </p:blipFill>
        <p:spPr>
          <a:xfrm>
            <a:off x="2961646" y="5007571"/>
            <a:ext cx="4401520" cy="16705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8263" y="-33813"/>
            <a:ext cx="1097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Species With less focus/sound annotation</a:t>
            </a:r>
            <a:endParaRPr lang="en-GB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5857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Significantly DE transcripts and producing heatmap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52141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/usr/local/bin/Analysis/DifferentialExpression/analyze_diff_expr.pl --matrix ../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Trinity.isoform.TMM.EXPR.matrix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--samples ../samples.txt -P 1e-3 -C 2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59667" y="3105339"/>
            <a:ext cx="13218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is your result…..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503691" y="1647141"/>
            <a:ext cx="5024673" cy="48631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 with RNA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seq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using Trinity……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…………..Thanks for listening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Differential Expression (DE)</a:t>
            </a:r>
            <a:endParaRPr lang="en-GB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142" y="1746698"/>
            <a:ext cx="5748857" cy="2945938"/>
          </a:xfrm>
        </p:spPr>
      </p:pic>
      <p:cxnSp>
        <p:nvCxnSpPr>
          <p:cNvPr id="8" name="Straight Connector 7"/>
          <p:cNvCxnSpPr/>
          <p:nvPr/>
        </p:nvCxnSpPr>
        <p:spPr>
          <a:xfrm>
            <a:off x="8308344" y="3613763"/>
            <a:ext cx="2353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308344" y="3754171"/>
            <a:ext cx="2353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299291" y="3904307"/>
            <a:ext cx="2353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299291" y="4028793"/>
            <a:ext cx="2353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308344" y="3465970"/>
            <a:ext cx="2353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299291" y="4196282"/>
            <a:ext cx="2353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754163" y="3764733"/>
            <a:ext cx="2353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754163" y="3889973"/>
            <a:ext cx="2353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754163" y="3997106"/>
            <a:ext cx="2353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751427" y="4291343"/>
            <a:ext cx="2353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751427" y="4158559"/>
            <a:ext cx="2353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739637" y="4455813"/>
            <a:ext cx="2353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712477" y="5000531"/>
            <a:ext cx="2353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712477" y="4867746"/>
            <a:ext cx="2353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739637" y="4742508"/>
            <a:ext cx="2353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739637" y="4593125"/>
            <a:ext cx="2353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727848" y="5148405"/>
            <a:ext cx="2353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754163" y="3607807"/>
            <a:ext cx="2353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ouble Bracket 27"/>
          <p:cNvSpPr/>
          <p:nvPr/>
        </p:nvSpPr>
        <p:spPr>
          <a:xfrm>
            <a:off x="8181596" y="3425983"/>
            <a:ext cx="488887" cy="956648"/>
          </a:xfrm>
          <a:prstGeom prst="bracketPair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Double Bracket 28"/>
          <p:cNvSpPr/>
          <p:nvPr/>
        </p:nvSpPr>
        <p:spPr>
          <a:xfrm>
            <a:off x="9518773" y="3499165"/>
            <a:ext cx="706171" cy="1788059"/>
          </a:xfrm>
          <a:prstGeom prst="bracketPair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4073777" y="5661459"/>
            <a:ext cx="3863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intensity difference in gene expression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omprehensive Guide to Central Dogma - GeeksforGee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7" y="1428325"/>
            <a:ext cx="660405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Arrow: Down 30"/>
          <p:cNvSpPr/>
          <p:nvPr/>
        </p:nvSpPr>
        <p:spPr>
          <a:xfrm>
            <a:off x="2177358" y="2344141"/>
            <a:ext cx="679010" cy="81949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26" y="165604"/>
            <a:ext cx="10515600" cy="1325563"/>
          </a:xfrm>
        </p:spPr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DE analysis is fundamental?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514355" y="1491167"/>
          <a:ext cx="4970778" cy="3597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1028" name="Picture 4" descr="Mosaics In Science | The Devil's Hole Pupfish – aka The Little Fishies That  Could!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4"/>
            <a:ext cx="2905283" cy="181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xtreme Environment Changes Fish Appearance | UC Davi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206" y="1825624"/>
            <a:ext cx="3097794" cy="174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Ways of DE analysis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36918"/>
          </a:xfr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model organism; Ex Zebra fish; Alignment based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838200" y="2883371"/>
            <a:ext cx="10515600" cy="636918"/>
          </a:xfrm>
          <a:prstGeom prst="rect">
            <a:avLst/>
          </a:prstGeom>
          <a:solidFill>
            <a:srgbClr val="7030A0"/>
          </a:solidFill>
          <a:ln>
            <a:solidFill>
              <a:srgbClr val="FFFFFF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non-model organisms, Ex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Hilsha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shad; De-novo construction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8903" y="1032095"/>
            <a:ext cx="9747040" cy="5889279"/>
          </a:xfrm>
          <a:prstGeom prst="rect">
            <a:avLst/>
          </a:prstGeom>
        </p:spPr>
      </p:pic>
      <p:sp>
        <p:nvSpPr>
          <p:cNvPr id="11" name="Title 1"/>
          <p:cNvSpPr txBox="1"/>
          <p:nvPr/>
        </p:nvSpPr>
        <p:spPr>
          <a:xfrm>
            <a:off x="1108903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non-model organism Trinity at its best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7254" y="327127"/>
            <a:ext cx="10338236" cy="59044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352" y="2347834"/>
            <a:ext cx="11525062" cy="1325563"/>
          </a:xfrm>
        </p:spPr>
        <p:txBody>
          <a:bodyPr/>
          <a:lstStyle/>
          <a:p>
            <a:pPr algn="ctr"/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Trinity:A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wrapped package including all needed for DE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Trinity reconstruct transcripts?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2940867" y="2032503"/>
            <a:ext cx="4074060" cy="76954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Inchworm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2940867" y="3368644"/>
            <a:ext cx="4074060" cy="76954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Chrysails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2940867" y="4845113"/>
            <a:ext cx="4074060" cy="769545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Butterfly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2379</Words>
  <Application>WPS 演示</Application>
  <PresentationFormat>Widescreen</PresentationFormat>
  <Paragraphs>141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Arial</vt:lpstr>
      <vt:lpstr>宋体</vt:lpstr>
      <vt:lpstr>Wingdings</vt:lpstr>
      <vt:lpstr>Times New Roman</vt:lpstr>
      <vt:lpstr>Microsoft Himalaya</vt:lpstr>
      <vt:lpstr>微软雅黑</vt:lpstr>
      <vt:lpstr>Arial Unicode MS</vt:lpstr>
      <vt:lpstr>Calibri Light</vt:lpstr>
      <vt:lpstr>Calibri</vt:lpstr>
      <vt:lpstr>等线</vt:lpstr>
      <vt:lpstr>DejaVu Sans Mono</vt:lpstr>
      <vt:lpstr>Segoe Print</vt:lpstr>
      <vt:lpstr>Office Theme</vt:lpstr>
      <vt:lpstr>DE analysis for non-model species: Trinity</vt:lpstr>
      <vt:lpstr>PowerPoint 演示文稿</vt:lpstr>
      <vt:lpstr>Differential Expression (DE)</vt:lpstr>
      <vt:lpstr>Why DE analysis is fundamental?</vt:lpstr>
      <vt:lpstr>Ways of DE analysis</vt:lpstr>
      <vt:lpstr>PowerPoint 演示文稿</vt:lpstr>
      <vt:lpstr>PowerPoint 演示文稿</vt:lpstr>
      <vt:lpstr>Trinity:A wrapped package including all needed for DE analysis</vt:lpstr>
      <vt:lpstr>How does Trinity reconstruct transcripts? </vt:lpstr>
      <vt:lpstr>Inchworm: Assembles initial contigs from the RNA-Seq reads</vt:lpstr>
      <vt:lpstr>Chrysalis: Groups related contigs into clusters.</vt:lpstr>
      <vt:lpstr>Butterfly: Refines the clusters into final, complete transcript models, resolving ambiguities and alternative splicing.</vt:lpstr>
      <vt:lpstr>Let’s have some quick practice</vt:lpstr>
      <vt:lpstr>Sample Design</vt:lpstr>
      <vt:lpstr>Make a combine assembly</vt:lpstr>
      <vt:lpstr>Assembly statistics</vt:lpstr>
      <vt:lpstr>Expression quantitation using Salmon </vt:lpstr>
      <vt:lpstr>Cross-sample normalization</vt:lpstr>
      <vt:lpstr>DE expression using edgeR/DESeq2</vt:lpstr>
      <vt:lpstr>Significantly DE transcripts and producing heatmap</vt:lpstr>
      <vt:lpstr>Here is your result…..</vt:lpstr>
      <vt:lpstr>Play with RNA seq using Trinity…… …………..Thanks for listening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Kishor Kumar Sarker</dc:creator>
  <cp:lastModifiedBy>WPS_1561816215</cp:lastModifiedBy>
  <cp:revision>24</cp:revision>
  <dcterms:created xsi:type="dcterms:W3CDTF">2025-01-07T07:23:00Z</dcterms:created>
  <dcterms:modified xsi:type="dcterms:W3CDTF">2026-01-20T09:29:52Z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20E950D3CB7C45A68F2309E4CB915477_13</vt:lpwstr>
  </property>
  <property fmtid="{D5CDD505-2E9C-101B-9397-08002B2CF9AE}" pid="3" name="KSOProductBuildVer">
    <vt:lpwstr>2052-12.1.0.24657</vt:lpwstr>
  </property>
</Properties>
</file>