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1"/>
  </p:notesMasterIdLst>
  <p:sldIdLst>
    <p:sldId id="302" r:id="rId3"/>
    <p:sldId id="416" r:id="rId4"/>
    <p:sldId id="418" r:id="rId5"/>
    <p:sldId id="417" r:id="rId6"/>
    <p:sldId id="419" r:id="rId7"/>
    <p:sldId id="421" r:id="rId8"/>
    <p:sldId id="464" r:id="rId9"/>
    <p:sldId id="423" r:id="rId10"/>
    <p:sldId id="465" r:id="rId12"/>
    <p:sldId id="424" r:id="rId13"/>
    <p:sldId id="422" r:id="rId14"/>
    <p:sldId id="466" r:id="rId15"/>
    <p:sldId id="467" r:id="rId16"/>
    <p:sldId id="426" r:id="rId17"/>
    <p:sldId id="428" r:id="rId18"/>
    <p:sldId id="429" r:id="rId19"/>
    <p:sldId id="430" r:id="rId20"/>
    <p:sldId id="431" r:id="rId21"/>
    <p:sldId id="434" r:id="rId22"/>
    <p:sldId id="435" r:id="rId23"/>
    <p:sldId id="436" r:id="rId24"/>
    <p:sldId id="438" r:id="rId25"/>
    <p:sldId id="437" r:id="rId26"/>
    <p:sldId id="439" r:id="rId27"/>
    <p:sldId id="441" r:id="rId28"/>
    <p:sldId id="442" r:id="rId29"/>
    <p:sldId id="432" r:id="rId30"/>
    <p:sldId id="440" r:id="rId31"/>
    <p:sldId id="443" r:id="rId32"/>
    <p:sldId id="444" r:id="rId33"/>
    <p:sldId id="446" r:id="rId34"/>
    <p:sldId id="447" r:id="rId35"/>
    <p:sldId id="448" r:id="rId36"/>
    <p:sldId id="449" r:id="rId37"/>
    <p:sldId id="450" r:id="rId38"/>
    <p:sldId id="451" r:id="rId39"/>
    <p:sldId id="452" r:id="rId40"/>
    <p:sldId id="453" r:id="rId41"/>
    <p:sldId id="454" r:id="rId42"/>
    <p:sldId id="45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12BFB6-7545-46D6-BE8A-AF104291BC9B}">
          <p14:sldIdLst>
            <p14:sldId id="302"/>
            <p14:sldId id="416"/>
            <p14:sldId id="418"/>
            <p14:sldId id="417"/>
            <p14:sldId id="419"/>
            <p14:sldId id="421"/>
            <p14:sldId id="464"/>
            <p14:sldId id="423"/>
            <p14:sldId id="465"/>
            <p14:sldId id="424"/>
            <p14:sldId id="422"/>
            <p14:sldId id="466"/>
            <p14:sldId id="467"/>
            <p14:sldId id="426"/>
            <p14:sldId id="428"/>
            <p14:sldId id="429"/>
            <p14:sldId id="430"/>
            <p14:sldId id="431"/>
            <p14:sldId id="434"/>
            <p14:sldId id="435"/>
            <p14:sldId id="436"/>
            <p14:sldId id="438"/>
            <p14:sldId id="437"/>
            <p14:sldId id="439"/>
            <p14:sldId id="441"/>
            <p14:sldId id="442"/>
            <p14:sldId id="432"/>
            <p14:sldId id="440"/>
            <p14:sldId id="443"/>
            <p14:sldId id="444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67E8F-A27F-433A-96D9-32B261FB7CA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07B68-DA2B-41C7-82A8-49521C6BD9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3CAFDE2-FD95-4DAA-8D26-D1AACAAE899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4497-D6EB-4023-A8BB-700177B8B869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930-E0D7-464E-A539-86E6697DCA9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C78C-4075-4D96-9289-0D0DFC4FBA5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8B54-898A-4A4C-AAE7-AB04AF88EE3B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6293-D744-4342-B682-15236C07D681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6CD-1C11-4AAC-8288-3EB2B7C6B788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72C-BE59-4D51-AA00-F5BAB019142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916E-A54C-46CF-BF13-B6BEB9A2BE61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9E28-F68F-4693-BBB6-20B9415CEF98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B6D-6948-4981-BB60-F1715FBF81CB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101-6745-4BE9-B1A2-1CF2C46E3158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45D5-1FC8-4D18-9BC2-0B37604D5A35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65E-DF77-42E0-8BCA-7463571EABF4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782F-DC7F-4934-9630-97E8C288CE3C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E999-0840-4124-824E-C19C1F3DF249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3900-789F-4FE9-9AAC-ABD0F51349BE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BE783B-7F34-41A6-819B-CFD84367401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137097"/>
            <a:ext cx="2720903" cy="272090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968971" y="5339940"/>
            <a:ext cx="5223029" cy="1518060"/>
          </a:xfrm>
        </p:spPr>
        <p:txBody>
          <a:bodyPr>
            <a:noAutofit/>
          </a:bodyPr>
          <a:lstStyle/>
          <a:p>
            <a:pPr algn="ctr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KISHOR KUMAR SARKER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Lab of Molecular Systematics &amp; Ecology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Shanghai Ocean University, China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Date: 15.0</a:t>
            </a:r>
            <a:r>
              <a:rPr lang="en-GB" cap="none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.26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888365" y="537210"/>
            <a:ext cx="10663555" cy="10598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Natural SELECTION STUDY: PAML</a:t>
            </a:r>
            <a:endParaRPr lang="en-US" alt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395"/>
            <a:ext cx="10131425" cy="704850"/>
          </a:xfrm>
        </p:spPr>
        <p:txBody>
          <a:bodyPr>
            <a:noAutofit/>
          </a:bodyPr>
          <a:lstStyle/>
          <a:p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US" alt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86460"/>
            <a:ext cx="10131425" cy="5898515"/>
          </a:xfrm>
        </p:spPr>
        <p:txBody>
          <a:bodyPr>
            <a:noAutofit/>
          </a:bodyPr>
          <a:lstStyle/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Alternative model (H1): three classes of sites on the foreground branch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ω0: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dN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dS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&lt; 1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ω1: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dN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dS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1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ω2: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dN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dS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≥ 1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K0:  Proportion of sites that are under purifying selection (ω0 &lt; 1) on both foreground and background branches.</a:t>
            </a:r>
            <a:b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K1:  Proportion of sites that are under neutral evolution (ω1 = 1) on both foreground and background branches.</a:t>
            </a:r>
            <a:b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10131425" cy="998220"/>
          </a:xfrm>
        </p:spPr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7170"/>
            <a:ext cx="10131425" cy="4304030"/>
          </a:xfrm>
        </p:spPr>
        <p:txBody>
          <a:bodyPr>
            <a:normAutofit/>
          </a:bodyPr>
          <a:lstStyle/>
          <a:p>
            <a:r>
              <a:rPr lang="en-GB" altLang="en-US" sz="2400" dirty="0">
                <a:latin typeface="Verdana" panose="020B0604030504040204" charset="0"/>
                <a:cs typeface="Verdana" panose="020B0604030504040204" charset="0"/>
                <a:sym typeface="+mn-ea"/>
              </a:rPr>
              <a:t>K2a: Proportion of sites that are under positive selection (ω2 ≥ 1) on the foreground branch and under purifying selection (ω0 &lt; 1) on background branches.</a:t>
            </a:r>
            <a:br>
              <a:rPr lang="en-GB" altLang="en-US" sz="2400" dirty="0">
                <a:latin typeface="Verdana" panose="020B0604030504040204" charset="0"/>
                <a:cs typeface="Verdana" panose="020B0604030504040204" charset="0"/>
                <a:sym typeface="+mn-ea"/>
              </a:rPr>
            </a:br>
            <a:br>
              <a:rPr lang="en-GB" altLang="en-US" sz="2400" dirty="0">
                <a:latin typeface="Verdana" panose="020B0604030504040204" charset="0"/>
                <a:cs typeface="Verdana" panose="020B0604030504040204" charset="0"/>
                <a:sym typeface="+mn-ea"/>
              </a:rPr>
            </a:br>
            <a:r>
              <a:rPr lang="en-GB" altLang="en-US" sz="2400" dirty="0">
                <a:latin typeface="Verdana" panose="020B0604030504040204" charset="0"/>
                <a:cs typeface="Verdana" panose="020B0604030504040204" charset="0"/>
                <a:sym typeface="+mn-ea"/>
              </a:rPr>
              <a:t>K2b: Proportion of sites that are under positive selection (ω2 ≥ 1) on the foreground branch and under neutral evolution (ω1 = 1) on background branches.</a:t>
            </a:r>
            <a:endParaRPr lang="en-GB" altLang="en-US" sz="2400" dirty="0">
              <a:latin typeface="Verdana" panose="020B0604030504040204" charset="0"/>
              <a:cs typeface="Verdana" panose="020B0604030504040204" charset="0"/>
            </a:endParaRPr>
          </a:p>
          <a:p>
            <a:endParaRPr lang="en-GB" altLang="en-US" sz="2400" dirty="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 dirty="0">
                <a:latin typeface="Verdana" panose="020B0604030504040204" charset="0"/>
                <a:cs typeface="Verdana" panose="020B0604030504040204" charset="0"/>
              </a:rPr>
              <a:t>For each category, we get the proportion of sites and the associated </a:t>
            </a:r>
            <a:r>
              <a:rPr lang="en-GB" altLang="en-US" sz="2400" dirty="0" err="1">
                <a:latin typeface="Verdana" panose="020B0604030504040204" charset="0"/>
                <a:cs typeface="Verdana" panose="020B0604030504040204" charset="0"/>
              </a:rPr>
              <a:t>dN</a:t>
            </a:r>
            <a:r>
              <a:rPr lang="en-GB" altLang="en-US" sz="2400" dirty="0">
                <a:latin typeface="Verdana" panose="020B0604030504040204" charset="0"/>
                <a:cs typeface="Verdana" panose="020B0604030504040204" charset="0"/>
              </a:rPr>
              <a:t>/</a:t>
            </a:r>
            <a:r>
              <a:rPr lang="en-GB" altLang="en-US" sz="2400" dirty="0" err="1">
                <a:latin typeface="Verdana" panose="020B0604030504040204" charset="0"/>
                <a:cs typeface="Verdana" panose="020B0604030504040204" charset="0"/>
              </a:rPr>
              <a:t>dS</a:t>
            </a:r>
            <a:r>
              <a:rPr lang="en-GB" altLang="en-US" sz="2400" dirty="0">
                <a:latin typeface="Verdana" panose="020B0604030504040204" charset="0"/>
                <a:cs typeface="Verdana" panose="020B0604030504040204" charset="0"/>
              </a:rPr>
              <a:t> values.</a:t>
            </a:r>
            <a:endParaRPr lang="en-GB" altLang="en-US" sz="2400" dirty="0">
              <a:latin typeface="Verdana" panose="020B0604030504040204" charset="0"/>
              <a:cs typeface="Verdana" panose="020B0604030504040204" charset="0"/>
            </a:endParaRPr>
          </a:p>
          <a:p>
            <a:endParaRPr lang="en-GB" altLang="en-US" sz="2400" dirty="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90" y="73025"/>
            <a:ext cx="10131425" cy="754380"/>
          </a:xfrm>
        </p:spPr>
        <p:txBody>
          <a:bodyPr/>
          <a:lstStyle/>
          <a:p>
            <a:r>
              <a:rPr lang="en-US" altLang="en-GB"/>
              <a:t>CONTD..</a:t>
            </a:r>
            <a:endParaRPr lang="en-US" alt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6595"/>
            <a:ext cx="10131425" cy="4604385"/>
          </a:xfrm>
        </p:spPr>
        <p:txBody>
          <a:bodyPr>
            <a:noAutofit/>
          </a:bodyPr>
          <a:lstStyle/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Null model (H0) (ω2 fixed to 1):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K0:  Sites that are under purifying selection (ω0 &lt; 1) on both foreground and background branches.</a:t>
            </a:r>
            <a:b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</a:b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K1:  Sites that are under neutral evolution (ω1 = 1) on both foreground and background branches.</a:t>
            </a:r>
            <a:b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</a:b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K2a: Sites that are under neutral evolution (ω2 = 1) on the foreground branch and under purifying selection (ω0 &lt; 1) on background branches.</a:t>
            </a:r>
            <a:b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</a:b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K2b: Sites that are under neutral evolution (ω2 = 1) on the foreground branch and under neutral evolution (ω1 = 1) on background branches.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>
                <a:sym typeface="+mn-ea"/>
              </a:rPr>
              <a:t>For each model, we get the log likelihood value (lnL1 for the alternative and lnL0 for the null models), from which we compute the Likelihood Ratio Test (LRT).</a:t>
            </a:r>
            <a:endParaRPr lang="en-GB" altLang="en-US" sz="2400"/>
          </a:p>
          <a:p>
            <a:r>
              <a:rPr lang="en-GB" altLang="en-US" sz="2400">
                <a:sym typeface="+mn-ea"/>
              </a:rPr>
              <a:t>The 2×(lnL1-lnL0) follows a χ² curve with a degree of freedom of 1, so we can get a p-value for this LRT</a:t>
            </a:r>
            <a:endParaRPr lang="en-GB" altLang="en-US" sz="2400"/>
          </a:p>
          <a:p>
            <a:endParaRPr lang="en-GB" alt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Files Required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1. Protein Sequence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2. Correspondoing Nucleotide sequence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3. Phylogenetic tree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" y="609600"/>
            <a:ext cx="11866880" cy="1456055"/>
          </a:xfrm>
        </p:spPr>
        <p:txBody>
          <a:bodyPr>
            <a:normAutofit/>
          </a:bodyPr>
          <a:lstStyle/>
          <a:p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Retrieve protein and Nucleotide sequence</a:t>
            </a:r>
            <a:endParaRPr lang="en-US" alt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1855"/>
            <a:ext cx="12192635" cy="3649345"/>
          </a:xfrm>
        </p:spPr>
        <p:txBody>
          <a:bodyPr/>
          <a:lstStyle/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From Genome: By structural Annotation using annotation tools </a:t>
            </a:r>
            <a:r>
              <a:rPr lang="en-US" alt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like MAKER3/BRAKER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From Transcriptome: By prediction using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Trasdecoder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/>
              <a:t>Find One To ONE ortholgous Genes</a:t>
            </a:r>
            <a:endParaRPr lang="en-US" alt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. Several </a:t>
            </a:r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Softwares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 can be used, like: OMA, </a:t>
            </a:r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OrthoMCL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, Swift-Ortho, </a:t>
            </a:r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Orthofinder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en-GB" sz="2400" dirty="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. </a:t>
            </a:r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Orthofinder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 is faster then any other as it uses Diamond to Blast</a:t>
            </a:r>
            <a:endParaRPr lang="en-US" altLang="en-GB" sz="2400" dirty="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. </a:t>
            </a:r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cmdline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 to run </a:t>
            </a:r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orthofinder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:</a:t>
            </a:r>
            <a:br>
              <a:rPr lang="en-US" altLang="en-GB" dirty="0"/>
            </a:br>
            <a:endParaRPr lang="en-US" altLang="en-GB" dirty="0"/>
          </a:p>
          <a:p>
            <a:pPr marL="0" indent="0">
              <a:buNone/>
            </a:pP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orthofinder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 -f </a:t>
            </a: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pep_folder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 #pep_folder</a:t>
            </a:r>
            <a:r>
              <a:rPr lang="en-US" alt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proteins of 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all species</a:t>
            </a:r>
            <a:endParaRPr lang="en-US" altLang="en-GB" sz="2400" dirty="0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Orthofinder Output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63525" y="3047365"/>
            <a:ext cx="5842000" cy="229171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 flipV="1">
            <a:off x="3401695" y="4800600"/>
            <a:ext cx="2535555" cy="2419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5525" y="3047365"/>
            <a:ext cx="6071235" cy="2291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Protein ALignment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1855"/>
            <a:ext cx="6066155" cy="3649345"/>
          </a:xfrm>
        </p:spPr>
        <p:txBody>
          <a:bodyPr>
            <a:normAutofit/>
          </a:bodyPr>
          <a:lstStyle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As a aligning tool mafft will be a good option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For better accuracy use ‘mafft-linsi’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Cmd line: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mafft-linsi OG000826.fa &gt; $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OG000826.fa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.aln.out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endParaRPr lang="en-US" altLang="en-GB"/>
          </a:p>
          <a:p>
            <a:pPr marL="0" indent="0">
              <a:buNone/>
            </a:pPr>
            <a:endParaRPr lang="en-US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813040" y="1603375"/>
            <a:ext cx="4378960" cy="402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/>
              <a:t>Contd..</a:t>
            </a:r>
            <a:endParaRPr lang="en-US" alt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For a bunch of file, write a simple bash script:</a:t>
            </a:r>
            <a:endParaRPr lang="en-US" altLang="en-GB" sz="2400">
              <a:latin typeface="Verdana" panose="020B0604030504040204" charset="0"/>
              <a:cs typeface="Verdana" panose="020B0604030504040204" charset="0"/>
              <a:sym typeface="+mn-ea"/>
            </a:endParaRPr>
          </a:p>
          <a:p>
            <a:pPr marL="0" indent="0">
              <a:buNone/>
            </a:pPr>
            <a:endParaRPr lang="en-US" altLang="en-GB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#!/bin/bash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   for file in *.fa</a:t>
            </a:r>
            <a:endParaRPr lang="en-US" altLang="en-GB" sz="2400">
              <a:latin typeface="Consolas" panose="020B0609020204030204" charset="0"/>
              <a:cs typeface="Consolas" panose="020B0609020204030204" charset="0"/>
              <a:sym typeface="+mn-ea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     do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   mafft-linsi ${file} &gt; $file.aln.out ;</a:t>
            </a:r>
            <a:endParaRPr lang="en-US" altLang="en-GB" sz="2400">
              <a:latin typeface="Consolas" panose="020B0609020204030204" charset="0"/>
              <a:cs typeface="Consolas" panose="020B0609020204030204" charset="0"/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PAML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PAML (for Phylogenetic Analysis by Maximum Likelihood) is a package of programs for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phylogenetic analyses of DNA and protein sequences using maximum likelihood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has been developed by  Joseph P.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Bielawski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Ziheng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REspective CDS retrieval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Take out all the CDS in a single file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cat sp1.fa sp2.fa sp3.fa sp4.fa sp5.fa sp6.fa &gt; all_cds.fa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Use a python script to seperate according to orthogroup id 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python get_same_name_seq_from_fasta.py -name pep.fa -seq all_cds.fa -o output_prefix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endParaRPr lang="en-US" altLang="en-GB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For a bunch of a file write a loop in bash, like: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#!/bin/bash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for file in *.out; #here, the peptide alignment was used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 do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python get_same_name_seq_from_fasta.py -name ${file} -seq all.cds.fa -o ${file}.cds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 done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30" y="106045"/>
            <a:ext cx="10221595" cy="658495"/>
          </a:xfrm>
        </p:spPr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16200000">
            <a:off x="-1777365" y="3611880"/>
            <a:ext cx="4512310" cy="594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CDS file (*_accept.fa)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4345" y="960755"/>
            <a:ext cx="11596370" cy="564070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542925" y="1602740"/>
            <a:ext cx="346710" cy="1809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9" name="Rectangles 8"/>
          <p:cNvSpPr/>
          <p:nvPr/>
        </p:nvSpPr>
        <p:spPr>
          <a:xfrm>
            <a:off x="542925" y="2553335"/>
            <a:ext cx="331470" cy="19621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0" name="Rectangles 9"/>
          <p:cNvSpPr/>
          <p:nvPr/>
        </p:nvSpPr>
        <p:spPr>
          <a:xfrm>
            <a:off x="527685" y="3383280"/>
            <a:ext cx="361950" cy="19621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1" name="Rectangles 10"/>
          <p:cNvSpPr/>
          <p:nvPr/>
        </p:nvSpPr>
        <p:spPr>
          <a:xfrm>
            <a:off x="542925" y="4197985"/>
            <a:ext cx="346075" cy="2114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2" name="Rectangles 11"/>
          <p:cNvSpPr/>
          <p:nvPr/>
        </p:nvSpPr>
        <p:spPr>
          <a:xfrm>
            <a:off x="542925" y="5812790"/>
            <a:ext cx="407035" cy="2260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792480"/>
          </a:xfrm>
        </p:spPr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1855"/>
            <a:ext cx="10131425" cy="4252595"/>
          </a:xfrm>
        </p:spPr>
        <p:txBody>
          <a:bodyPr>
            <a:noAutofit/>
          </a:bodyPr>
          <a:lstStyle/>
          <a:p>
            <a:r>
              <a:rPr lang="en-US" altLang="en-GB" sz="2300">
                <a:latin typeface="Verdana" panose="020B0604030504040204" charset="0"/>
                <a:cs typeface="Verdana" panose="020B0604030504040204" charset="0"/>
              </a:rPr>
              <a:t>Remove the stop codons (TGA, TAG, TAA)</a:t>
            </a:r>
            <a:endParaRPr lang="en-US" altLang="en-GB" sz="23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300">
                <a:latin typeface="Verdana" panose="020B0604030504040204" charset="0"/>
                <a:cs typeface="Verdana" panose="020B0604030504040204" charset="0"/>
              </a:rPr>
              <a:t>Use a perl script “ReplaceStopWithGap.pl” to remove the stop codon.</a:t>
            </a:r>
            <a:endParaRPr lang="en-US" altLang="en-GB" sz="23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300">
                <a:latin typeface="Verdana" panose="020B0604030504040204" charset="0"/>
                <a:cs typeface="Verdana" panose="020B0604030504040204" charset="0"/>
              </a:rPr>
              <a:t>Cmd line:</a:t>
            </a:r>
            <a:endParaRPr lang="en-US" altLang="en-GB" sz="23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endParaRPr lang="en-US" altLang="en-GB" sz="23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300">
                <a:latin typeface="Consolas" panose="020B0609020204030204" charset="0"/>
                <a:cs typeface="Consolas" panose="020B0609020204030204" charset="0"/>
              </a:rPr>
              <a:t>perl ../Scripts/ReplaceStopWithGaps.pl -pep </a:t>
            </a:r>
            <a:r>
              <a:rPr lang="en-US" altLang="en-GB" sz="2300">
                <a:latin typeface="Consolas" panose="020B0609020204030204" charset="0"/>
                <a:cs typeface="Consolas" panose="020B0609020204030204" charset="0"/>
                <a:sym typeface="+mn-ea"/>
              </a:rPr>
              <a:t>OG000826.fa</a:t>
            </a:r>
            <a:r>
              <a:rPr lang="en-US" altLang="en-GB" sz="2300">
                <a:latin typeface="Consolas" panose="020B0609020204030204" charset="0"/>
                <a:cs typeface="Consolas" panose="020B0609020204030204" charset="0"/>
              </a:rPr>
              <a:t>  -nuc </a:t>
            </a:r>
            <a:r>
              <a:rPr lang="en-US" altLang="en-GB" sz="2300">
                <a:latin typeface="Consolas" panose="020B0609020204030204" charset="0"/>
                <a:cs typeface="Consolas" panose="020B0609020204030204" charset="0"/>
                <a:sym typeface="+mn-ea"/>
              </a:rPr>
              <a:t>OG000826.fa.aln.out_accept.cds</a:t>
            </a:r>
            <a:r>
              <a:rPr lang="en-US" altLang="en-GB" sz="2300">
                <a:latin typeface="Consolas" panose="020B0609020204030204" charset="0"/>
                <a:cs typeface="Consolas" panose="020B0609020204030204" charset="0"/>
              </a:rPr>
              <a:t> -output </a:t>
            </a:r>
            <a:r>
              <a:rPr lang="en-US" altLang="en-GB" sz="2300">
                <a:latin typeface="Consolas" panose="020B0609020204030204" charset="0"/>
                <a:cs typeface="Consolas" panose="020B0609020204030204" charset="0"/>
                <a:sym typeface="+mn-ea"/>
              </a:rPr>
              <a:t>OG000826.fa.codon </a:t>
            </a:r>
            <a:endParaRPr lang="en-US" altLang="en-GB" sz="2300">
              <a:latin typeface="Consolas" panose="020B0609020204030204" charset="0"/>
              <a:cs typeface="Consolas" panose="020B0609020204030204" charset="0"/>
              <a:sym typeface="+mn-ea"/>
            </a:endParaRPr>
          </a:p>
          <a:p>
            <a:pPr marL="0" indent="0">
              <a:buNone/>
            </a:pPr>
            <a:endParaRPr lang="en-US" altLang="en-GB" sz="2300">
              <a:latin typeface="Consolas" panose="020B0609020204030204" charset="0"/>
              <a:cs typeface="Consolas" panose="020B0609020204030204" charset="0"/>
              <a:sym typeface="+mn-ea"/>
            </a:endParaRPr>
          </a:p>
          <a:p>
            <a:r>
              <a:rPr lang="en-US" altLang="en-GB" sz="2300">
                <a:latin typeface="Verdana" panose="020B0604030504040204" charset="0"/>
                <a:cs typeface="Verdana" panose="020B0604030504040204" charset="0"/>
                <a:sym typeface="+mn-ea"/>
              </a:rPr>
              <a:t>For a bunch of a file write loop to do that</a:t>
            </a:r>
            <a:endParaRPr lang="en-US" altLang="en-GB" sz="2300">
              <a:latin typeface="Verdana" panose="020B0604030504040204" charset="0"/>
              <a:cs typeface="Verdana" panose="020B0604030504040204" charset="0"/>
              <a:sym typeface="+mn-ea"/>
            </a:endParaRPr>
          </a:p>
          <a:p>
            <a:r>
              <a:rPr lang="en-US" altLang="en-GB" sz="2300">
                <a:latin typeface="Verdana" panose="020B0604030504040204" charset="0"/>
                <a:cs typeface="Verdana" panose="020B0604030504040204" charset="0"/>
                <a:sym typeface="+mn-ea"/>
              </a:rPr>
              <a:t>Keep both the input file in same directory</a:t>
            </a:r>
            <a:endParaRPr lang="en-US" altLang="en-GB" sz="2300">
              <a:latin typeface="Verdana" panose="020B0604030504040204" charset="0"/>
              <a:cs typeface="Verdana" panose="020B0604030504040204" charset="0"/>
              <a:sym typeface="+mn-ea"/>
            </a:endParaRPr>
          </a:p>
          <a:p>
            <a:pPr marL="0" indent="0">
              <a:buNone/>
            </a:pPr>
            <a:endParaRPr lang="en-US" altLang="en-GB" sz="2000"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6845"/>
            <a:ext cx="10131425" cy="928370"/>
          </a:xfrm>
        </p:spPr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60115" y="433705"/>
            <a:ext cx="5607685" cy="623189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8676005" y="1437005"/>
            <a:ext cx="407035" cy="241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7" name="Rectangles 6"/>
          <p:cNvSpPr/>
          <p:nvPr/>
        </p:nvSpPr>
        <p:spPr>
          <a:xfrm>
            <a:off x="8660130" y="2598420"/>
            <a:ext cx="407670" cy="2260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8" name="Rectangles 7"/>
          <p:cNvSpPr/>
          <p:nvPr/>
        </p:nvSpPr>
        <p:spPr>
          <a:xfrm>
            <a:off x="8660765" y="3744595"/>
            <a:ext cx="407035" cy="25654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9" name="Rectangles 8"/>
          <p:cNvSpPr/>
          <p:nvPr/>
        </p:nvSpPr>
        <p:spPr>
          <a:xfrm>
            <a:off x="8676005" y="4921250"/>
            <a:ext cx="407670" cy="22669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0" name="Rectangles 9"/>
          <p:cNvSpPr/>
          <p:nvPr/>
        </p:nvSpPr>
        <p:spPr>
          <a:xfrm>
            <a:off x="3460115" y="6388735"/>
            <a:ext cx="502920" cy="2768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UFFFFFFFF, Still few works to do..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Gap signs (---) need to be removed 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Take all the ‘*.codon’ file in a single folder and use a simple ‘sed’ cmd to remove gap signs, like: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 </a:t>
            </a:r>
            <a:endParaRPr lang="en-US" altLang="en-GB" sz="2400">
              <a:latin typeface="Consolas" panose="020B0609020204030204" charset="0"/>
              <a:cs typeface="Consolas" panose="020B0609020204030204" charset="0"/>
              <a:sym typeface="+mn-ea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 </a:t>
            </a:r>
            <a:r>
              <a:rPr lang="en-GB" altLang="en-US" sz="2400">
                <a:latin typeface="Consolas" panose="020B0609020204030204" charset="0"/>
                <a:cs typeface="Consolas" panose="020B0609020204030204" charset="0"/>
                <a:sym typeface="+mn-ea"/>
              </a:rPr>
              <a:t>sed -i 's/---//g' *.codon</a:t>
            </a:r>
            <a:endParaRPr lang="en-GB" altLang="en-US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/>
          </a:p>
          <a:p>
            <a:pPr marL="0" indent="0">
              <a:buNone/>
            </a:pPr>
            <a:endParaRPr lang="en-US" altLang="en-GB"/>
          </a:p>
          <a:p>
            <a:endParaRPr lang="en-US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65" y="111760"/>
            <a:ext cx="11988800" cy="1019175"/>
          </a:xfrm>
        </p:spPr>
        <p:txBody>
          <a:bodyPr>
            <a:normAutofit fontScale="90000"/>
          </a:bodyPr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CHANGE All the ID’s According to Speceies Name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8265"/>
            <a:ext cx="10795000" cy="4889500"/>
          </a:xfrm>
        </p:spPr>
        <p:txBody>
          <a:bodyPr>
            <a:noAutofit/>
          </a:bodyPr>
          <a:lstStyle/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&gt;TRINITY_Alosa_DN1962_c0_g1_i1.p1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 &gt;Alosa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&gt;TRINITY_Colia_DN31680_c0_g1_i2.p1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------- &gt;Coilia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&gt;TRINITY_Clupea_DN3380_c2_g1_i1.p1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 &gt;Clupea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&gt;TRINITY_Engraulis_DN2926_c0_g1_i1.p1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 &gt;Engraulis  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&gt;T&gt;TRINITY_Sardina_DN153_c0_g1_i2.p1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 &gt;Sardina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&gt;TRINITY_Tenualosa_DN42569_c0_g1_i1.p1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 &gt;Tenualosa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Use any of the following script: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‘changeID.pl’ or ‘edit_codon_seqName.py’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Backtransletion of alignment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1855"/>
            <a:ext cx="10131425" cy="3728085"/>
          </a:xfrm>
        </p:spPr>
        <p:txBody>
          <a:bodyPr>
            <a:normAutofit lnSpcReduction="10000"/>
          </a:bodyPr>
          <a:lstStyle/>
          <a:p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Use </a:t>
            </a:r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Trimal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 to </a:t>
            </a:r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backtraslate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 the alignment into codon</a:t>
            </a:r>
            <a:endParaRPr lang="en-US" altLang="en-GB" sz="2400" dirty="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Cmdline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:</a:t>
            </a:r>
            <a:endParaRPr lang="en-US" altLang="en-GB" sz="2400" dirty="0">
              <a:latin typeface="Verdana" panose="020B0604030504040204" charset="0"/>
              <a:cs typeface="Verdana" panose="020B0604030504040204" charset="0"/>
            </a:endParaRPr>
          </a:p>
          <a:p>
            <a:endParaRPr lang="en-US" altLang="en-GB" sz="2400" dirty="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/</a:t>
            </a: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mnt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/genome3/</a:t>
            </a: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Lab_Users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/Kishor/DISK_2/</a:t>
            </a: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softwares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/trimal-1.4.1/source/</a:t>
            </a: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trimal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 -in 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  <a:sym typeface="+mn-ea"/>
              </a:rPr>
              <a:t>OG000826.fa.aln.out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 -out 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  <a:sym typeface="+mn-ea"/>
              </a:rPr>
              <a:t>OG000826.fa.aln.out.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trim -automated1 -</a:t>
            </a: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backtrans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  <a:sym typeface="+mn-ea"/>
              </a:rPr>
              <a:t>OG000826.fa.codon </a:t>
            </a:r>
            <a:br>
              <a:rPr lang="en-US" altLang="en-GB" sz="2400" dirty="0">
                <a:latin typeface="Consolas" panose="020B0609020204030204" charset="0"/>
                <a:cs typeface="Consolas" panose="020B0609020204030204" charset="0"/>
                <a:sym typeface="+mn-ea"/>
              </a:rPr>
            </a:br>
            <a:br>
              <a:rPr lang="en-US" altLang="en-GB" sz="2400" dirty="0">
                <a:latin typeface="Consolas" panose="020B0609020204030204" charset="0"/>
                <a:cs typeface="Consolas" panose="020B0609020204030204" charset="0"/>
                <a:sym typeface="+mn-ea"/>
              </a:rPr>
            </a:br>
            <a:r>
              <a:rPr lang="en-US" altLang="en-GB" sz="2400" dirty="0">
                <a:latin typeface="Verdana" panose="020B0604030504040204" charset="0"/>
                <a:cs typeface="Verdana" panose="020B0604030504040204" charset="0"/>
                <a:sym typeface="+mn-ea"/>
              </a:rPr>
              <a:t>##For a bunch of file write a loop</a:t>
            </a:r>
            <a:endParaRPr lang="en-US" altLang="en-GB" sz="2400" dirty="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048385"/>
          </a:xfrm>
        </p:spPr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62325" y="1477010"/>
            <a:ext cx="4445635" cy="520255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" y="2141855"/>
            <a:ext cx="12094845" cy="3649345"/>
          </a:xfrm>
        </p:spPr>
        <p:txBody>
          <a:bodyPr/>
          <a:lstStyle/>
          <a:p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gaps from the coding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regeion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again using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Trimal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cmdline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b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mnt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/genome3/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Lab_Users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/Kishor/DISK_2/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softwares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/trimal-1.4.1/source/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trimal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-in OG0008206.fa.aln.out.trim -out OG0008206.fa.aln.out.trim.codon -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nogaps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phylip_paml</a:t>
            </a:r>
            <a:b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Program’s Included...</a:t>
            </a:r>
            <a:endParaRPr lang="en-US" alt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PAML package currently includes the following programs: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baseml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basemlg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codeml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evolver,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infinitesites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pamp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yn00,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mcmctree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chi2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/>
              <a:t>Contd..</a:t>
            </a:r>
            <a:endParaRPr lang="en-US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815" y="2261235"/>
            <a:ext cx="12105005" cy="360934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05410" y="2266950"/>
            <a:ext cx="980440" cy="2108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Prepare the tree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0540"/>
            <a:ext cx="10131425" cy="4900930"/>
          </a:xfrm>
        </p:spPr>
        <p:txBody>
          <a:bodyPr>
            <a:noAutofit/>
          </a:bodyPr>
          <a:lstStyle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A species tree from Orthofinder can be used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((coilia:0.101849,engraulis:0.148352)0.469925:0.0318736,(clupea:0.115353,(tenualosa:0.128968,(alosa:0.0792854,sardina:0.121469)0.414901:0.0507301)0.271702:0.0461246)0.469925:0.0318736);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The tree format need to be compatible with PAML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Use a ‘vim’ command to edit the tree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Put the number inside the tree carefullly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153795"/>
          </a:xfrm>
        </p:spPr>
        <p:txBody>
          <a:bodyPr>
            <a:normAutofit/>
          </a:bodyPr>
          <a:lstStyle/>
          <a:p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US" alt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1133" y="2158720"/>
            <a:ext cx="8776531" cy="3773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21693" y="2076628"/>
            <a:ext cx="343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#Represents foreground lineage</a:t>
            </a:r>
            <a:endParaRPr lang="en-US" alt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46363" y="2399793"/>
            <a:ext cx="0" cy="13090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165" y="217170"/>
            <a:ext cx="10131425" cy="1033145"/>
          </a:xfrm>
        </p:spPr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the Control File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72485" y="1132205"/>
            <a:ext cx="4756150" cy="560514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3545205" y="1132205"/>
            <a:ext cx="2278380" cy="467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00655" y="2281555"/>
            <a:ext cx="980440" cy="15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64765" y="2393315"/>
            <a:ext cx="980440" cy="15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97175" y="2626360"/>
            <a:ext cx="980440" cy="15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00655" y="3470910"/>
            <a:ext cx="980440" cy="15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666750"/>
          </a:xfrm>
        </p:spPr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PAML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15" y="1673860"/>
            <a:ext cx="11745595" cy="4575175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US" altLang="en-GB" sz="2400" dirty="0"/>
            </a:br>
            <a:r>
              <a:rPr lang="en-US" alt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</a:t>
            </a:r>
            <a:r>
              <a:rPr lang="en-US" alt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mnt</a:t>
            </a:r>
            <a:r>
              <a:rPr lang="en-US" alt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/genome3/</a:t>
            </a:r>
            <a:r>
              <a:rPr lang="en-US" alt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Lab_Users</a:t>
            </a:r>
            <a:r>
              <a:rPr lang="en-US" alt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/Kishor/DISK_2/</a:t>
            </a:r>
            <a:r>
              <a:rPr lang="en-US" alt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softwares</a:t>
            </a:r>
            <a:r>
              <a:rPr lang="en-US" alt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/paml4.9j/</a:t>
            </a:r>
            <a:r>
              <a:rPr lang="en-US" alt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src</a:t>
            </a:r>
            <a:r>
              <a:rPr lang="en-US" alt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</a:t>
            </a:r>
            <a:r>
              <a:rPr lang="en-US" alt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codeml</a:t>
            </a:r>
            <a:r>
              <a:rPr lang="en-US" alt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US" alt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codeml.ctl</a:t>
            </a:r>
            <a:endParaRPr lang="en-US" altLang="en-GB" sz="24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>
              <a:buNone/>
            </a:pPr>
            <a:endParaRPr lang="en-US" altLang="en-GB" sz="2400" dirty="0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05" y="0"/>
            <a:ext cx="10131425" cy="758190"/>
          </a:xfrm>
        </p:spPr>
        <p:txBody>
          <a:bodyPr>
            <a:normAutofit/>
          </a:bodyPr>
          <a:lstStyle/>
          <a:p>
            <a:r>
              <a:rPr lang="en-US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Interpretting</a:t>
            </a:r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Output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4180" y="758190"/>
            <a:ext cx="11308715" cy="5785485"/>
          </a:xfrm>
          <a:prstGeom prst="rect">
            <a:avLst/>
          </a:prstGeom>
        </p:spPr>
      </p:pic>
      <p:sp>
        <p:nvSpPr>
          <p:cNvPr id="10" name="Rectangles 9"/>
          <p:cNvSpPr/>
          <p:nvPr/>
        </p:nvSpPr>
        <p:spPr>
          <a:xfrm>
            <a:off x="454660" y="1120775"/>
            <a:ext cx="2444115" cy="22733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1" name="Rectangles 10"/>
          <p:cNvSpPr/>
          <p:nvPr/>
        </p:nvSpPr>
        <p:spPr>
          <a:xfrm>
            <a:off x="438150" y="2805430"/>
            <a:ext cx="1761490" cy="3340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2" name="Rectangles 11"/>
          <p:cNvSpPr/>
          <p:nvPr/>
        </p:nvSpPr>
        <p:spPr>
          <a:xfrm>
            <a:off x="408940" y="3474085"/>
            <a:ext cx="3568065" cy="72834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3" name="Rectangles 12"/>
          <p:cNvSpPr/>
          <p:nvPr/>
        </p:nvSpPr>
        <p:spPr>
          <a:xfrm>
            <a:off x="438150" y="5186680"/>
            <a:ext cx="6270625" cy="13055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0"/>
            <a:ext cx="10131425" cy="697230"/>
          </a:xfrm>
        </p:spPr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Run NULL Hypothesis..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44520" y="841375"/>
            <a:ext cx="5091430" cy="584517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3279140" y="3960495"/>
            <a:ext cx="1093470" cy="22733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4305"/>
            <a:ext cx="10131425" cy="1456267"/>
          </a:xfrm>
        </p:spPr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 </a:t>
            </a:r>
            <a:r>
              <a:rPr lang="en-US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1845" y="1772920"/>
            <a:ext cx="11026140" cy="350647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788670" y="2153285"/>
            <a:ext cx="3689350" cy="2578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Verdana" panose="020B0604030504040204" charset="0"/>
                <a:cs typeface="Verdana" panose="020B0604030504040204" charset="0"/>
              </a:rPr>
              <a:t>Likelihood Ratio Test</a:t>
            </a:r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(LRT)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1855"/>
            <a:ext cx="10791825" cy="3649345"/>
          </a:xfrm>
        </p:spPr>
        <p:txBody>
          <a:bodyPr/>
          <a:lstStyle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Calculate the LRT, like: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2×(lnL1-lnL0)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=2*｛-1716.933699 - (-1720.549114)｝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=7.231 ##chi score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Degree of Freedom (</a:t>
            </a:r>
            <a:r>
              <a:rPr lang="en-US" altLang="en-GB" sz="2400" i="1">
                <a:latin typeface="Verdana" panose="020B0604030504040204" charset="0"/>
                <a:cs typeface="Verdana" panose="020B0604030504040204" charset="0"/>
              </a:rPr>
              <a:t>d</a:t>
            </a:r>
            <a:r>
              <a:rPr lang="en-US" altLang="en-GB" sz="2400" i="1" baseline="30000">
                <a:latin typeface="Verdana" panose="020B0604030504040204" charset="0"/>
                <a:cs typeface="Verdana" panose="020B0604030504040204" charset="0"/>
              </a:rPr>
              <a:t>f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)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np</a:t>
            </a:r>
            <a:r>
              <a:rPr lang="en-US" altLang="en-GB" sz="2400" baseline="30000">
                <a:latin typeface="Verdana" panose="020B0604030504040204" charset="0"/>
                <a:cs typeface="Verdana" panose="020B0604030504040204" charset="0"/>
              </a:rPr>
              <a:t>a 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- np</a:t>
            </a:r>
            <a:r>
              <a:rPr lang="en-US" altLang="en-GB" sz="2400" baseline="30000">
                <a:latin typeface="Verdana" panose="020B0604030504040204" charset="0"/>
                <a:cs typeface="Verdana" panose="020B0604030504040204" charset="0"/>
              </a:rPr>
              <a:t>n 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= 15 - 14 = 1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Do a online chi square at </a:t>
            </a: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https://www.socscistatistics.com/pvalues/chidistribution.aspx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8965"/>
            <a:ext cx="10131425" cy="1456267"/>
          </a:xfrm>
        </p:spPr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5800" y="2272030"/>
            <a:ext cx="4995545" cy="338772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2795" y="2276475"/>
            <a:ext cx="5194935" cy="3382645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5903595" y="5333365"/>
            <a:ext cx="3026410" cy="2921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"/>
            <a:ext cx="10131425" cy="1100455"/>
          </a:xfrm>
        </p:spPr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PAML can DO?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1795"/>
            <a:ext cx="10610850" cy="482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Comparison and tests of phylogenetic trees (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Estimation of parameters in sophisticated substitution models (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Likelihood ratio tests of hypotheses through comparison of implemented models (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chi2) 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Estimation of divergence times (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Ancestral state reconstruction (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9120"/>
            <a:ext cx="10131425" cy="734060"/>
          </a:xfrm>
        </p:spPr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Manual Checking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682240" y="1443990"/>
            <a:ext cx="5547995" cy="504571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708275" y="2660650"/>
            <a:ext cx="1905000" cy="6451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9420"/>
            <a:ext cx="10131425" cy="1240155"/>
          </a:xfrm>
        </p:spPr>
        <p:txBody>
          <a:bodyPr/>
          <a:lstStyle/>
          <a:p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ConTD</a:t>
            </a:r>
            <a:r>
              <a:rPr lang="en-US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2721"/>
            <a:ext cx="10131425" cy="41294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GB" sz="2400" dirty="0">
                <a:latin typeface="Verdana" panose="020B0604030504040204" charset="0"/>
                <a:cs typeface="Verdana" panose="020B0604030504040204" charset="0"/>
                <a:sym typeface="+mn-ea"/>
              </a:rPr>
              <a:t>• 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Generation of datasets of nucleotide, codon, and amino acid sequences by Monte Carlo simulation (evolver);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 Estimation of synonymous and nonsynonymous substitution rates and detection of positive selection in protein-coding DNA sequences (yn00 and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codeml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 Bayesian estimation of species divergence times incorporating uncertainties in fossil calibrations (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mcmctree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 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GB" sz="2400" dirty="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what we </a:t>
            </a:r>
            <a:r>
              <a:rPr lang="en-US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gonna</a:t>
            </a:r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do??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Branch-site model for Positive selection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802640"/>
          </a:xfrm>
        </p:spPr>
        <p:txBody>
          <a:bodyPr>
            <a:normAutofit/>
          </a:bodyPr>
          <a:lstStyle/>
          <a:p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Positive Selection</a:t>
            </a:r>
            <a:endParaRPr lang="en-US" alt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Picture 4" descr="1662e7c128582647272c57ab165dd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5088" y="3046730"/>
            <a:ext cx="2247900" cy="3371850"/>
          </a:xfrm>
          <a:prstGeom prst="rect">
            <a:avLst/>
          </a:prstGeom>
        </p:spPr>
      </p:pic>
      <p:pic>
        <p:nvPicPr>
          <p:cNvPr id="7" name="Picture 6" descr="a792e1a252a6156cd781597879822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988" y="3046730"/>
            <a:ext cx="3371850" cy="3371850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1609297" y="3874370"/>
            <a:ext cx="7109460" cy="575310"/>
          </a:xfrm>
          <a:prstGeom prst="rect">
            <a:avLst/>
          </a:prstGeom>
          <a:ln w="28575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Advantageous swap over any trait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unshine wallpaper | 2560x1600 | #537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84" y="1893251"/>
            <a:ext cx="3277576" cy="20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960" y="1905470"/>
            <a:ext cx="2781528" cy="203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9390"/>
            <a:ext cx="10131425" cy="647065"/>
          </a:xfrm>
        </p:spPr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  <a:endParaRPr lang="en-US" altLang="en-GB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015" y="1085850"/>
            <a:ext cx="9511030" cy="976630"/>
          </a:xfrm>
        </p:spPr>
        <p:txBody>
          <a:bodyPr/>
          <a:lstStyle/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branch-site model, which estimates different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values among branches and among sites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in a tree of a life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" name="Content Placeholder 4" descr="ea0222c5e37f26506b7d82bfdbf9f67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06820" y="2301875"/>
            <a:ext cx="4865370" cy="3649345"/>
          </a:xfrm>
          <a:prstGeom prst="rect">
            <a:avLst/>
          </a:prstGeom>
        </p:spPr>
      </p:pic>
      <p:pic>
        <p:nvPicPr>
          <p:cNvPr id="6" name="Content Placeholder 5" descr="22bed5ffbf3b1118c3e0185c5c95e4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" y="2301875"/>
            <a:ext cx="4865370" cy="3649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10131425" cy="948690"/>
          </a:xfrm>
        </p:spPr>
        <p:txBody>
          <a:bodyPr>
            <a:normAutofit/>
          </a:bodyPr>
          <a:lstStyle/>
          <a:p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COntD.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7535" y="1430020"/>
            <a:ext cx="10681970" cy="5043170"/>
          </a:xfrm>
        </p:spPr>
        <p:txBody>
          <a:bodyPr>
            <a:normAutofit/>
          </a:bodyPr>
          <a:lstStyle/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branch of interest is selected and called "foreground branch". 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other branches in the tree are the "background" branches. 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background branches share the same distribution of ω =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 among sites, whereas different values can apply to the foreground branch.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models are computed: a null model (H0), in which the foreground branch may have different proportions of sites under neutral selection than the background (i.e. relaxed purifying selection);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alternative model (H1), in which the foreground branch may have a proportion of sites under positive selection.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alternative model is the general case, it is easier to present it first.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7466</Words>
  <Application>WPS 演示</Application>
  <PresentationFormat>Widescreen</PresentationFormat>
  <Paragraphs>312</Paragraphs>
  <Slides>40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5" baseType="lpstr">
      <vt:lpstr>Arial</vt:lpstr>
      <vt:lpstr>宋体</vt:lpstr>
      <vt:lpstr>Wingdings</vt:lpstr>
      <vt:lpstr>Arial</vt:lpstr>
      <vt:lpstr>Times New Roman</vt:lpstr>
      <vt:lpstr>Gill Sans MT</vt:lpstr>
      <vt:lpstr>Verdana</vt:lpstr>
      <vt:lpstr>微软雅黑</vt:lpstr>
      <vt:lpstr>Arial Unicode MS</vt:lpstr>
      <vt:lpstr>Calibri Light</vt:lpstr>
      <vt:lpstr>Calibri</vt:lpstr>
      <vt:lpstr>Consolas</vt:lpstr>
      <vt:lpstr>DejaVu Sans Mono</vt:lpstr>
      <vt:lpstr>Segoe Print</vt:lpstr>
      <vt:lpstr>Celestial</vt:lpstr>
      <vt:lpstr>PowerPoint 演示文稿</vt:lpstr>
      <vt:lpstr>PAML</vt:lpstr>
      <vt:lpstr>Program’s Included...</vt:lpstr>
      <vt:lpstr>What PAML can DO?</vt:lpstr>
      <vt:lpstr>ConTD...</vt:lpstr>
      <vt:lpstr>So, what we gonna do??</vt:lpstr>
      <vt:lpstr>What is Positive Selection</vt:lpstr>
      <vt:lpstr>CONTD..</vt:lpstr>
      <vt:lpstr>COntD..</vt:lpstr>
      <vt:lpstr>Contd..</vt:lpstr>
      <vt:lpstr>COntd..</vt:lpstr>
      <vt:lpstr>CONTD..</vt:lpstr>
      <vt:lpstr>COntd..</vt:lpstr>
      <vt:lpstr>Files Required</vt:lpstr>
      <vt:lpstr>How to Retrieve protein and Nucleotide sequence</vt:lpstr>
      <vt:lpstr>Find One To ONE ortholgous Genes</vt:lpstr>
      <vt:lpstr>Orthofinder Output</vt:lpstr>
      <vt:lpstr>Protein ALignment</vt:lpstr>
      <vt:lpstr>Contd..</vt:lpstr>
      <vt:lpstr>REspective CDS retrieval</vt:lpstr>
      <vt:lpstr>Contd..</vt:lpstr>
      <vt:lpstr>contd..</vt:lpstr>
      <vt:lpstr>Contd..</vt:lpstr>
      <vt:lpstr>Contd..</vt:lpstr>
      <vt:lpstr>UFFFFFFFF, Still few works to do..</vt:lpstr>
      <vt:lpstr>CHANGE All the ID’s According to Speceies Name</vt:lpstr>
      <vt:lpstr>Backtransletion of alignment</vt:lpstr>
      <vt:lpstr>COntd..</vt:lpstr>
      <vt:lpstr>Contd..</vt:lpstr>
      <vt:lpstr>Contd..</vt:lpstr>
      <vt:lpstr>Prepare the tree</vt:lpstr>
      <vt:lpstr>Contd..</vt:lpstr>
      <vt:lpstr>Prepare the Control File</vt:lpstr>
      <vt:lpstr>Running PAML</vt:lpstr>
      <vt:lpstr>Interpretting Output</vt:lpstr>
      <vt:lpstr>Now, Run NULL Hypothesis..</vt:lpstr>
      <vt:lpstr>Null MOdel REsult</vt:lpstr>
      <vt:lpstr>Likelihood Ratio Test(LRT)</vt:lpstr>
      <vt:lpstr>Contd..</vt:lpstr>
      <vt:lpstr>Manual Checking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Evolution of Shads</dc:title>
  <dc:creator>Irin Sultana</dc:creator>
  <cp:lastModifiedBy>WPS_1561816215</cp:lastModifiedBy>
  <cp:revision>112</cp:revision>
  <dcterms:created xsi:type="dcterms:W3CDTF">2021-09-25T09:33:00Z</dcterms:created>
  <dcterms:modified xsi:type="dcterms:W3CDTF">2026-01-20T09:29:21Z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CC7A037AA3DD4D5AA8B82BAA9F37CC81_13</vt:lpwstr>
  </property>
  <property fmtid="{D5CDD505-2E9C-101B-9397-08002B2CF9AE}" pid="3" name="KSOProductBuildVer">
    <vt:lpwstr>2052-12.1.0.24657</vt:lpwstr>
  </property>
</Properties>
</file>