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0F3D-76AB-4D60-9C37-D40F4EC0EA7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44B0-2907-44B6-A294-44D50957625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analysis for model species:Hisat2-StringTie-Ballgown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6130" y="5678811"/>
            <a:ext cx="4225870" cy="1179189"/>
          </a:xfrm>
        </p:spPr>
        <p:txBody>
          <a:bodyPr>
            <a:normAutofit fontScale="85000" lnSpcReduction="20000"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KISHOR KUMAR SARKER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LMSE, SHANGHAI OCEAN UNIVERSITY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14.01.26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47" y="0"/>
            <a:ext cx="10515600" cy="1069383"/>
          </a:xfrm>
        </p:spPr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9384"/>
            <a:ext cx="12192000" cy="565688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#Estimate transcript abundances and create table counts for Ballgown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latin typeface="Consolas" panose="020B0609020204030204" pitchFamily="49" charset="0"/>
              </a:rPr>
              <a:t>stringtie</a:t>
            </a:r>
            <a:r>
              <a:rPr lang="en-GB" sz="2400" dirty="0">
                <a:latin typeface="Consolas" panose="020B0609020204030204" pitchFamily="49" charset="0"/>
              </a:rPr>
              <a:t> -e -B -p 32 -G NC_055967.1.gtf -o ballgown/fasting_1/NC_055967_fasting_1.gtf  NC_055967_fasting_1.bam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 err="1">
                <a:latin typeface="Consolas" panose="020B0609020204030204" pitchFamily="49" charset="0"/>
              </a:rPr>
              <a:t>stringtie</a:t>
            </a:r>
            <a:r>
              <a:rPr lang="en-GB" sz="2400" dirty="0">
                <a:latin typeface="Consolas" panose="020B0609020204030204" pitchFamily="49" charset="0"/>
              </a:rPr>
              <a:t> -e -B -p 32 -G NC_055967.1.gtf -o ballgown/fasting_2/NC_055967_fasting_2.gtf  NC_055967_fasting_2.bam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 err="1">
                <a:latin typeface="Consolas" panose="020B0609020204030204" pitchFamily="49" charset="0"/>
              </a:rPr>
              <a:t>stringtie</a:t>
            </a:r>
            <a:r>
              <a:rPr lang="en-GB" sz="2400" dirty="0">
                <a:latin typeface="Consolas" panose="020B0609020204030204" pitchFamily="49" charset="0"/>
              </a:rPr>
              <a:t> -e -B -p 32 -G NC_055967.1.gtf -o ballgown/fasting_3/NC_055967_fasting_3.gtf  NC_055967_fasting_3.bam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 err="1">
                <a:latin typeface="Consolas" panose="020B0609020204030204" pitchFamily="49" charset="0"/>
              </a:rPr>
              <a:t>stringtie</a:t>
            </a:r>
            <a:r>
              <a:rPr lang="en-GB" sz="2400" dirty="0">
                <a:latin typeface="Consolas" panose="020B0609020204030204" pitchFamily="49" charset="0"/>
              </a:rPr>
              <a:t> -e -B -p 32 -G NC_055967.1.gtf -o ballgown/feeding_1/NC_055967_feeding_1.gtf  NC_055967_feeding_1.bam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 err="1">
                <a:latin typeface="Consolas" panose="020B0609020204030204" pitchFamily="49" charset="0"/>
              </a:rPr>
              <a:t>stringtie</a:t>
            </a:r>
            <a:r>
              <a:rPr lang="en-GB" sz="2400" dirty="0">
                <a:latin typeface="Consolas" panose="020B0609020204030204" pitchFamily="49" charset="0"/>
              </a:rPr>
              <a:t> -e -B -p 32 -G NC_055967.1.gtf -o ballgown/feeding_2/NC_055967_feeding_2.gtf  NC_055967_feeding_2.bam</a:t>
            </a:r>
            <a:endParaRPr lang="en-GB" sz="2400" dirty="0">
              <a:latin typeface="Consolas" panose="020B0609020204030204" pitchFamily="49" charset="0"/>
            </a:endParaRPr>
          </a:p>
          <a:p>
            <a:r>
              <a:rPr lang="en-GB" sz="2400" dirty="0" err="1">
                <a:latin typeface="Consolas" panose="020B0609020204030204" pitchFamily="49" charset="0"/>
              </a:rPr>
              <a:t>stringtie</a:t>
            </a:r>
            <a:r>
              <a:rPr lang="en-GB" sz="2400" dirty="0">
                <a:latin typeface="Consolas" panose="020B0609020204030204" pitchFamily="49" charset="0"/>
              </a:rPr>
              <a:t> -e -B -p 32 -G NC_055967.1.gtf -o ballgown/feeding_3/NC_055967_feeding_3.gtf  NC_055967_feeding_3.bam</a:t>
            </a:r>
            <a:endParaRPr lang="en-GB" sz="2400" dirty="0">
              <a:latin typeface="Consolas" panose="020B0609020204030204" pitchFamily="49" charset="0"/>
            </a:endParaRP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 it with a simple Ballgown script..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7609"/>
          </a:xfrm>
        </p:spPr>
        <p:txBody>
          <a:bodyPr/>
          <a:lstStyle/>
          <a:p>
            <a:r>
              <a:rPr lang="en-GB" dirty="0" err="1">
                <a:latin typeface="Consolas" panose="020B0609020204030204" pitchFamily="49" charset="0"/>
              </a:rPr>
              <a:t>Rscript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ballgown_run.R</a:t>
            </a:r>
            <a:endParaRPr lang="en-GB" dirty="0">
              <a:latin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1792" y="2976370"/>
            <a:ext cx="3238095" cy="72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945" y="3876649"/>
            <a:ext cx="2676190" cy="73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46095"/>
            <a:ext cx="5714286" cy="19238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for your lab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115879"/>
            <a:ext cx="10595208" cy="574212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38200" y="1332855"/>
            <a:ext cx="53004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5885"/>
            <a:ext cx="10515600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Thanks…..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species: Species with sound annotation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a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1" y="3337948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brafish Fish Facts - Danio rerio - A-Z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39" y="1915979"/>
            <a:ext cx="4737921" cy="284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dy Outline Template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22" y="1448177"/>
            <a:ext cx="3026819" cy="50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890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spare heads of a Bow...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4242250" y="1112497"/>
            <a:ext cx="3831680" cy="204021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StringTie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Reconstructing and measuring the reads;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Stiches exons (basically read support with junction info) and delivers the transcript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200666" y="1162168"/>
            <a:ext cx="3831680" cy="204021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Hisat2: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Aligning the Reads; A splice-aware aligner, with less memory consumption compared to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Tophat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(Old, less accurate) or Star (Require high memory)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Diagonal Corners Rounded 11"/>
          <p:cNvSpPr/>
          <p:nvPr/>
        </p:nvSpPr>
        <p:spPr>
          <a:xfrm>
            <a:off x="8283834" y="1112496"/>
            <a:ext cx="3768599" cy="204021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Ballgown: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Visualization; Perform statistical analysis of transcript-level expression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34" y="3282329"/>
            <a:ext cx="3541675" cy="3575671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61" y="3374407"/>
            <a:ext cx="4413477" cy="33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2328"/>
            <a:ext cx="4596431" cy="316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177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begin the practice….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967207"/>
            <a:ext cx="10515600" cy="4985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#extract the transcript splicing info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hisat2_extract_splice_sites.py NC_055967.1.gtf &gt; NC_055967.ss</a:t>
            </a:r>
            <a:endParaRPr lang="en-GB" dirty="0">
              <a:latin typeface="Consolas" panose="020B0609020204030204" pitchFamily="49" charset="0"/>
            </a:endParaRPr>
          </a:p>
          <a:p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#extract the exon ordinates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hisat2_extract_exons.py NC_055967.1.gtf &gt; NC_055967.exon</a:t>
            </a:r>
            <a:endParaRPr lang="en-GB" dirty="0">
              <a:latin typeface="Consolas" panose="020B0609020204030204" pitchFamily="49" charset="0"/>
            </a:endParaRPr>
          </a:p>
          <a:p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#build a HISAT2 genome index incorporating splice sites and exon info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hisat2-build --ss NC_055967.ss --exon NC_055967.exon NC_055967.1.fa NC_055967_tran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207"/>
            <a:ext cx="10515600" cy="829193"/>
          </a:xfrm>
        </p:spPr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7665"/>
            <a:ext cx="10871718" cy="48145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#Align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rna-seq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reads to the genome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hisat2 -p 16 --</a:t>
            </a:r>
            <a:r>
              <a:rPr lang="en-GB" dirty="0" err="1">
                <a:latin typeface="Consolas" panose="020B0609020204030204" pitchFamily="49" charset="0"/>
              </a:rPr>
              <a:t>dta</a:t>
            </a:r>
            <a:r>
              <a:rPr lang="en-GB" dirty="0">
                <a:latin typeface="Consolas" panose="020B0609020204030204" pitchFamily="49" charset="0"/>
              </a:rPr>
              <a:t> -x NC_055967_tran -1 feeding_1_R1.fastq -2 feeding_1_R2.fastq -S NC_055967_feeding_1.sam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hisat2 -p 16 --</a:t>
            </a:r>
            <a:r>
              <a:rPr lang="en-GB" dirty="0" err="1">
                <a:latin typeface="Consolas" panose="020B0609020204030204" pitchFamily="49" charset="0"/>
              </a:rPr>
              <a:t>dta</a:t>
            </a:r>
            <a:r>
              <a:rPr lang="en-GB" dirty="0">
                <a:latin typeface="Consolas" panose="020B0609020204030204" pitchFamily="49" charset="0"/>
              </a:rPr>
              <a:t> -x NC_055967_tran -1 feeding_2_R1.fastq -2 feeding_2_R2.fastq -S NC_055967_feeding_2.sam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hisat2 -p 16 --</a:t>
            </a:r>
            <a:r>
              <a:rPr lang="en-GB" dirty="0" err="1">
                <a:latin typeface="Consolas" panose="020B0609020204030204" pitchFamily="49" charset="0"/>
              </a:rPr>
              <a:t>dta</a:t>
            </a:r>
            <a:r>
              <a:rPr lang="en-GB" dirty="0">
                <a:latin typeface="Consolas" panose="020B0609020204030204" pitchFamily="49" charset="0"/>
              </a:rPr>
              <a:t> -x NC_055967_tran -1 feeding_3_R1.fastq -2 feeding_3_R2.fastq -S NC_055967_feeding_3.sam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hisat2 -p 16 --</a:t>
            </a:r>
            <a:r>
              <a:rPr lang="en-GB" dirty="0" err="1">
                <a:latin typeface="Consolas" panose="020B0609020204030204" pitchFamily="49" charset="0"/>
              </a:rPr>
              <a:t>dta</a:t>
            </a:r>
            <a:r>
              <a:rPr lang="en-GB" dirty="0">
                <a:latin typeface="Consolas" panose="020B0609020204030204" pitchFamily="49" charset="0"/>
              </a:rPr>
              <a:t> -x NC_055967_tran -1 fasting_1_R1.fastq -2 fasting_1_R2.fastq -S NC_055967_fasting_1.sam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hisat2 -p 16 --</a:t>
            </a:r>
            <a:r>
              <a:rPr lang="en-GB" dirty="0" err="1">
                <a:latin typeface="Consolas" panose="020B0609020204030204" pitchFamily="49" charset="0"/>
              </a:rPr>
              <a:t>dta</a:t>
            </a:r>
            <a:r>
              <a:rPr lang="en-GB" dirty="0">
                <a:latin typeface="Consolas" panose="020B0609020204030204" pitchFamily="49" charset="0"/>
              </a:rPr>
              <a:t> -x NC_055967_tran -1 fasting_2_R1.fastq -2 fasting_2_R2.fastq -S NC_055967_fasting_2.sam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hisat2 -p 16 --</a:t>
            </a:r>
            <a:r>
              <a:rPr lang="en-GB" dirty="0" err="1">
                <a:latin typeface="Consolas" panose="020B0609020204030204" pitchFamily="49" charset="0"/>
              </a:rPr>
              <a:t>dta</a:t>
            </a:r>
            <a:r>
              <a:rPr lang="en-GB" dirty="0">
                <a:latin typeface="Consolas" panose="020B0609020204030204" pitchFamily="49" charset="0"/>
              </a:rPr>
              <a:t> -x NC_055967_tran -1 fasting_3_R1.fastq -2 fasting_3_R2.fastq -S NC_055967_fasting_3.sam</a:t>
            </a:r>
            <a:endParaRPr lang="en-GB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555"/>
            <a:ext cx="10515600" cy="913168"/>
          </a:xfrm>
        </p:spPr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327"/>
            <a:ext cx="10515600" cy="501063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#Sort and convert the SAM files to BAM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>
                <a:latin typeface="Consolas" panose="020B0609020204030204" pitchFamily="49" charset="0"/>
              </a:rPr>
              <a:t>samtools</a:t>
            </a:r>
            <a:r>
              <a:rPr lang="en-GB" dirty="0">
                <a:latin typeface="Consolas" panose="020B0609020204030204" pitchFamily="49" charset="0"/>
              </a:rPr>
              <a:t> sort -@ 16 -o NC_055967_feeding_1.bam NC_055967_feeding_1.sam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samtools</a:t>
            </a:r>
            <a:r>
              <a:rPr lang="en-GB" dirty="0">
                <a:latin typeface="Consolas" panose="020B0609020204030204" pitchFamily="49" charset="0"/>
              </a:rPr>
              <a:t> sort -@ 16 -o NC_055967_feeding_2.bam NC_055967_feeding_2.sam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samtools</a:t>
            </a:r>
            <a:r>
              <a:rPr lang="en-GB" dirty="0">
                <a:latin typeface="Consolas" panose="020B0609020204030204" pitchFamily="49" charset="0"/>
              </a:rPr>
              <a:t> sort -@ 16 -o NC_055967_feeding_3.bam NC_055967_feeding_3.sam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samtools</a:t>
            </a:r>
            <a:r>
              <a:rPr lang="en-GB" dirty="0">
                <a:latin typeface="Consolas" panose="020B0609020204030204" pitchFamily="49" charset="0"/>
              </a:rPr>
              <a:t> sort -@ 16 -o NC_055967_fasting_1.bam NC_055967_fasting_1.sam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samtools</a:t>
            </a:r>
            <a:r>
              <a:rPr lang="en-GB" dirty="0">
                <a:latin typeface="Consolas" panose="020B0609020204030204" pitchFamily="49" charset="0"/>
              </a:rPr>
              <a:t> sort -@ 16 -o NC_055967_fasting_2.bam NC_055967_fasting_2.sam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samtools</a:t>
            </a:r>
            <a:r>
              <a:rPr lang="en-GB" dirty="0">
                <a:latin typeface="Consolas" panose="020B0609020204030204" pitchFamily="49" charset="0"/>
              </a:rPr>
              <a:t> sort -@ 16 -o NC_055967_fasting_3.bam NC_055967_fasting_3.sam</a:t>
            </a:r>
            <a:endParaRPr lang="en-GB" dirty="0">
              <a:latin typeface="Consolas" panose="020B0609020204030204" pitchFamily="49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26774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30"/>
            <a:ext cx="10515600" cy="51319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#Assemble transcripts for each sample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stringtie</a:t>
            </a:r>
            <a:r>
              <a:rPr lang="en-GB" dirty="0">
                <a:latin typeface="Consolas" panose="020B0609020204030204" pitchFamily="49" charset="0"/>
              </a:rPr>
              <a:t> -p 16 -G NC_055967.1.gtf -o NC_055967_feeding_1.gtf -l feeding_1 NC_055967_feeding_1.bam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stringtie</a:t>
            </a:r>
            <a:r>
              <a:rPr lang="en-GB" dirty="0">
                <a:latin typeface="Consolas" panose="020B0609020204030204" pitchFamily="49" charset="0"/>
              </a:rPr>
              <a:t> -p 16 -G NC_055967.1.gtf -o NC_055967_feeding_2.gtf -l feeding_2 NC_055967_feeding_2.bam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stringtie</a:t>
            </a:r>
            <a:r>
              <a:rPr lang="en-GB" dirty="0">
                <a:latin typeface="Consolas" panose="020B0609020204030204" pitchFamily="49" charset="0"/>
              </a:rPr>
              <a:t> -p 16 -G NC_055967.1.gtf -o NC_055967_feeding_3.gtf -l feeding_3 NC_055967_feeding_3.bam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stringtie</a:t>
            </a:r>
            <a:r>
              <a:rPr lang="en-GB" dirty="0">
                <a:latin typeface="Consolas" panose="020B0609020204030204" pitchFamily="49" charset="0"/>
              </a:rPr>
              <a:t> -p 16 -G NC_055967.1.gtf -o NC_055967_fasting_1.gtf -l fasting_1 NC_055967_fasting_1.bam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stringtie</a:t>
            </a:r>
            <a:r>
              <a:rPr lang="en-GB" dirty="0">
                <a:latin typeface="Consolas" panose="020B0609020204030204" pitchFamily="49" charset="0"/>
              </a:rPr>
              <a:t> -p 16 -G NC_055967.1.gtf -o NC_055967_fasting_2.gtf -l fasting_2 NC_055967_fasting_2.bam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stringtie</a:t>
            </a:r>
            <a:r>
              <a:rPr lang="en-GB" dirty="0">
                <a:latin typeface="Consolas" panose="020B0609020204030204" pitchFamily="49" charset="0"/>
              </a:rPr>
              <a:t> -p 16 -G NC_055967.1.gtf -o NC_055967_fasting_3.gtf -l fasting_3 NC_055967_fasting_3.bam</a:t>
            </a:r>
            <a:endParaRPr lang="en-GB" dirty="0">
              <a:latin typeface="Consolas" panose="020B0609020204030204" pitchFamily="49" charset="0"/>
            </a:endParaRPr>
          </a:p>
          <a:p>
            <a:endParaRPr lang="en-GB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#</a:t>
            </a:r>
            <a:r>
              <a:rPr lang="en-US" altLang="zh-CN" dirty="0"/>
              <a:t>make </a:t>
            </a:r>
            <a:r>
              <a:rPr lang="en-GB" altLang="zh-CN" dirty="0"/>
              <a:t>a</a:t>
            </a:r>
            <a:r>
              <a:rPr lang="zh-CN" altLang="en-US" dirty="0"/>
              <a:t> </a:t>
            </a:r>
            <a:r>
              <a:rPr lang="en-GB" altLang="zh-CN" dirty="0"/>
              <a:t>list</a:t>
            </a:r>
            <a:r>
              <a:rPr lang="zh-CN" altLang="en-US" dirty="0"/>
              <a:t> </a:t>
            </a:r>
            <a:r>
              <a:rPr lang="en-GB" altLang="zh-CN" dirty="0"/>
              <a:t>with </a:t>
            </a:r>
            <a:r>
              <a:rPr lang="en-GB" altLang="zh-CN" dirty="0" err="1"/>
              <a:t>gtf</a:t>
            </a:r>
            <a:r>
              <a:rPr lang="en-GB" altLang="zh-CN" dirty="0"/>
              <a:t> location from each sample</a:t>
            </a:r>
            <a:endParaRPr lang="en-GB" dirty="0"/>
          </a:p>
          <a:p>
            <a:r>
              <a:rPr lang="en-GB" dirty="0"/>
              <a:t>vim mergelist.txt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725" y="2966462"/>
            <a:ext cx="6332437" cy="33454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879"/>
          </a:xfrm>
        </p:spPr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477737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#Merge transcripts from all samples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stringtie</a:t>
            </a:r>
            <a:r>
              <a:rPr lang="en-GB" dirty="0">
                <a:latin typeface="Consolas" panose="020B0609020204030204" pitchFamily="49" charset="0"/>
              </a:rPr>
              <a:t> --merge -p 16 -G genes/fAloSap1_fixed.gtf -o fAloSap1_11_12_merged.gtf genes/mergelist.txt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#Examine how the transcripts compare with the reference annotation (optional)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/home/software/gffcompare-0.12.10.Linux_x86_64/</a:t>
            </a:r>
            <a:r>
              <a:rPr lang="en-GB" dirty="0" err="1">
                <a:latin typeface="Consolas" panose="020B0609020204030204" pitchFamily="49" charset="0"/>
              </a:rPr>
              <a:t>gffcompare</a:t>
            </a:r>
            <a:r>
              <a:rPr lang="en-GB" dirty="0">
                <a:latin typeface="Consolas" panose="020B0609020204030204" pitchFamily="49" charset="0"/>
              </a:rPr>
              <a:t> -r genes/fAloSap1_fixed.gtf -G -o merged fAloSap1_11_12_merged.gtf</a:t>
            </a:r>
            <a:endParaRPr lang="en-GB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3966</Words>
  <Application>WPS 演示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Consolas</vt:lpstr>
      <vt:lpstr>微软雅黑</vt:lpstr>
      <vt:lpstr>Arial Unicode MS</vt:lpstr>
      <vt:lpstr>Calibri Light</vt:lpstr>
      <vt:lpstr>Calibri</vt:lpstr>
      <vt:lpstr>等线</vt:lpstr>
      <vt:lpstr>Office Theme</vt:lpstr>
      <vt:lpstr>DE analysis for model species:Hisat2-StringTie-Ballgown</vt:lpstr>
      <vt:lpstr>Model species: Species with sound annotation</vt:lpstr>
      <vt:lpstr>Three spare heads of a Bow...</vt:lpstr>
      <vt:lpstr>Let’s begin the practice….</vt:lpstr>
      <vt:lpstr>Contd…</vt:lpstr>
      <vt:lpstr>Contd…</vt:lpstr>
      <vt:lpstr>Contd..</vt:lpstr>
      <vt:lpstr>Contd..</vt:lpstr>
      <vt:lpstr>Contd…</vt:lpstr>
      <vt:lpstr>Contd…</vt:lpstr>
      <vt:lpstr>Finish it with a simple Ballgown script..</vt:lpstr>
      <vt:lpstr>Save money for your lab….</vt:lpstr>
      <vt:lpstr>Thanks…..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Kishor Kumar Sarker</dc:creator>
  <cp:lastModifiedBy>WPS_1561816215</cp:lastModifiedBy>
  <cp:revision>21</cp:revision>
  <dcterms:created xsi:type="dcterms:W3CDTF">2026-01-14T04:00:00Z</dcterms:created>
  <dcterms:modified xsi:type="dcterms:W3CDTF">2026-01-20T09:30:07Z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F9AD1B60FF8F4FFB90CD5B563029B461_13</vt:lpwstr>
  </property>
  <property fmtid="{D5CDD505-2E9C-101B-9397-08002B2CF9AE}" pid="3" name="KSOProductBuildVer">
    <vt:lpwstr>2052-12.1.0.24657</vt:lpwstr>
  </property>
</Properties>
</file>