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6" r:id="rId4"/>
    <p:sldId id="33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322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96" r:id="rId28"/>
    <p:sldId id="337" r:id="rId29"/>
    <p:sldId id="295" r:id="rId30"/>
    <p:sldId id="33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10:16:0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81.000 257.000 24575,'0.000'35.000'0,"-1.000"1.000"0,-1.000-1.000 0,-11.000 51.000 0,7.000-50.000 0,1.000 1.000 0,1.000 53.000 0,-6.000 43.000 0,3.000-74.000 0,4.000 0.000 0,4.000 85.000 0,-3.000 66.000 0,-11.000-140.000 0,9.000-52.000 0,0.000 1.000 0,-1.000 30.000 0,3.000 629.000 0,4.000-329.000 0,0.000-324.000 0,0.000 1.000 0,8.000 31.000 0,-5.000-30.000 0,-1.000-1.000 0,1.000 30.000 0,-4.000 8.000 0,12.000 90.000 0,40.000 105.000 0,-47.000-228.000 0,-2.000 1.000 0,-1.000-1.000 0,-1.000 1.000 0,-2.000 0.000 0,-4.000 37.000 0,3.000 72.000 0,1.000-136.000 0,1.000 0.000 0,0.000 0.000 0,0.000 0.000 0,0.000 0.000 0,1.000 0.000 0,0.000 0.000 0,-1.000 0.000 0,2.000-1.000 0,-1.000 1.000 0,1.000 0.000 0,-1.000-1.000 0,1.000 0.000 0,0.000 0.000 0,1.000 0.000 0,-1.000 0.000 0,1.000 0.000 0,0.000 0.000 0,0.000-1.000 0,0.000 0.000 0,0.000 0.000 0,0.000 0.000 0,1.000 0.000 0,-1.000-1.000 0,1.000 0.000 0,8.000 3.000 0,10.000 2.000 0,1.000 0.000 0,0.000-2.000 0,0.000-1.000 0,33.000 2.000 0,19.000 3.000 0,81.000 9.000 0,-107.000-14.000 0,28.000 8.000 0,-53.000-7.000 0,0.000-1.000 0,28.000 0.000 0,-23.000-4.000 0,0.000 1.000 0,0.000 1.000 0,47.000 10.000 0,-33.000-5.000 0,0.000-2.000 0,0.000-1.000 0,0.000-3.000 0,56.000-5.000 0,3.000 1.000 0,-12.000 2.000 0,102.000 3.000 0,-120.000 10.000 0,-51.000-7.000 0,1.000-1.000 0,25.000 1.000 0,370.000-5.000 0,-197.000-1.000 0,-202.000 2.000 0,-1.000 1.000 0,37.000 8.000 0,-34.000-5.000 0,-1.000-1.000 0,27.000 1.000 0,-22.000-4.000 0,210.000-3.000 0,-232.000 1.000 0,0.000 0.000 0,0.000 1.000 0,-1.000-1.000 0,1.000 0.000 0,0.000 0.000 0,-1.000-1.000 0,1.000 1.000 0,-1.000 0.000 0,1.000-1.000 0,-1.000 0.000 0,0.000 1.000 0,1.000-1.000 0,-1.000 0.000 0,0.000 0.000 0,0.000 0.000 0,-1.000-1.000 0,1.000 1.000 0,0.000 0.000 0,-1.000-1.000 0,1.000 1.000 0,-1.000-1.000 0,0.000 1.000 0,0.000-1.000 0,0.000 0.000 0,0.000 0.000 0,0.000 1.000 0,-1.000-1.000 0,1.000 0.000 0,-1.000 0.000 0,1.000-4.000 0,0.000-14.000 0,0.000 0.000 0,-1.000 1.000 0,-3.000-28.000 0,1.000 17.000 0,0.000-3.000 0,1.000 1.000 0,2.000-1.000 0,1.000 0.000 0,11.000-50.000 0,14.000-71.000 0,-24.000 135.000 0,0.000 0.000 0,-1.000 0.000 0,-1.000 0.000 0,-1.000 0.000 0,-1.000 0.000 0,0.000 0.000 0,-2.000 0.000 0,0.000 0.000 0,-1.000 0.000 0,-1.000 0.000 0,-1.000 1.000 0,-1.000 0.000 0,-1.000 0.000 0,-11.000-21.000 0,5.000 9.000 0,1.000 0.000 0,2.000-1.000 0,2.000-1.000 0,1.000 1.000 0,1.000-2.000 0,2.000 1.000 0,1.000-1.000 0,2.000 1.000 0,2.000-47.000 0,1.000 39.000 0,-2.000 0.000 0,-2.000 0.000 0,-9.000-48.000 0,4.000 34.000 0,3.000 0.000 0,2.000 0.000 0,6.000-78.000 0,0.000 21.000 0,-6.000-22.000 0,6.000-148.000 0,23.000 128.000 0,-15.000 97.000 0,-6.000 30.000 0,0.000 0.000 0,1.000-43.000 0,-8.000-605.000 0,1.000 655.000 0,-1.000 1.000 0,-8.000-35.000 0,6.000 33.000 0,0.000-1.000 0,-1.000-23.000 0,6.000-162.000-1365,-1.000 185.000-5461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4T10:17:0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81.000 257.000 24575,'0.000'35.000'0,"-1.000"1.000"0,-1.000-1.000 0,-11.000 51.000 0,7.000-50.000 0,1.000 1.000 0,1.000 53.000 0,-6.000 43.000 0,3.000-74.000 0,4.000 0.000 0,4.000 85.000 0,-3.000 66.000 0,-11.000-140.000 0,9.000-52.000 0,0.000 1.000 0,-1.000 30.000 0,3.000 629.000 0,4.000-329.000 0,0.000-324.000 0,0.000 1.000 0,8.000 31.000 0,-5.000-30.000 0,-1.000-1.000 0,1.000 30.000 0,-4.000 8.000 0,12.000 90.000 0,40.000 105.000 0,-47.000-228.000 0,-2.000 1.000 0,-1.000-1.000 0,-1.000 1.000 0,-2.000 0.000 0,-4.000 37.000 0,3.000 72.000 0,1.000-136.000 0,1.000 0.000 0,0.000 0.000 0,0.000 0.000 0,0.000 0.000 0,1.000 0.000 0,0.000 0.000 0,-1.000 0.000 0,2.000-1.000 0,-1.000 1.000 0,1.000 0.000 0,-1.000-1.000 0,1.000 0.000 0,0.000 0.000 0,1.000 0.000 0,-1.000 0.000 0,1.000 0.000 0,0.000 0.000 0,0.000-1.000 0,0.000 0.000 0,0.000 0.000 0,0.000 0.000 0,1.000 0.000 0,-1.000-1.000 0,1.000 0.000 0,8.000 3.000 0,10.000 2.000 0,1.000 0.000 0,0.000-2.000 0,0.000-1.000 0,33.000 2.000 0,19.000 3.000 0,81.000 9.000 0,-107.000-14.000 0,28.000 8.000 0,-53.000-7.000 0,0.000-1.000 0,28.000 0.000 0,-23.000-4.000 0,0.000 1.000 0,0.000 1.000 0,47.000 10.000 0,-33.000-5.000 0,0.000-2.000 0,0.000-1.000 0,0.000-3.000 0,56.000-5.000 0,3.000 1.000 0,-12.000 2.000 0,102.000 3.000 0,-120.000 10.000 0,-51.000-7.000 0,1.000-1.000 0,25.000 1.000 0,370.000-5.000 0,-197.000-1.000 0,-202.000 2.000 0,-1.000 1.000 0,37.000 8.000 0,-34.000-5.000 0,-1.000-1.000 0,27.000 1.000 0,-22.000-4.000 0,210.000-3.000 0,-232.000 1.000 0,0.000 0.000 0,0.000 1.000 0,-1.000-1.000 0,1.000 0.000 0,0.000 0.000 0,-1.000-1.000 0,1.000 1.000 0,-1.000 0.000 0,1.000-1.000 0,-1.000 0.000 0,0.000 1.000 0,1.000-1.000 0,-1.000 0.000 0,0.000 0.000 0,0.000 0.000 0,-1.000-1.000 0,1.000 1.000 0,0.000 0.000 0,-1.000-1.000 0,1.000 1.000 0,-1.000-1.000 0,0.000 1.000 0,0.000-1.000 0,0.000 0.000 0,0.000 0.000 0,0.000 1.000 0,-1.000-1.000 0,1.000 0.000 0,-1.000 0.000 0,1.000-4.000 0,0.000-14.000 0,0.000 0.000 0,-1.000 1.000 0,-3.000-28.000 0,1.000 17.000 0,0.000-3.000 0,1.000 1.000 0,2.000-1.000 0,1.000 0.000 0,11.000-50.000 0,14.000-71.000 0,-24.000 135.000 0,0.000 0.000 0,-1.000 0.000 0,-1.000 0.000 0,-1.000 0.000 0,-1.000 0.000 0,0.000 0.000 0,-2.000 0.000 0,0.000 0.000 0,-1.000 0.000 0,-1.000 0.000 0,-1.000 1.000 0,-1.000 0.000 0,-1.000 0.000 0,-11.000-21.000 0,5.000 9.000 0,1.000 0.000 0,2.000-1.000 0,2.000-1.000 0,1.000 1.000 0,1.000-2.000 0,2.000 1.000 0,1.000-1.000 0,2.000 1.000 0,2.000-47.000 0,1.000 39.000 0,-2.000 0.000 0,-2.000 0.000 0,-9.000-48.000 0,4.000 34.000 0,3.000 0.000 0,2.000 0.000 0,6.000-78.000 0,0.000 21.000 0,-6.000-22.000 0,6.000-148.000 0,23.000 128.000 0,-15.000 97.000 0,-6.000 30.000 0,0.000 0.000 0,1.000-43.000 0,-8.000-605.000 0,1.000 655.000 0,-1.000 1.000 0,-8.000-35.000 0,6.000 33.000 0,0.000-1.000 0,-1.000-23.000 0,6.000-162.000-1365,-1.000 185.000-5461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9.png"/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1501"/>
            <a:ext cx="8229600" cy="1143000"/>
          </a:xfrm>
        </p:spPr>
        <p:txBody>
          <a:bodyPr>
            <a:normAutofit/>
          </a:bodyPr>
          <a:lstStyle/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Gene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Evolution &amp; CAFE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3892" y="5393410"/>
            <a:ext cx="3580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KISHOR KUMAR SARKER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LMSE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Shanghai Ocean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15.01.2026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-Pick the longest isoform  from each species</a:t>
            </a:r>
            <a:br>
              <a:rPr lang="en-US" altLang="en-GB" sz="1800" dirty="0"/>
            </a:br>
            <a:br>
              <a:rPr lang="en-US" altLang="en-GB" sz="1800" dirty="0"/>
            </a:b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python /home/tools/genome/annotools/pick_longest_isoform_for_gff.py -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gff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species.gff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-fa 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species.pep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-o 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  <a:sym typeface="+mn-ea"/>
              </a:rPr>
              <a:t>species.pep.longest.fa</a:t>
            </a:r>
            <a:endParaRPr lang="en-US" altLang="en-GB" sz="1800" dirty="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marL="0" indent="0">
              <a:buNone/>
            </a:pPr>
            <a:endParaRPr lang="en-US" altLang="en-GB" sz="1800" dirty="0">
              <a:latin typeface="Consolas" panose="020B0609020204030204" charset="0"/>
              <a:cs typeface="Consolas" panose="020B0609020204030204" charset="0"/>
              <a:sym typeface="+mn-ea"/>
            </a:endParaRPr>
          </a:p>
          <a:p>
            <a:pPr marL="0" indent="0">
              <a:buNone/>
            </a:pP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all the file name according to the species name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-Concatenate all the *.pep file into a single file for blast.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81"/>
            <a:ext cx="7886700" cy="783748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39" y="809466"/>
            <a:ext cx="7886700" cy="909319"/>
          </a:xfrm>
          <a:noFill/>
        </p:spPr>
        <p:txBody>
          <a:bodyPr/>
          <a:lstStyle/>
          <a:p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happen you don’t pick longest isoforms?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27561" y="1485699"/>
            <a:ext cx="901065" cy="762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577667" y="1369494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01492" y="1369494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70347" y="1369494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094172" y="1369494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06166" y="1369494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29991" y="1369494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43390" y="2081964"/>
            <a:ext cx="225313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7561" y="2743951"/>
            <a:ext cx="675799" cy="666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53842" y="1970046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77667" y="1970046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70347" y="1970046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30017" y="2635843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82341" y="2635843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46522" y="1970046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53842" y="2635843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06166" y="2635843"/>
            <a:ext cx="123825" cy="225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71412" y="2750619"/>
            <a:ext cx="118395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2321" y="2061485"/>
            <a:ext cx="822008" cy="571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1025" y="1493319"/>
            <a:ext cx="2253139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10477" y="1493319"/>
            <a:ext cx="118395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Rectangles 29"/>
          <p:cNvSpPr/>
          <p:nvPr/>
        </p:nvSpPr>
        <p:spPr>
          <a:xfrm>
            <a:off x="6389698" y="1377114"/>
            <a:ext cx="617696" cy="21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en-GB" sz="135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ISO1</a:t>
            </a:r>
            <a:endParaRPr lang="en-US" altLang="en-GB" sz="135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s 31"/>
          <p:cNvSpPr/>
          <p:nvPr/>
        </p:nvSpPr>
        <p:spPr>
          <a:xfrm>
            <a:off x="6363028" y="1970046"/>
            <a:ext cx="617696" cy="21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en-GB" sz="135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ISO2</a:t>
            </a:r>
            <a:endParaRPr lang="en-US" altLang="en-GB" sz="135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Rectangles 32"/>
          <p:cNvSpPr/>
          <p:nvPr/>
        </p:nvSpPr>
        <p:spPr>
          <a:xfrm>
            <a:off x="6363028" y="2643463"/>
            <a:ext cx="617696" cy="21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en-GB" sz="135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ISO3</a:t>
            </a:r>
            <a:endParaRPr lang="en-US" altLang="en-GB" sz="135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Rectangles 34"/>
          <p:cNvSpPr/>
          <p:nvPr/>
        </p:nvSpPr>
        <p:spPr>
          <a:xfrm>
            <a:off x="7267903" y="1384258"/>
            <a:ext cx="617696" cy="21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en-GB" sz="33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altLang="en-GB" sz="3300" i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s 35"/>
          <p:cNvSpPr/>
          <p:nvPr/>
        </p:nvSpPr>
        <p:spPr>
          <a:xfrm>
            <a:off x="7154555" y="1977666"/>
            <a:ext cx="617696" cy="21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en-GB" sz="3300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×</a:t>
            </a:r>
            <a:endParaRPr lang="en-US" altLang="en-GB" sz="3300" i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s 36"/>
          <p:cNvSpPr/>
          <p:nvPr/>
        </p:nvSpPr>
        <p:spPr>
          <a:xfrm>
            <a:off x="7102644" y="2643939"/>
            <a:ext cx="617696" cy="21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en-GB" sz="3300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+mn-ea"/>
              </a:rPr>
              <a:t>×</a:t>
            </a:r>
            <a:endParaRPr lang="en-US" altLang="en-GB" sz="33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 descr="Phylogenetic Tree_Kishor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0566" y="3365597"/>
            <a:ext cx="5017273" cy="3547237"/>
          </a:xfrm>
          <a:prstGeom prst="rect">
            <a:avLst/>
          </a:prstGeom>
        </p:spPr>
      </p:pic>
      <p:sp>
        <p:nvSpPr>
          <p:cNvPr id="24" name="Multiply 6"/>
          <p:cNvSpPr/>
          <p:nvPr/>
        </p:nvSpPr>
        <p:spPr>
          <a:xfrm>
            <a:off x="6166674" y="3934499"/>
            <a:ext cx="2096760" cy="24094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556"/>
            <a:ext cx="7886700" cy="791870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0426"/>
            <a:ext cx="7886700" cy="2830351"/>
          </a:xfrm>
        </p:spPr>
        <p:txBody>
          <a:bodyPr/>
          <a:lstStyle/>
          <a:p>
            <a:pPr marL="0" indent="0">
              <a:buNone/>
            </a:pP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All by all blast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Preparing the database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makeblastdb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-in 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makeblastdb_input.fa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-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dbtype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prot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-out 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blastdb</a:t>
            </a:r>
            <a:endParaRPr lang="en-US" altLang="en-GB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Now blast it!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blastp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-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num_threads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20 -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db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blastdb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-query 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makeblastdb_input.fa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-</a:t>
            </a:r>
            <a:r>
              <a:rPr lang="en-US" altLang="en-GB" sz="1800" dirty="0" err="1">
                <a:latin typeface="Consolas" panose="020B0609020204030204" charset="0"/>
                <a:cs typeface="Consolas" panose="020B0609020204030204" charset="0"/>
              </a:rPr>
              <a:t>outfmt</a:t>
            </a:r>
            <a:r>
              <a:rPr lang="en-US" altLang="en-GB" sz="1800" dirty="0">
                <a:latin typeface="Consolas" panose="020B0609020204030204" charset="0"/>
                <a:cs typeface="Consolas" panose="020B0609020204030204" charset="0"/>
              </a:rPr>
              <a:t> 7 -seg yes &gt; blast_output.txt &amp;</a:t>
            </a:r>
            <a:endParaRPr lang="en-US" altLang="en-GB" sz="1800" dirty="0">
              <a:latin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2026"/>
            <a:ext cx="7886700" cy="804863"/>
          </a:xfrm>
        </p:spPr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3221831"/>
            <a:ext cx="7886700" cy="2597468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568541" y="2331244"/>
            <a:ext cx="1301115" cy="5376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en-GB" sz="1350">
                <a:solidFill>
                  <a:prstClr val="black"/>
                </a:solidFill>
                <a:latin typeface="Calibri" panose="020F0502020204030204"/>
              </a:rPr>
              <a:t>B1</a:t>
            </a:r>
            <a:endParaRPr lang="en-US" alt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1686878" y="2331244"/>
            <a:ext cx="1301115" cy="5376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en-GB" sz="1350">
                <a:solidFill>
                  <a:prstClr val="black"/>
                </a:solidFill>
                <a:latin typeface="Calibri" panose="020F0502020204030204"/>
              </a:rPr>
              <a:t>A1</a:t>
            </a:r>
            <a:endParaRPr lang="en-US" alt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547360" y="2331244"/>
            <a:ext cx="1301115" cy="5376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en-GB" sz="1350">
                <a:solidFill>
                  <a:prstClr val="black"/>
                </a:solidFill>
                <a:latin typeface="Calibri" panose="020F0502020204030204"/>
              </a:rPr>
              <a:t>C1</a:t>
            </a:r>
            <a:endParaRPr lang="en-US" alt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339816" y="2672716"/>
            <a:ext cx="4281488" cy="320516"/>
          </a:xfrm>
          <a:custGeom>
            <a:avLst/>
            <a:gdLst>
              <a:gd name="connisteX0" fmla="*/ 0 w 5708650"/>
              <a:gd name="connsiteY0" fmla="*/ 0 h 427566"/>
              <a:gd name="connisteX1" fmla="*/ 77470 w 5708650"/>
              <a:gd name="connsiteY1" fmla="*/ 48260 h 427566"/>
              <a:gd name="connisteX2" fmla="*/ 154940 w 5708650"/>
              <a:gd name="connsiteY2" fmla="*/ 116205 h 427566"/>
              <a:gd name="connisteX3" fmla="*/ 233045 w 5708650"/>
              <a:gd name="connsiteY3" fmla="*/ 165100 h 427566"/>
              <a:gd name="connisteX4" fmla="*/ 310515 w 5708650"/>
              <a:gd name="connsiteY4" fmla="*/ 203835 h 427566"/>
              <a:gd name="connisteX5" fmla="*/ 377825 w 5708650"/>
              <a:gd name="connsiteY5" fmla="*/ 242570 h 427566"/>
              <a:gd name="connisteX6" fmla="*/ 445770 w 5708650"/>
              <a:gd name="connsiteY6" fmla="*/ 281305 h 427566"/>
              <a:gd name="connisteX7" fmla="*/ 523240 w 5708650"/>
              <a:gd name="connsiteY7" fmla="*/ 309880 h 427566"/>
              <a:gd name="connisteX8" fmla="*/ 601345 w 5708650"/>
              <a:gd name="connsiteY8" fmla="*/ 329565 h 427566"/>
              <a:gd name="connisteX9" fmla="*/ 668655 w 5708650"/>
              <a:gd name="connsiteY9" fmla="*/ 339090 h 427566"/>
              <a:gd name="connisteX10" fmla="*/ 736600 w 5708650"/>
              <a:gd name="connsiteY10" fmla="*/ 349250 h 427566"/>
              <a:gd name="connisteX11" fmla="*/ 804545 w 5708650"/>
              <a:gd name="connsiteY11" fmla="*/ 358775 h 427566"/>
              <a:gd name="connisteX12" fmla="*/ 882015 w 5708650"/>
              <a:gd name="connsiteY12" fmla="*/ 368300 h 427566"/>
              <a:gd name="connisteX13" fmla="*/ 949960 w 5708650"/>
              <a:gd name="connsiteY13" fmla="*/ 368300 h 427566"/>
              <a:gd name="connisteX14" fmla="*/ 1017905 w 5708650"/>
              <a:gd name="connsiteY14" fmla="*/ 377825 h 427566"/>
              <a:gd name="connisteX15" fmla="*/ 1104900 w 5708650"/>
              <a:gd name="connsiteY15" fmla="*/ 387985 h 427566"/>
              <a:gd name="connisteX16" fmla="*/ 1172845 w 5708650"/>
              <a:gd name="connsiteY16" fmla="*/ 397510 h 427566"/>
              <a:gd name="connisteX17" fmla="*/ 1240790 w 5708650"/>
              <a:gd name="connsiteY17" fmla="*/ 397510 h 427566"/>
              <a:gd name="connisteX18" fmla="*/ 1308735 w 5708650"/>
              <a:gd name="connsiteY18" fmla="*/ 397510 h 427566"/>
              <a:gd name="connisteX19" fmla="*/ 1386205 w 5708650"/>
              <a:gd name="connsiteY19" fmla="*/ 397510 h 427566"/>
              <a:gd name="connisteX20" fmla="*/ 1454150 w 5708650"/>
              <a:gd name="connsiteY20" fmla="*/ 397510 h 427566"/>
              <a:gd name="connisteX21" fmla="*/ 1531620 w 5708650"/>
              <a:gd name="connsiteY21" fmla="*/ 397510 h 427566"/>
              <a:gd name="connisteX22" fmla="*/ 1609090 w 5708650"/>
              <a:gd name="connsiteY22" fmla="*/ 397510 h 427566"/>
              <a:gd name="connisteX23" fmla="*/ 1686560 w 5708650"/>
              <a:gd name="connsiteY23" fmla="*/ 397510 h 427566"/>
              <a:gd name="connisteX24" fmla="*/ 1754505 w 5708650"/>
              <a:gd name="connsiteY24" fmla="*/ 397510 h 427566"/>
              <a:gd name="connisteX25" fmla="*/ 1831975 w 5708650"/>
              <a:gd name="connsiteY25" fmla="*/ 407035 h 427566"/>
              <a:gd name="connisteX26" fmla="*/ 1899920 w 5708650"/>
              <a:gd name="connsiteY26" fmla="*/ 407035 h 427566"/>
              <a:gd name="connisteX27" fmla="*/ 1967865 w 5708650"/>
              <a:gd name="connsiteY27" fmla="*/ 407035 h 427566"/>
              <a:gd name="connisteX28" fmla="*/ 2035175 w 5708650"/>
              <a:gd name="connsiteY28" fmla="*/ 407035 h 427566"/>
              <a:gd name="connisteX29" fmla="*/ 2112645 w 5708650"/>
              <a:gd name="connsiteY29" fmla="*/ 407035 h 427566"/>
              <a:gd name="connisteX30" fmla="*/ 2180590 w 5708650"/>
              <a:gd name="connsiteY30" fmla="*/ 407035 h 427566"/>
              <a:gd name="connisteX31" fmla="*/ 2258060 w 5708650"/>
              <a:gd name="connsiteY31" fmla="*/ 416560 h 427566"/>
              <a:gd name="connisteX32" fmla="*/ 2345690 w 5708650"/>
              <a:gd name="connsiteY32" fmla="*/ 416560 h 427566"/>
              <a:gd name="connisteX33" fmla="*/ 2423160 w 5708650"/>
              <a:gd name="connsiteY33" fmla="*/ 416560 h 427566"/>
              <a:gd name="connisteX34" fmla="*/ 2491105 w 5708650"/>
              <a:gd name="connsiteY34" fmla="*/ 416560 h 427566"/>
              <a:gd name="connisteX35" fmla="*/ 2568575 w 5708650"/>
              <a:gd name="connsiteY35" fmla="*/ 426720 h 427566"/>
              <a:gd name="connisteX36" fmla="*/ 2636520 w 5708650"/>
              <a:gd name="connsiteY36" fmla="*/ 426720 h 427566"/>
              <a:gd name="connisteX37" fmla="*/ 2703830 w 5708650"/>
              <a:gd name="connsiteY37" fmla="*/ 426720 h 427566"/>
              <a:gd name="connisteX38" fmla="*/ 2781935 w 5708650"/>
              <a:gd name="connsiteY38" fmla="*/ 426720 h 427566"/>
              <a:gd name="connisteX39" fmla="*/ 2859405 w 5708650"/>
              <a:gd name="connsiteY39" fmla="*/ 426720 h 427566"/>
              <a:gd name="connisteX40" fmla="*/ 2926715 w 5708650"/>
              <a:gd name="connsiteY40" fmla="*/ 426720 h 427566"/>
              <a:gd name="connisteX41" fmla="*/ 2994660 w 5708650"/>
              <a:gd name="connsiteY41" fmla="*/ 426720 h 427566"/>
              <a:gd name="connisteX42" fmla="*/ 3072130 w 5708650"/>
              <a:gd name="connsiteY42" fmla="*/ 426720 h 427566"/>
              <a:gd name="connisteX43" fmla="*/ 3140075 w 5708650"/>
              <a:gd name="connsiteY43" fmla="*/ 426720 h 427566"/>
              <a:gd name="connisteX44" fmla="*/ 3208020 w 5708650"/>
              <a:gd name="connsiteY44" fmla="*/ 426720 h 427566"/>
              <a:gd name="connisteX45" fmla="*/ 3285490 w 5708650"/>
              <a:gd name="connsiteY45" fmla="*/ 426720 h 427566"/>
              <a:gd name="connisteX46" fmla="*/ 3362960 w 5708650"/>
              <a:gd name="connsiteY46" fmla="*/ 426720 h 427566"/>
              <a:gd name="connisteX47" fmla="*/ 3440430 w 5708650"/>
              <a:gd name="connsiteY47" fmla="*/ 426720 h 427566"/>
              <a:gd name="connisteX48" fmla="*/ 3517900 w 5708650"/>
              <a:gd name="connsiteY48" fmla="*/ 426720 h 427566"/>
              <a:gd name="connisteX49" fmla="*/ 3585845 w 5708650"/>
              <a:gd name="connsiteY49" fmla="*/ 426720 h 427566"/>
              <a:gd name="connisteX50" fmla="*/ 3653790 w 5708650"/>
              <a:gd name="connsiteY50" fmla="*/ 426720 h 427566"/>
              <a:gd name="connisteX51" fmla="*/ 3721735 w 5708650"/>
              <a:gd name="connsiteY51" fmla="*/ 426720 h 427566"/>
              <a:gd name="connisteX52" fmla="*/ 3789680 w 5708650"/>
              <a:gd name="connsiteY52" fmla="*/ 426720 h 427566"/>
              <a:gd name="connisteX53" fmla="*/ 3857625 w 5708650"/>
              <a:gd name="connsiteY53" fmla="*/ 426720 h 427566"/>
              <a:gd name="connisteX54" fmla="*/ 3935095 w 5708650"/>
              <a:gd name="connsiteY54" fmla="*/ 426720 h 427566"/>
              <a:gd name="connisteX55" fmla="*/ 4003040 w 5708650"/>
              <a:gd name="connsiteY55" fmla="*/ 426720 h 427566"/>
              <a:gd name="connisteX56" fmla="*/ 4070350 w 5708650"/>
              <a:gd name="connsiteY56" fmla="*/ 426720 h 427566"/>
              <a:gd name="connisteX57" fmla="*/ 4148455 w 5708650"/>
              <a:gd name="connsiteY57" fmla="*/ 426720 h 427566"/>
              <a:gd name="connisteX58" fmla="*/ 4215765 w 5708650"/>
              <a:gd name="connsiteY58" fmla="*/ 426720 h 427566"/>
              <a:gd name="connisteX59" fmla="*/ 4283710 w 5708650"/>
              <a:gd name="connsiteY59" fmla="*/ 426720 h 427566"/>
              <a:gd name="connisteX60" fmla="*/ 4351655 w 5708650"/>
              <a:gd name="connsiteY60" fmla="*/ 426720 h 427566"/>
              <a:gd name="connisteX61" fmla="*/ 4419600 w 5708650"/>
              <a:gd name="connsiteY61" fmla="*/ 426720 h 427566"/>
              <a:gd name="connisteX62" fmla="*/ 4487545 w 5708650"/>
              <a:gd name="connsiteY62" fmla="*/ 426720 h 427566"/>
              <a:gd name="connisteX63" fmla="*/ 4555490 w 5708650"/>
              <a:gd name="connsiteY63" fmla="*/ 416560 h 427566"/>
              <a:gd name="connisteX64" fmla="*/ 4632960 w 5708650"/>
              <a:gd name="connsiteY64" fmla="*/ 416560 h 427566"/>
              <a:gd name="connisteX65" fmla="*/ 4700270 w 5708650"/>
              <a:gd name="connsiteY65" fmla="*/ 416560 h 427566"/>
              <a:gd name="connisteX66" fmla="*/ 4768215 w 5708650"/>
              <a:gd name="connsiteY66" fmla="*/ 416560 h 427566"/>
              <a:gd name="connisteX67" fmla="*/ 4836160 w 5708650"/>
              <a:gd name="connsiteY67" fmla="*/ 416560 h 427566"/>
              <a:gd name="connisteX68" fmla="*/ 4904105 w 5708650"/>
              <a:gd name="connsiteY68" fmla="*/ 407035 h 427566"/>
              <a:gd name="connisteX69" fmla="*/ 4972050 w 5708650"/>
              <a:gd name="connsiteY69" fmla="*/ 407035 h 427566"/>
              <a:gd name="connisteX70" fmla="*/ 5039995 w 5708650"/>
              <a:gd name="connsiteY70" fmla="*/ 407035 h 427566"/>
              <a:gd name="connisteX71" fmla="*/ 5107940 w 5708650"/>
              <a:gd name="connsiteY71" fmla="*/ 407035 h 427566"/>
              <a:gd name="connisteX72" fmla="*/ 5175250 w 5708650"/>
              <a:gd name="connsiteY72" fmla="*/ 397510 h 427566"/>
              <a:gd name="connisteX73" fmla="*/ 5243195 w 5708650"/>
              <a:gd name="connsiteY73" fmla="*/ 397510 h 427566"/>
              <a:gd name="connisteX74" fmla="*/ 5311140 w 5708650"/>
              <a:gd name="connsiteY74" fmla="*/ 387985 h 427566"/>
              <a:gd name="connisteX75" fmla="*/ 5388610 w 5708650"/>
              <a:gd name="connsiteY75" fmla="*/ 387985 h 427566"/>
              <a:gd name="connisteX76" fmla="*/ 5466080 w 5708650"/>
              <a:gd name="connsiteY76" fmla="*/ 358775 h 427566"/>
              <a:gd name="connisteX77" fmla="*/ 5534025 w 5708650"/>
              <a:gd name="connsiteY77" fmla="*/ 329565 h 427566"/>
              <a:gd name="connisteX78" fmla="*/ 5601970 w 5708650"/>
              <a:gd name="connsiteY78" fmla="*/ 300355 h 427566"/>
              <a:gd name="connisteX79" fmla="*/ 5640705 w 5708650"/>
              <a:gd name="connsiteY79" fmla="*/ 232410 h 427566"/>
              <a:gd name="connisteX80" fmla="*/ 5708650 w 5708650"/>
              <a:gd name="connsiteY80" fmla="*/ 184150 h 427566"/>
              <a:gd name="connisteX81" fmla="*/ 5640705 w 5708650"/>
              <a:gd name="connsiteY81" fmla="*/ 125730 h 427566"/>
              <a:gd name="connisteX82" fmla="*/ 5572760 w 5708650"/>
              <a:gd name="connsiteY82" fmla="*/ 86995 h 427566"/>
              <a:gd name="connisteX83" fmla="*/ 5504815 w 5708650"/>
              <a:gd name="connsiteY83" fmla="*/ 67945 h 427566"/>
              <a:gd name="connisteX84" fmla="*/ 5436870 w 5708650"/>
              <a:gd name="connsiteY84" fmla="*/ 58420 h 427566"/>
              <a:gd name="connisteX85" fmla="*/ 5359400 w 5708650"/>
              <a:gd name="connsiteY85" fmla="*/ 38735 h 427566"/>
              <a:gd name="connisteX86" fmla="*/ 5291455 w 5708650"/>
              <a:gd name="connsiteY86" fmla="*/ 19685 h 4275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</a:cxnLst>
            <a:rect l="l" t="t" r="r" b="b"/>
            <a:pathLst>
              <a:path w="5708650" h="427567">
                <a:moveTo>
                  <a:pt x="0" y="0"/>
                </a:moveTo>
                <a:cubicBezTo>
                  <a:pt x="13970" y="8255"/>
                  <a:pt x="46355" y="24765"/>
                  <a:pt x="77470" y="48260"/>
                </a:cubicBezTo>
                <a:cubicBezTo>
                  <a:pt x="108585" y="71755"/>
                  <a:pt x="123825" y="92710"/>
                  <a:pt x="154940" y="116205"/>
                </a:cubicBezTo>
                <a:cubicBezTo>
                  <a:pt x="186055" y="139700"/>
                  <a:pt x="201930" y="147320"/>
                  <a:pt x="233045" y="165100"/>
                </a:cubicBezTo>
                <a:cubicBezTo>
                  <a:pt x="264160" y="182880"/>
                  <a:pt x="281305" y="188595"/>
                  <a:pt x="310515" y="203835"/>
                </a:cubicBezTo>
                <a:cubicBezTo>
                  <a:pt x="339725" y="219075"/>
                  <a:pt x="350520" y="227330"/>
                  <a:pt x="377825" y="242570"/>
                </a:cubicBezTo>
                <a:cubicBezTo>
                  <a:pt x="405130" y="257810"/>
                  <a:pt x="416560" y="267970"/>
                  <a:pt x="445770" y="281305"/>
                </a:cubicBezTo>
                <a:cubicBezTo>
                  <a:pt x="474980" y="294640"/>
                  <a:pt x="492125" y="300355"/>
                  <a:pt x="523240" y="309880"/>
                </a:cubicBezTo>
                <a:cubicBezTo>
                  <a:pt x="554355" y="319405"/>
                  <a:pt x="572135" y="323850"/>
                  <a:pt x="601345" y="329565"/>
                </a:cubicBezTo>
                <a:cubicBezTo>
                  <a:pt x="630555" y="335280"/>
                  <a:pt x="641350" y="335280"/>
                  <a:pt x="668655" y="339090"/>
                </a:cubicBezTo>
                <a:cubicBezTo>
                  <a:pt x="695960" y="342900"/>
                  <a:pt x="709295" y="345440"/>
                  <a:pt x="736600" y="349250"/>
                </a:cubicBezTo>
                <a:cubicBezTo>
                  <a:pt x="763905" y="353060"/>
                  <a:pt x="775335" y="354965"/>
                  <a:pt x="804545" y="358775"/>
                </a:cubicBezTo>
                <a:cubicBezTo>
                  <a:pt x="833755" y="362585"/>
                  <a:pt x="852805" y="366395"/>
                  <a:pt x="882015" y="368300"/>
                </a:cubicBezTo>
                <a:cubicBezTo>
                  <a:pt x="911225" y="370205"/>
                  <a:pt x="922655" y="366395"/>
                  <a:pt x="949960" y="368300"/>
                </a:cubicBezTo>
                <a:cubicBezTo>
                  <a:pt x="977265" y="370205"/>
                  <a:pt x="986790" y="374015"/>
                  <a:pt x="1017905" y="377825"/>
                </a:cubicBezTo>
                <a:cubicBezTo>
                  <a:pt x="1049020" y="381635"/>
                  <a:pt x="1073785" y="384175"/>
                  <a:pt x="1104900" y="387985"/>
                </a:cubicBezTo>
                <a:cubicBezTo>
                  <a:pt x="1136015" y="391795"/>
                  <a:pt x="1145540" y="395605"/>
                  <a:pt x="1172845" y="397510"/>
                </a:cubicBezTo>
                <a:cubicBezTo>
                  <a:pt x="1200150" y="399415"/>
                  <a:pt x="1213485" y="397510"/>
                  <a:pt x="1240790" y="397510"/>
                </a:cubicBezTo>
                <a:cubicBezTo>
                  <a:pt x="1268095" y="397510"/>
                  <a:pt x="1279525" y="397510"/>
                  <a:pt x="1308735" y="397510"/>
                </a:cubicBezTo>
                <a:cubicBezTo>
                  <a:pt x="1337945" y="397510"/>
                  <a:pt x="1356995" y="397510"/>
                  <a:pt x="1386205" y="397510"/>
                </a:cubicBezTo>
                <a:cubicBezTo>
                  <a:pt x="1415415" y="397510"/>
                  <a:pt x="1424940" y="397510"/>
                  <a:pt x="1454150" y="397510"/>
                </a:cubicBezTo>
                <a:cubicBezTo>
                  <a:pt x="1483360" y="397510"/>
                  <a:pt x="1500505" y="397510"/>
                  <a:pt x="1531620" y="397510"/>
                </a:cubicBezTo>
                <a:cubicBezTo>
                  <a:pt x="1562735" y="397510"/>
                  <a:pt x="1577975" y="397510"/>
                  <a:pt x="1609090" y="397510"/>
                </a:cubicBezTo>
                <a:cubicBezTo>
                  <a:pt x="1640205" y="397510"/>
                  <a:pt x="1657350" y="397510"/>
                  <a:pt x="1686560" y="397510"/>
                </a:cubicBezTo>
                <a:cubicBezTo>
                  <a:pt x="1715770" y="397510"/>
                  <a:pt x="1725295" y="395605"/>
                  <a:pt x="1754505" y="397510"/>
                </a:cubicBezTo>
                <a:cubicBezTo>
                  <a:pt x="1783715" y="399415"/>
                  <a:pt x="1802765" y="405130"/>
                  <a:pt x="1831975" y="407035"/>
                </a:cubicBezTo>
                <a:cubicBezTo>
                  <a:pt x="1861185" y="408940"/>
                  <a:pt x="1872615" y="407035"/>
                  <a:pt x="1899920" y="407035"/>
                </a:cubicBezTo>
                <a:cubicBezTo>
                  <a:pt x="1927225" y="407035"/>
                  <a:pt x="1940560" y="407035"/>
                  <a:pt x="1967865" y="407035"/>
                </a:cubicBezTo>
                <a:cubicBezTo>
                  <a:pt x="1995170" y="407035"/>
                  <a:pt x="2005965" y="407035"/>
                  <a:pt x="2035175" y="407035"/>
                </a:cubicBezTo>
                <a:cubicBezTo>
                  <a:pt x="2064385" y="407035"/>
                  <a:pt x="2083435" y="407035"/>
                  <a:pt x="2112645" y="407035"/>
                </a:cubicBezTo>
                <a:cubicBezTo>
                  <a:pt x="2141855" y="407035"/>
                  <a:pt x="2151380" y="405130"/>
                  <a:pt x="2180590" y="407035"/>
                </a:cubicBezTo>
                <a:cubicBezTo>
                  <a:pt x="2209800" y="408940"/>
                  <a:pt x="2225040" y="414655"/>
                  <a:pt x="2258060" y="416560"/>
                </a:cubicBezTo>
                <a:cubicBezTo>
                  <a:pt x="2291080" y="418465"/>
                  <a:pt x="2312670" y="416560"/>
                  <a:pt x="2345690" y="416560"/>
                </a:cubicBezTo>
                <a:cubicBezTo>
                  <a:pt x="2378710" y="416560"/>
                  <a:pt x="2393950" y="416560"/>
                  <a:pt x="2423160" y="416560"/>
                </a:cubicBezTo>
                <a:cubicBezTo>
                  <a:pt x="2452370" y="416560"/>
                  <a:pt x="2461895" y="414655"/>
                  <a:pt x="2491105" y="416560"/>
                </a:cubicBezTo>
                <a:cubicBezTo>
                  <a:pt x="2520315" y="418465"/>
                  <a:pt x="2539365" y="424815"/>
                  <a:pt x="2568575" y="426720"/>
                </a:cubicBezTo>
                <a:cubicBezTo>
                  <a:pt x="2597785" y="428625"/>
                  <a:pt x="2609215" y="426720"/>
                  <a:pt x="2636520" y="426720"/>
                </a:cubicBezTo>
                <a:cubicBezTo>
                  <a:pt x="2663825" y="426720"/>
                  <a:pt x="2674620" y="426720"/>
                  <a:pt x="2703830" y="426720"/>
                </a:cubicBezTo>
                <a:cubicBezTo>
                  <a:pt x="2733040" y="426720"/>
                  <a:pt x="2750820" y="426720"/>
                  <a:pt x="2781935" y="426720"/>
                </a:cubicBezTo>
                <a:cubicBezTo>
                  <a:pt x="2813050" y="426720"/>
                  <a:pt x="2830195" y="426720"/>
                  <a:pt x="2859405" y="426720"/>
                </a:cubicBezTo>
                <a:cubicBezTo>
                  <a:pt x="2888615" y="426720"/>
                  <a:pt x="2899410" y="426720"/>
                  <a:pt x="2926715" y="426720"/>
                </a:cubicBezTo>
                <a:cubicBezTo>
                  <a:pt x="2954020" y="426720"/>
                  <a:pt x="2965450" y="426720"/>
                  <a:pt x="2994660" y="426720"/>
                </a:cubicBezTo>
                <a:cubicBezTo>
                  <a:pt x="3023870" y="426720"/>
                  <a:pt x="3042920" y="426720"/>
                  <a:pt x="3072130" y="426720"/>
                </a:cubicBezTo>
                <a:cubicBezTo>
                  <a:pt x="3101340" y="426720"/>
                  <a:pt x="3112770" y="426720"/>
                  <a:pt x="3140075" y="426720"/>
                </a:cubicBezTo>
                <a:cubicBezTo>
                  <a:pt x="3167380" y="426720"/>
                  <a:pt x="3178810" y="426720"/>
                  <a:pt x="3208020" y="426720"/>
                </a:cubicBezTo>
                <a:cubicBezTo>
                  <a:pt x="3237230" y="426720"/>
                  <a:pt x="3254375" y="426720"/>
                  <a:pt x="3285490" y="426720"/>
                </a:cubicBezTo>
                <a:cubicBezTo>
                  <a:pt x="3316605" y="426720"/>
                  <a:pt x="3331845" y="426720"/>
                  <a:pt x="3362960" y="426720"/>
                </a:cubicBezTo>
                <a:cubicBezTo>
                  <a:pt x="3394075" y="426720"/>
                  <a:pt x="3409315" y="426720"/>
                  <a:pt x="3440430" y="426720"/>
                </a:cubicBezTo>
                <a:cubicBezTo>
                  <a:pt x="3471545" y="426720"/>
                  <a:pt x="3488690" y="426720"/>
                  <a:pt x="3517900" y="426720"/>
                </a:cubicBezTo>
                <a:cubicBezTo>
                  <a:pt x="3547110" y="426720"/>
                  <a:pt x="3558540" y="426720"/>
                  <a:pt x="3585845" y="426720"/>
                </a:cubicBezTo>
                <a:cubicBezTo>
                  <a:pt x="3613150" y="426720"/>
                  <a:pt x="3626485" y="426720"/>
                  <a:pt x="3653790" y="426720"/>
                </a:cubicBezTo>
                <a:cubicBezTo>
                  <a:pt x="3681095" y="426720"/>
                  <a:pt x="3694430" y="426720"/>
                  <a:pt x="3721735" y="426720"/>
                </a:cubicBezTo>
                <a:cubicBezTo>
                  <a:pt x="3749040" y="426720"/>
                  <a:pt x="3762375" y="426720"/>
                  <a:pt x="3789680" y="426720"/>
                </a:cubicBezTo>
                <a:cubicBezTo>
                  <a:pt x="3816985" y="426720"/>
                  <a:pt x="3828415" y="426720"/>
                  <a:pt x="3857625" y="426720"/>
                </a:cubicBezTo>
                <a:cubicBezTo>
                  <a:pt x="3886835" y="426720"/>
                  <a:pt x="3905885" y="426720"/>
                  <a:pt x="3935095" y="426720"/>
                </a:cubicBezTo>
                <a:cubicBezTo>
                  <a:pt x="3964305" y="426720"/>
                  <a:pt x="3975735" y="426720"/>
                  <a:pt x="4003040" y="426720"/>
                </a:cubicBezTo>
                <a:cubicBezTo>
                  <a:pt x="4030345" y="426720"/>
                  <a:pt x="4041140" y="426720"/>
                  <a:pt x="4070350" y="426720"/>
                </a:cubicBezTo>
                <a:cubicBezTo>
                  <a:pt x="4099560" y="426720"/>
                  <a:pt x="4119245" y="426720"/>
                  <a:pt x="4148455" y="426720"/>
                </a:cubicBezTo>
                <a:cubicBezTo>
                  <a:pt x="4177665" y="426720"/>
                  <a:pt x="4188460" y="426720"/>
                  <a:pt x="4215765" y="426720"/>
                </a:cubicBezTo>
                <a:cubicBezTo>
                  <a:pt x="4243070" y="426720"/>
                  <a:pt x="4256405" y="426720"/>
                  <a:pt x="4283710" y="426720"/>
                </a:cubicBezTo>
                <a:cubicBezTo>
                  <a:pt x="4311015" y="426720"/>
                  <a:pt x="4324350" y="426720"/>
                  <a:pt x="4351655" y="426720"/>
                </a:cubicBezTo>
                <a:cubicBezTo>
                  <a:pt x="4378960" y="426720"/>
                  <a:pt x="4392295" y="426720"/>
                  <a:pt x="4419600" y="426720"/>
                </a:cubicBezTo>
                <a:cubicBezTo>
                  <a:pt x="4446905" y="426720"/>
                  <a:pt x="4460240" y="428625"/>
                  <a:pt x="4487545" y="426720"/>
                </a:cubicBezTo>
                <a:cubicBezTo>
                  <a:pt x="4514850" y="424815"/>
                  <a:pt x="4526280" y="418465"/>
                  <a:pt x="4555490" y="416560"/>
                </a:cubicBezTo>
                <a:cubicBezTo>
                  <a:pt x="4584700" y="414655"/>
                  <a:pt x="4603750" y="416560"/>
                  <a:pt x="4632960" y="416560"/>
                </a:cubicBezTo>
                <a:cubicBezTo>
                  <a:pt x="4662170" y="416560"/>
                  <a:pt x="4672965" y="416560"/>
                  <a:pt x="4700270" y="416560"/>
                </a:cubicBezTo>
                <a:cubicBezTo>
                  <a:pt x="4727575" y="416560"/>
                  <a:pt x="4740910" y="416560"/>
                  <a:pt x="4768215" y="416560"/>
                </a:cubicBezTo>
                <a:cubicBezTo>
                  <a:pt x="4795520" y="416560"/>
                  <a:pt x="4808855" y="418465"/>
                  <a:pt x="4836160" y="416560"/>
                </a:cubicBezTo>
                <a:cubicBezTo>
                  <a:pt x="4863465" y="414655"/>
                  <a:pt x="4876800" y="408940"/>
                  <a:pt x="4904105" y="407035"/>
                </a:cubicBezTo>
                <a:cubicBezTo>
                  <a:pt x="4931410" y="405130"/>
                  <a:pt x="4944745" y="407035"/>
                  <a:pt x="4972050" y="407035"/>
                </a:cubicBezTo>
                <a:cubicBezTo>
                  <a:pt x="4999355" y="407035"/>
                  <a:pt x="5012690" y="407035"/>
                  <a:pt x="5039995" y="407035"/>
                </a:cubicBezTo>
                <a:cubicBezTo>
                  <a:pt x="5067300" y="407035"/>
                  <a:pt x="5080635" y="408940"/>
                  <a:pt x="5107940" y="407035"/>
                </a:cubicBezTo>
                <a:cubicBezTo>
                  <a:pt x="5135245" y="405130"/>
                  <a:pt x="5147945" y="399415"/>
                  <a:pt x="5175250" y="397510"/>
                </a:cubicBezTo>
                <a:cubicBezTo>
                  <a:pt x="5202555" y="395605"/>
                  <a:pt x="5215890" y="399415"/>
                  <a:pt x="5243195" y="397510"/>
                </a:cubicBezTo>
                <a:cubicBezTo>
                  <a:pt x="5270500" y="395605"/>
                  <a:pt x="5281930" y="389890"/>
                  <a:pt x="5311140" y="387985"/>
                </a:cubicBezTo>
                <a:cubicBezTo>
                  <a:pt x="5340350" y="386080"/>
                  <a:pt x="5357495" y="393700"/>
                  <a:pt x="5388610" y="387985"/>
                </a:cubicBezTo>
                <a:cubicBezTo>
                  <a:pt x="5419725" y="382270"/>
                  <a:pt x="5436870" y="370205"/>
                  <a:pt x="5466080" y="358775"/>
                </a:cubicBezTo>
                <a:cubicBezTo>
                  <a:pt x="5495290" y="347345"/>
                  <a:pt x="5506720" y="340995"/>
                  <a:pt x="5534025" y="329565"/>
                </a:cubicBezTo>
                <a:cubicBezTo>
                  <a:pt x="5561330" y="318135"/>
                  <a:pt x="5580380" y="320040"/>
                  <a:pt x="5601970" y="300355"/>
                </a:cubicBezTo>
                <a:cubicBezTo>
                  <a:pt x="5623560" y="280670"/>
                  <a:pt x="5619115" y="255905"/>
                  <a:pt x="5640705" y="232410"/>
                </a:cubicBezTo>
                <a:cubicBezTo>
                  <a:pt x="5662295" y="208915"/>
                  <a:pt x="5708650" y="205740"/>
                  <a:pt x="5708650" y="184150"/>
                </a:cubicBezTo>
                <a:cubicBezTo>
                  <a:pt x="5708650" y="162560"/>
                  <a:pt x="5668010" y="145415"/>
                  <a:pt x="5640705" y="125730"/>
                </a:cubicBezTo>
                <a:cubicBezTo>
                  <a:pt x="5613400" y="106045"/>
                  <a:pt x="5600065" y="98425"/>
                  <a:pt x="5572760" y="86995"/>
                </a:cubicBezTo>
                <a:cubicBezTo>
                  <a:pt x="5545455" y="75565"/>
                  <a:pt x="5532120" y="73660"/>
                  <a:pt x="5504815" y="67945"/>
                </a:cubicBezTo>
                <a:cubicBezTo>
                  <a:pt x="5477510" y="62230"/>
                  <a:pt x="5466080" y="64135"/>
                  <a:pt x="5436870" y="58420"/>
                </a:cubicBezTo>
                <a:cubicBezTo>
                  <a:pt x="5407660" y="52705"/>
                  <a:pt x="5388610" y="46355"/>
                  <a:pt x="5359400" y="38735"/>
                </a:cubicBezTo>
                <a:cubicBezTo>
                  <a:pt x="5330190" y="31115"/>
                  <a:pt x="5303520" y="22860"/>
                  <a:pt x="5291455" y="196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alt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317909" y="1878807"/>
            <a:ext cx="1926908" cy="691991"/>
          </a:xfrm>
          <a:custGeom>
            <a:avLst/>
            <a:gdLst>
              <a:gd name="connisteX0" fmla="*/ 0 w 2569384"/>
              <a:gd name="connsiteY0" fmla="*/ 922443 h 922443"/>
              <a:gd name="connisteX1" fmla="*/ 58420 w 2569384"/>
              <a:gd name="connsiteY1" fmla="*/ 787188 h 922443"/>
              <a:gd name="connisteX2" fmla="*/ 106680 w 2569384"/>
              <a:gd name="connsiteY2" fmla="*/ 719243 h 922443"/>
              <a:gd name="connisteX3" fmla="*/ 194310 w 2569384"/>
              <a:gd name="connsiteY3" fmla="*/ 622088 h 922443"/>
              <a:gd name="connisteX4" fmla="*/ 262255 w 2569384"/>
              <a:gd name="connsiteY4" fmla="*/ 573828 h 922443"/>
              <a:gd name="connisteX5" fmla="*/ 358775 w 2569384"/>
              <a:gd name="connsiteY5" fmla="*/ 525568 h 922443"/>
              <a:gd name="connisteX6" fmla="*/ 474980 w 2569384"/>
              <a:gd name="connsiteY6" fmla="*/ 457623 h 922443"/>
              <a:gd name="connisteX7" fmla="*/ 552450 w 2569384"/>
              <a:gd name="connsiteY7" fmla="*/ 389678 h 922443"/>
              <a:gd name="connisteX8" fmla="*/ 649605 w 2569384"/>
              <a:gd name="connsiteY8" fmla="*/ 302683 h 922443"/>
              <a:gd name="connisteX9" fmla="*/ 785495 w 2569384"/>
              <a:gd name="connsiteY9" fmla="*/ 215053 h 922443"/>
              <a:gd name="connisteX10" fmla="*/ 862965 w 2569384"/>
              <a:gd name="connsiteY10" fmla="*/ 176318 h 922443"/>
              <a:gd name="connisteX11" fmla="*/ 930910 w 2569384"/>
              <a:gd name="connsiteY11" fmla="*/ 137583 h 922443"/>
              <a:gd name="connisteX12" fmla="*/ 998220 w 2569384"/>
              <a:gd name="connsiteY12" fmla="*/ 118533 h 922443"/>
              <a:gd name="connisteX13" fmla="*/ 1085850 w 2569384"/>
              <a:gd name="connsiteY13" fmla="*/ 89323 h 922443"/>
              <a:gd name="connisteX14" fmla="*/ 1153795 w 2569384"/>
              <a:gd name="connsiteY14" fmla="*/ 60113 h 922443"/>
              <a:gd name="connisteX15" fmla="*/ 1221740 w 2569384"/>
              <a:gd name="connsiteY15" fmla="*/ 30903 h 922443"/>
              <a:gd name="connisteX16" fmla="*/ 1289050 w 2569384"/>
              <a:gd name="connsiteY16" fmla="*/ 21378 h 922443"/>
              <a:gd name="connisteX17" fmla="*/ 1376680 w 2569384"/>
              <a:gd name="connsiteY17" fmla="*/ 11853 h 922443"/>
              <a:gd name="connisteX18" fmla="*/ 1492885 w 2569384"/>
              <a:gd name="connsiteY18" fmla="*/ 1693 h 922443"/>
              <a:gd name="connisteX19" fmla="*/ 1570355 w 2569384"/>
              <a:gd name="connsiteY19" fmla="*/ 1693 h 922443"/>
              <a:gd name="connisteX20" fmla="*/ 1638300 w 2569384"/>
              <a:gd name="connsiteY20" fmla="*/ 1693 h 922443"/>
              <a:gd name="connisteX21" fmla="*/ 1725295 w 2569384"/>
              <a:gd name="connsiteY21" fmla="*/ 1693 h 922443"/>
              <a:gd name="connisteX22" fmla="*/ 1822450 w 2569384"/>
              <a:gd name="connsiteY22" fmla="*/ 21378 h 922443"/>
              <a:gd name="connisteX23" fmla="*/ 1929130 w 2569384"/>
              <a:gd name="connsiteY23" fmla="*/ 60113 h 922443"/>
              <a:gd name="connisteX24" fmla="*/ 1997075 w 2569384"/>
              <a:gd name="connsiteY24" fmla="*/ 98848 h 922443"/>
              <a:gd name="connisteX25" fmla="*/ 2074545 w 2569384"/>
              <a:gd name="connsiteY25" fmla="*/ 176318 h 922443"/>
              <a:gd name="connisteX26" fmla="*/ 2132330 w 2569384"/>
              <a:gd name="connsiteY26" fmla="*/ 253788 h 922443"/>
              <a:gd name="connisteX27" fmla="*/ 2200275 w 2569384"/>
              <a:gd name="connsiteY27" fmla="*/ 312208 h 922443"/>
              <a:gd name="connisteX28" fmla="*/ 2277745 w 2569384"/>
              <a:gd name="connsiteY28" fmla="*/ 380153 h 922443"/>
              <a:gd name="connisteX29" fmla="*/ 2384425 w 2569384"/>
              <a:gd name="connsiteY29" fmla="*/ 457623 h 922443"/>
              <a:gd name="connisteX30" fmla="*/ 2442845 w 2569384"/>
              <a:gd name="connsiteY30" fmla="*/ 525568 h 922443"/>
              <a:gd name="connisteX31" fmla="*/ 2500630 w 2569384"/>
              <a:gd name="connsiteY31" fmla="*/ 612563 h 922443"/>
              <a:gd name="connisteX32" fmla="*/ 2548890 w 2569384"/>
              <a:gd name="connsiteY32" fmla="*/ 680508 h 922443"/>
              <a:gd name="connisteX33" fmla="*/ 2568575 w 2569384"/>
              <a:gd name="connsiteY33" fmla="*/ 748453 h 922443"/>
              <a:gd name="connisteX34" fmla="*/ 2529840 w 2569384"/>
              <a:gd name="connsiteY34" fmla="*/ 816398 h 92244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</a:cxnLst>
            <a:rect l="l" t="t" r="r" b="b"/>
            <a:pathLst>
              <a:path w="2569384" h="922443">
                <a:moveTo>
                  <a:pt x="0" y="922443"/>
                </a:moveTo>
                <a:cubicBezTo>
                  <a:pt x="10795" y="897043"/>
                  <a:pt x="36830" y="827828"/>
                  <a:pt x="58420" y="787188"/>
                </a:cubicBezTo>
                <a:cubicBezTo>
                  <a:pt x="80010" y="746548"/>
                  <a:pt x="79375" y="752263"/>
                  <a:pt x="106680" y="719243"/>
                </a:cubicBezTo>
                <a:cubicBezTo>
                  <a:pt x="133985" y="686223"/>
                  <a:pt x="163195" y="651298"/>
                  <a:pt x="194310" y="622088"/>
                </a:cubicBezTo>
                <a:cubicBezTo>
                  <a:pt x="225425" y="592878"/>
                  <a:pt x="229235" y="592878"/>
                  <a:pt x="262255" y="573828"/>
                </a:cubicBezTo>
                <a:cubicBezTo>
                  <a:pt x="295275" y="554778"/>
                  <a:pt x="316230" y="549063"/>
                  <a:pt x="358775" y="525568"/>
                </a:cubicBezTo>
                <a:cubicBezTo>
                  <a:pt x="401320" y="502073"/>
                  <a:pt x="436245" y="484928"/>
                  <a:pt x="474980" y="457623"/>
                </a:cubicBezTo>
                <a:cubicBezTo>
                  <a:pt x="513715" y="430318"/>
                  <a:pt x="517525" y="420793"/>
                  <a:pt x="552450" y="389678"/>
                </a:cubicBezTo>
                <a:cubicBezTo>
                  <a:pt x="587375" y="358563"/>
                  <a:pt x="603250" y="337608"/>
                  <a:pt x="649605" y="302683"/>
                </a:cubicBezTo>
                <a:cubicBezTo>
                  <a:pt x="695960" y="267758"/>
                  <a:pt x="742950" y="240453"/>
                  <a:pt x="785495" y="215053"/>
                </a:cubicBezTo>
                <a:cubicBezTo>
                  <a:pt x="828040" y="189653"/>
                  <a:pt x="833755" y="191558"/>
                  <a:pt x="862965" y="176318"/>
                </a:cubicBezTo>
                <a:cubicBezTo>
                  <a:pt x="892175" y="161078"/>
                  <a:pt x="903605" y="149013"/>
                  <a:pt x="930910" y="137583"/>
                </a:cubicBezTo>
                <a:cubicBezTo>
                  <a:pt x="958215" y="126153"/>
                  <a:pt x="967105" y="128058"/>
                  <a:pt x="998220" y="118533"/>
                </a:cubicBezTo>
                <a:cubicBezTo>
                  <a:pt x="1029335" y="109008"/>
                  <a:pt x="1054735" y="100753"/>
                  <a:pt x="1085850" y="89323"/>
                </a:cubicBezTo>
                <a:cubicBezTo>
                  <a:pt x="1116965" y="77893"/>
                  <a:pt x="1126490" y="71543"/>
                  <a:pt x="1153795" y="60113"/>
                </a:cubicBezTo>
                <a:cubicBezTo>
                  <a:pt x="1181100" y="48683"/>
                  <a:pt x="1194435" y="38523"/>
                  <a:pt x="1221740" y="30903"/>
                </a:cubicBezTo>
                <a:cubicBezTo>
                  <a:pt x="1249045" y="23283"/>
                  <a:pt x="1257935" y="25188"/>
                  <a:pt x="1289050" y="21378"/>
                </a:cubicBezTo>
                <a:cubicBezTo>
                  <a:pt x="1320165" y="17568"/>
                  <a:pt x="1336040" y="15663"/>
                  <a:pt x="1376680" y="11853"/>
                </a:cubicBezTo>
                <a:cubicBezTo>
                  <a:pt x="1417320" y="8043"/>
                  <a:pt x="1454150" y="3598"/>
                  <a:pt x="1492885" y="1693"/>
                </a:cubicBezTo>
                <a:cubicBezTo>
                  <a:pt x="1531620" y="-212"/>
                  <a:pt x="1541145" y="1693"/>
                  <a:pt x="1570355" y="1693"/>
                </a:cubicBezTo>
                <a:cubicBezTo>
                  <a:pt x="1599565" y="1693"/>
                  <a:pt x="1607185" y="1693"/>
                  <a:pt x="1638300" y="1693"/>
                </a:cubicBezTo>
                <a:cubicBezTo>
                  <a:pt x="1669415" y="1693"/>
                  <a:pt x="1688465" y="-2117"/>
                  <a:pt x="1725295" y="1693"/>
                </a:cubicBezTo>
                <a:cubicBezTo>
                  <a:pt x="1762125" y="5503"/>
                  <a:pt x="1781810" y="9948"/>
                  <a:pt x="1822450" y="21378"/>
                </a:cubicBezTo>
                <a:cubicBezTo>
                  <a:pt x="1863090" y="32808"/>
                  <a:pt x="1894205" y="44873"/>
                  <a:pt x="1929130" y="60113"/>
                </a:cubicBezTo>
                <a:cubicBezTo>
                  <a:pt x="1964055" y="75353"/>
                  <a:pt x="1967865" y="75353"/>
                  <a:pt x="1997075" y="98848"/>
                </a:cubicBezTo>
                <a:cubicBezTo>
                  <a:pt x="2026285" y="122343"/>
                  <a:pt x="2047240" y="145203"/>
                  <a:pt x="2074545" y="176318"/>
                </a:cubicBezTo>
                <a:cubicBezTo>
                  <a:pt x="2101850" y="207433"/>
                  <a:pt x="2106930" y="226483"/>
                  <a:pt x="2132330" y="253788"/>
                </a:cubicBezTo>
                <a:cubicBezTo>
                  <a:pt x="2157730" y="281093"/>
                  <a:pt x="2171065" y="286808"/>
                  <a:pt x="2200275" y="312208"/>
                </a:cubicBezTo>
                <a:cubicBezTo>
                  <a:pt x="2229485" y="337608"/>
                  <a:pt x="2240915" y="350943"/>
                  <a:pt x="2277745" y="380153"/>
                </a:cubicBezTo>
                <a:cubicBezTo>
                  <a:pt x="2314575" y="409363"/>
                  <a:pt x="2351405" y="428413"/>
                  <a:pt x="2384425" y="457623"/>
                </a:cubicBezTo>
                <a:cubicBezTo>
                  <a:pt x="2417445" y="486833"/>
                  <a:pt x="2419350" y="494453"/>
                  <a:pt x="2442845" y="525568"/>
                </a:cubicBezTo>
                <a:cubicBezTo>
                  <a:pt x="2466340" y="556683"/>
                  <a:pt x="2479675" y="581448"/>
                  <a:pt x="2500630" y="612563"/>
                </a:cubicBezTo>
                <a:cubicBezTo>
                  <a:pt x="2521585" y="643678"/>
                  <a:pt x="2535555" y="653203"/>
                  <a:pt x="2548890" y="680508"/>
                </a:cubicBezTo>
                <a:cubicBezTo>
                  <a:pt x="2562225" y="707813"/>
                  <a:pt x="2572385" y="721148"/>
                  <a:pt x="2568575" y="748453"/>
                </a:cubicBezTo>
                <a:cubicBezTo>
                  <a:pt x="2564765" y="775758"/>
                  <a:pt x="2538095" y="804333"/>
                  <a:pt x="2529840" y="81639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alt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259104" y="1654493"/>
            <a:ext cx="2101691" cy="909161"/>
          </a:xfrm>
          <a:custGeom>
            <a:avLst/>
            <a:gdLst>
              <a:gd name="connisteX0" fmla="*/ 0 w 2802549"/>
              <a:gd name="connsiteY0" fmla="*/ 1183216 h 1212426"/>
              <a:gd name="connisteX1" fmla="*/ 67310 w 2802549"/>
              <a:gd name="connsiteY1" fmla="*/ 1057486 h 1212426"/>
              <a:gd name="connisteX2" fmla="*/ 173990 w 2802549"/>
              <a:gd name="connsiteY2" fmla="*/ 853651 h 1212426"/>
              <a:gd name="connisteX3" fmla="*/ 271145 w 2802549"/>
              <a:gd name="connsiteY3" fmla="*/ 698711 h 1212426"/>
              <a:gd name="connisteX4" fmla="*/ 309880 w 2802549"/>
              <a:gd name="connsiteY4" fmla="*/ 602191 h 1212426"/>
              <a:gd name="connisteX5" fmla="*/ 387350 w 2802549"/>
              <a:gd name="connsiteY5" fmla="*/ 524721 h 1212426"/>
              <a:gd name="connisteX6" fmla="*/ 494030 w 2802549"/>
              <a:gd name="connsiteY6" fmla="*/ 388831 h 1212426"/>
              <a:gd name="connisteX7" fmla="*/ 600710 w 2802549"/>
              <a:gd name="connsiteY7" fmla="*/ 311361 h 1212426"/>
              <a:gd name="connisteX8" fmla="*/ 716915 w 2802549"/>
              <a:gd name="connsiteY8" fmla="*/ 243416 h 1212426"/>
              <a:gd name="connisteX9" fmla="*/ 823595 w 2802549"/>
              <a:gd name="connsiteY9" fmla="*/ 175471 h 1212426"/>
              <a:gd name="connisteX10" fmla="*/ 891540 w 2802549"/>
              <a:gd name="connsiteY10" fmla="*/ 136736 h 1212426"/>
              <a:gd name="connisteX11" fmla="*/ 1007745 w 2802549"/>
              <a:gd name="connsiteY11" fmla="*/ 68791 h 1212426"/>
              <a:gd name="connisteX12" fmla="*/ 1114425 w 2802549"/>
              <a:gd name="connsiteY12" fmla="*/ 39581 h 1212426"/>
              <a:gd name="connisteX13" fmla="*/ 1230630 w 2802549"/>
              <a:gd name="connsiteY13" fmla="*/ 20531 h 1212426"/>
              <a:gd name="connisteX14" fmla="*/ 1337310 w 2802549"/>
              <a:gd name="connsiteY14" fmla="*/ 11006 h 1212426"/>
              <a:gd name="connisteX15" fmla="*/ 1433830 w 2802549"/>
              <a:gd name="connsiteY15" fmla="*/ 846 h 1212426"/>
              <a:gd name="connisteX16" fmla="*/ 1501775 w 2802549"/>
              <a:gd name="connsiteY16" fmla="*/ 846 h 1212426"/>
              <a:gd name="connisteX17" fmla="*/ 1617980 w 2802549"/>
              <a:gd name="connsiteY17" fmla="*/ 846 h 1212426"/>
              <a:gd name="connisteX18" fmla="*/ 1724660 w 2802549"/>
              <a:gd name="connsiteY18" fmla="*/ 11006 h 1212426"/>
              <a:gd name="connisteX19" fmla="*/ 1821815 w 2802549"/>
              <a:gd name="connsiteY19" fmla="*/ 20531 h 1212426"/>
              <a:gd name="connisteX20" fmla="*/ 1908810 w 2802549"/>
              <a:gd name="connsiteY20" fmla="*/ 20531 h 1212426"/>
              <a:gd name="connisteX21" fmla="*/ 2015490 w 2802549"/>
              <a:gd name="connsiteY21" fmla="*/ 30056 h 1212426"/>
              <a:gd name="connisteX22" fmla="*/ 2092960 w 2802549"/>
              <a:gd name="connsiteY22" fmla="*/ 49741 h 1212426"/>
              <a:gd name="connisteX23" fmla="*/ 2160905 w 2802549"/>
              <a:gd name="connsiteY23" fmla="*/ 78316 h 1212426"/>
              <a:gd name="connisteX24" fmla="*/ 2228850 w 2802549"/>
              <a:gd name="connsiteY24" fmla="*/ 107526 h 1212426"/>
              <a:gd name="connisteX25" fmla="*/ 2296795 w 2802549"/>
              <a:gd name="connsiteY25" fmla="*/ 146261 h 1212426"/>
              <a:gd name="connisteX26" fmla="*/ 2364740 w 2802549"/>
              <a:gd name="connsiteY26" fmla="*/ 195156 h 1212426"/>
              <a:gd name="connisteX27" fmla="*/ 2451735 w 2802549"/>
              <a:gd name="connsiteY27" fmla="*/ 272626 h 1212426"/>
              <a:gd name="connisteX28" fmla="*/ 2499995 w 2802549"/>
              <a:gd name="connsiteY28" fmla="*/ 350096 h 1212426"/>
              <a:gd name="connisteX29" fmla="*/ 2577465 w 2802549"/>
              <a:gd name="connsiteY29" fmla="*/ 446616 h 1212426"/>
              <a:gd name="connisteX30" fmla="*/ 2626360 w 2802549"/>
              <a:gd name="connsiteY30" fmla="*/ 534246 h 1212426"/>
              <a:gd name="connisteX31" fmla="*/ 2665095 w 2802549"/>
              <a:gd name="connsiteY31" fmla="*/ 602191 h 1212426"/>
              <a:gd name="connisteX32" fmla="*/ 2703830 w 2802549"/>
              <a:gd name="connsiteY32" fmla="*/ 669501 h 1212426"/>
              <a:gd name="connisteX33" fmla="*/ 2742565 w 2802549"/>
              <a:gd name="connsiteY33" fmla="*/ 757131 h 1212426"/>
              <a:gd name="connisteX34" fmla="*/ 2781300 w 2802549"/>
              <a:gd name="connsiteY34" fmla="*/ 844126 h 1212426"/>
              <a:gd name="connisteX35" fmla="*/ 2800350 w 2802549"/>
              <a:gd name="connsiteY35" fmla="*/ 921596 h 1212426"/>
              <a:gd name="connisteX36" fmla="*/ 2800350 w 2802549"/>
              <a:gd name="connsiteY36" fmla="*/ 999066 h 1212426"/>
              <a:gd name="connisteX37" fmla="*/ 2790825 w 2802549"/>
              <a:gd name="connsiteY37" fmla="*/ 1076536 h 1212426"/>
              <a:gd name="connisteX38" fmla="*/ 2761615 w 2802549"/>
              <a:gd name="connsiteY38" fmla="*/ 1144481 h 1212426"/>
              <a:gd name="connisteX39" fmla="*/ 2722880 w 2802549"/>
              <a:gd name="connsiteY39" fmla="*/ 1212426 h 121242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</a:cxnLst>
            <a:rect l="l" t="t" r="r" b="b"/>
            <a:pathLst>
              <a:path w="2802550" h="1212427">
                <a:moveTo>
                  <a:pt x="0" y="1183217"/>
                </a:moveTo>
                <a:cubicBezTo>
                  <a:pt x="11430" y="1162262"/>
                  <a:pt x="32385" y="1123527"/>
                  <a:pt x="67310" y="1057487"/>
                </a:cubicBezTo>
                <a:cubicBezTo>
                  <a:pt x="102235" y="991447"/>
                  <a:pt x="133350" y="925407"/>
                  <a:pt x="173990" y="853652"/>
                </a:cubicBezTo>
                <a:cubicBezTo>
                  <a:pt x="214630" y="781897"/>
                  <a:pt x="243840" y="748877"/>
                  <a:pt x="271145" y="698712"/>
                </a:cubicBezTo>
                <a:cubicBezTo>
                  <a:pt x="298450" y="648547"/>
                  <a:pt x="286385" y="637117"/>
                  <a:pt x="309880" y="602192"/>
                </a:cubicBezTo>
                <a:cubicBezTo>
                  <a:pt x="333375" y="567267"/>
                  <a:pt x="350520" y="567267"/>
                  <a:pt x="387350" y="524722"/>
                </a:cubicBezTo>
                <a:cubicBezTo>
                  <a:pt x="424180" y="482177"/>
                  <a:pt x="451485" y="431377"/>
                  <a:pt x="494030" y="388832"/>
                </a:cubicBezTo>
                <a:cubicBezTo>
                  <a:pt x="536575" y="346287"/>
                  <a:pt x="556260" y="340572"/>
                  <a:pt x="600710" y="311362"/>
                </a:cubicBezTo>
                <a:cubicBezTo>
                  <a:pt x="645160" y="282152"/>
                  <a:pt x="672465" y="270722"/>
                  <a:pt x="716915" y="243417"/>
                </a:cubicBezTo>
                <a:cubicBezTo>
                  <a:pt x="761365" y="216112"/>
                  <a:pt x="788670" y="197062"/>
                  <a:pt x="823595" y="175472"/>
                </a:cubicBezTo>
                <a:cubicBezTo>
                  <a:pt x="858520" y="153882"/>
                  <a:pt x="854710" y="158327"/>
                  <a:pt x="891540" y="136737"/>
                </a:cubicBezTo>
                <a:cubicBezTo>
                  <a:pt x="928370" y="115147"/>
                  <a:pt x="963295" y="88477"/>
                  <a:pt x="1007745" y="68792"/>
                </a:cubicBezTo>
                <a:cubicBezTo>
                  <a:pt x="1052195" y="49107"/>
                  <a:pt x="1069975" y="49107"/>
                  <a:pt x="1114425" y="39582"/>
                </a:cubicBezTo>
                <a:cubicBezTo>
                  <a:pt x="1158875" y="30057"/>
                  <a:pt x="1186180" y="26247"/>
                  <a:pt x="1230630" y="20532"/>
                </a:cubicBezTo>
                <a:cubicBezTo>
                  <a:pt x="1275080" y="14817"/>
                  <a:pt x="1296670" y="14817"/>
                  <a:pt x="1337310" y="11007"/>
                </a:cubicBezTo>
                <a:cubicBezTo>
                  <a:pt x="1377950" y="7197"/>
                  <a:pt x="1400810" y="2752"/>
                  <a:pt x="1433830" y="847"/>
                </a:cubicBezTo>
                <a:cubicBezTo>
                  <a:pt x="1466850" y="-1058"/>
                  <a:pt x="1464945" y="847"/>
                  <a:pt x="1501775" y="847"/>
                </a:cubicBezTo>
                <a:cubicBezTo>
                  <a:pt x="1538605" y="847"/>
                  <a:pt x="1573530" y="-1058"/>
                  <a:pt x="1617980" y="847"/>
                </a:cubicBezTo>
                <a:cubicBezTo>
                  <a:pt x="1662430" y="2752"/>
                  <a:pt x="1684020" y="7197"/>
                  <a:pt x="1724660" y="11007"/>
                </a:cubicBezTo>
                <a:cubicBezTo>
                  <a:pt x="1765300" y="14817"/>
                  <a:pt x="1784985" y="18627"/>
                  <a:pt x="1821815" y="20532"/>
                </a:cubicBezTo>
                <a:cubicBezTo>
                  <a:pt x="1858645" y="22437"/>
                  <a:pt x="1870075" y="18627"/>
                  <a:pt x="1908810" y="20532"/>
                </a:cubicBezTo>
                <a:cubicBezTo>
                  <a:pt x="1947545" y="22437"/>
                  <a:pt x="1978660" y="24342"/>
                  <a:pt x="2015490" y="30057"/>
                </a:cubicBezTo>
                <a:cubicBezTo>
                  <a:pt x="2052320" y="35772"/>
                  <a:pt x="2063750" y="40217"/>
                  <a:pt x="2092960" y="49742"/>
                </a:cubicBezTo>
                <a:cubicBezTo>
                  <a:pt x="2122170" y="59267"/>
                  <a:pt x="2133600" y="66887"/>
                  <a:pt x="2160905" y="78317"/>
                </a:cubicBezTo>
                <a:cubicBezTo>
                  <a:pt x="2188210" y="89747"/>
                  <a:pt x="2201545" y="94192"/>
                  <a:pt x="2228850" y="107527"/>
                </a:cubicBezTo>
                <a:cubicBezTo>
                  <a:pt x="2256155" y="120862"/>
                  <a:pt x="2269490" y="128482"/>
                  <a:pt x="2296795" y="146262"/>
                </a:cubicBezTo>
                <a:cubicBezTo>
                  <a:pt x="2324100" y="164042"/>
                  <a:pt x="2333625" y="169757"/>
                  <a:pt x="2364740" y="195157"/>
                </a:cubicBezTo>
                <a:cubicBezTo>
                  <a:pt x="2395855" y="220557"/>
                  <a:pt x="2424430" y="241512"/>
                  <a:pt x="2451735" y="272627"/>
                </a:cubicBezTo>
                <a:cubicBezTo>
                  <a:pt x="2479040" y="303742"/>
                  <a:pt x="2474595" y="315172"/>
                  <a:pt x="2499995" y="350097"/>
                </a:cubicBezTo>
                <a:cubicBezTo>
                  <a:pt x="2525395" y="385022"/>
                  <a:pt x="2552065" y="409787"/>
                  <a:pt x="2577465" y="446617"/>
                </a:cubicBezTo>
                <a:cubicBezTo>
                  <a:pt x="2602865" y="483447"/>
                  <a:pt x="2608580" y="503132"/>
                  <a:pt x="2626360" y="534247"/>
                </a:cubicBezTo>
                <a:cubicBezTo>
                  <a:pt x="2644140" y="565362"/>
                  <a:pt x="2649855" y="574887"/>
                  <a:pt x="2665095" y="602192"/>
                </a:cubicBezTo>
                <a:cubicBezTo>
                  <a:pt x="2680335" y="629497"/>
                  <a:pt x="2688590" y="638387"/>
                  <a:pt x="2703830" y="669502"/>
                </a:cubicBezTo>
                <a:cubicBezTo>
                  <a:pt x="2719070" y="700617"/>
                  <a:pt x="2727325" y="722207"/>
                  <a:pt x="2742565" y="757132"/>
                </a:cubicBezTo>
                <a:cubicBezTo>
                  <a:pt x="2757805" y="792057"/>
                  <a:pt x="2769870" y="811107"/>
                  <a:pt x="2781300" y="844127"/>
                </a:cubicBezTo>
                <a:cubicBezTo>
                  <a:pt x="2792730" y="877147"/>
                  <a:pt x="2796540" y="890482"/>
                  <a:pt x="2800350" y="921597"/>
                </a:cubicBezTo>
                <a:cubicBezTo>
                  <a:pt x="2804160" y="952712"/>
                  <a:pt x="2802255" y="967952"/>
                  <a:pt x="2800350" y="999067"/>
                </a:cubicBezTo>
                <a:cubicBezTo>
                  <a:pt x="2798445" y="1030182"/>
                  <a:pt x="2798445" y="1047327"/>
                  <a:pt x="2790825" y="1076537"/>
                </a:cubicBezTo>
                <a:cubicBezTo>
                  <a:pt x="2783205" y="1105747"/>
                  <a:pt x="2774950" y="1117177"/>
                  <a:pt x="2761615" y="1144482"/>
                </a:cubicBezTo>
                <a:cubicBezTo>
                  <a:pt x="2748280" y="1171787"/>
                  <a:pt x="2729865" y="1200362"/>
                  <a:pt x="2722880" y="121242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alt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255872" y="2214563"/>
            <a:ext cx="1018699" cy="568166"/>
          </a:xfrm>
          <a:custGeom>
            <a:avLst/>
            <a:gdLst>
              <a:gd name="connisteX0" fmla="*/ 1358423 w 1358423"/>
              <a:gd name="connsiteY0" fmla="*/ 465666 h 757343"/>
              <a:gd name="connisteX1" fmla="*/ 1271428 w 1358423"/>
              <a:gd name="connsiteY1" fmla="*/ 407881 h 757343"/>
              <a:gd name="connisteX2" fmla="*/ 1164748 w 1358423"/>
              <a:gd name="connsiteY2" fmla="*/ 349461 h 757343"/>
              <a:gd name="connisteX3" fmla="*/ 1067593 w 1358423"/>
              <a:gd name="connsiteY3" fmla="*/ 310726 h 757343"/>
              <a:gd name="connisteX4" fmla="*/ 999648 w 1358423"/>
              <a:gd name="connsiteY4" fmla="*/ 271991 h 757343"/>
              <a:gd name="connisteX5" fmla="*/ 922178 w 1358423"/>
              <a:gd name="connsiteY5" fmla="*/ 204046 h 757343"/>
              <a:gd name="connisteX6" fmla="*/ 796448 w 1358423"/>
              <a:gd name="connsiteY6" fmla="*/ 126576 h 757343"/>
              <a:gd name="connisteX7" fmla="*/ 689768 w 1358423"/>
              <a:gd name="connsiteY7" fmla="*/ 87841 h 757343"/>
              <a:gd name="connisteX8" fmla="*/ 621823 w 1358423"/>
              <a:gd name="connsiteY8" fmla="*/ 68156 h 757343"/>
              <a:gd name="connisteX9" fmla="*/ 534828 w 1358423"/>
              <a:gd name="connsiteY9" fmla="*/ 39581 h 757343"/>
              <a:gd name="connisteX10" fmla="*/ 466883 w 1358423"/>
              <a:gd name="connsiteY10" fmla="*/ 19896 h 757343"/>
              <a:gd name="connisteX11" fmla="*/ 389413 w 1358423"/>
              <a:gd name="connsiteY11" fmla="*/ 10371 h 757343"/>
              <a:gd name="connisteX12" fmla="*/ 311943 w 1358423"/>
              <a:gd name="connsiteY12" fmla="*/ 846 h 757343"/>
              <a:gd name="connisteX13" fmla="*/ 233838 w 1358423"/>
              <a:gd name="connsiteY13" fmla="*/ 846 h 757343"/>
              <a:gd name="connisteX14" fmla="*/ 166528 w 1358423"/>
              <a:gd name="connsiteY14" fmla="*/ 846 h 757343"/>
              <a:gd name="connisteX15" fmla="*/ 98583 w 1358423"/>
              <a:gd name="connsiteY15" fmla="*/ 10371 h 757343"/>
              <a:gd name="connisteX16" fmla="*/ 40163 w 1358423"/>
              <a:gd name="connsiteY16" fmla="*/ 78316 h 757343"/>
              <a:gd name="connisteX17" fmla="*/ 10953 w 1358423"/>
              <a:gd name="connsiteY17" fmla="*/ 145626 h 757343"/>
              <a:gd name="connisteX18" fmla="*/ 1428 w 1358423"/>
              <a:gd name="connsiteY18" fmla="*/ 213571 h 757343"/>
              <a:gd name="connisteX19" fmla="*/ 1428 w 1358423"/>
              <a:gd name="connsiteY19" fmla="*/ 301201 h 757343"/>
              <a:gd name="connisteX20" fmla="*/ 10953 w 1358423"/>
              <a:gd name="connsiteY20" fmla="*/ 378671 h 757343"/>
              <a:gd name="connisteX21" fmla="*/ 21113 w 1358423"/>
              <a:gd name="connsiteY21" fmla="*/ 446616 h 757343"/>
              <a:gd name="connisteX22" fmla="*/ 69373 w 1358423"/>
              <a:gd name="connsiteY22" fmla="*/ 533611 h 757343"/>
              <a:gd name="connisteX23" fmla="*/ 146843 w 1358423"/>
              <a:gd name="connsiteY23" fmla="*/ 611081 h 757343"/>
              <a:gd name="connisteX24" fmla="*/ 224313 w 1358423"/>
              <a:gd name="connsiteY24" fmla="*/ 659341 h 757343"/>
              <a:gd name="connisteX25" fmla="*/ 301783 w 1358423"/>
              <a:gd name="connsiteY25" fmla="*/ 688551 h 757343"/>
              <a:gd name="connisteX26" fmla="*/ 369728 w 1358423"/>
              <a:gd name="connsiteY26" fmla="*/ 698076 h 757343"/>
              <a:gd name="connisteX27" fmla="*/ 457358 w 1358423"/>
              <a:gd name="connsiteY27" fmla="*/ 727286 h 757343"/>
              <a:gd name="connisteX28" fmla="*/ 534828 w 1358423"/>
              <a:gd name="connsiteY28" fmla="*/ 736811 h 757343"/>
              <a:gd name="connisteX29" fmla="*/ 602138 w 1358423"/>
              <a:gd name="connsiteY29" fmla="*/ 746971 h 757343"/>
              <a:gd name="connisteX30" fmla="*/ 680243 w 1358423"/>
              <a:gd name="connsiteY30" fmla="*/ 746971 h 757343"/>
              <a:gd name="connisteX31" fmla="*/ 757713 w 1358423"/>
              <a:gd name="connsiteY31" fmla="*/ 756496 h 757343"/>
              <a:gd name="connisteX32" fmla="*/ 825023 w 1358423"/>
              <a:gd name="connsiteY32" fmla="*/ 756496 h 757343"/>
              <a:gd name="connisteX33" fmla="*/ 903128 w 1358423"/>
              <a:gd name="connsiteY33" fmla="*/ 756496 h 757343"/>
              <a:gd name="connisteX34" fmla="*/ 970438 w 1358423"/>
              <a:gd name="connsiteY34" fmla="*/ 746971 h 757343"/>
              <a:gd name="connisteX35" fmla="*/ 1038383 w 1358423"/>
              <a:gd name="connsiteY35" fmla="*/ 736811 h 757343"/>
              <a:gd name="connisteX36" fmla="*/ 1106328 w 1358423"/>
              <a:gd name="connsiteY36" fmla="*/ 708236 h 757343"/>
              <a:gd name="connisteX37" fmla="*/ 1183798 w 1358423"/>
              <a:gd name="connsiteY37" fmla="*/ 688551 h 757343"/>
              <a:gd name="connisteX38" fmla="*/ 1251743 w 1358423"/>
              <a:gd name="connsiteY38" fmla="*/ 679026 h 757343"/>
              <a:gd name="connisteX39" fmla="*/ 1319688 w 1358423"/>
              <a:gd name="connsiteY39" fmla="*/ 659341 h 75734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</a:cxnLst>
            <a:rect l="l" t="t" r="r" b="b"/>
            <a:pathLst>
              <a:path w="1358424" h="757343">
                <a:moveTo>
                  <a:pt x="1358424" y="465667"/>
                </a:moveTo>
                <a:cubicBezTo>
                  <a:pt x="1343184" y="455507"/>
                  <a:pt x="1310164" y="431377"/>
                  <a:pt x="1271429" y="407882"/>
                </a:cubicBezTo>
                <a:cubicBezTo>
                  <a:pt x="1232694" y="384387"/>
                  <a:pt x="1205389" y="369147"/>
                  <a:pt x="1164749" y="349462"/>
                </a:cubicBezTo>
                <a:cubicBezTo>
                  <a:pt x="1124109" y="329777"/>
                  <a:pt x="1100614" y="325967"/>
                  <a:pt x="1067594" y="310727"/>
                </a:cubicBezTo>
                <a:cubicBezTo>
                  <a:pt x="1034574" y="295487"/>
                  <a:pt x="1028859" y="293582"/>
                  <a:pt x="999649" y="271992"/>
                </a:cubicBezTo>
                <a:cubicBezTo>
                  <a:pt x="970439" y="250402"/>
                  <a:pt x="962819" y="233257"/>
                  <a:pt x="922179" y="204047"/>
                </a:cubicBezTo>
                <a:cubicBezTo>
                  <a:pt x="881539" y="174837"/>
                  <a:pt x="842804" y="150072"/>
                  <a:pt x="796449" y="126577"/>
                </a:cubicBezTo>
                <a:cubicBezTo>
                  <a:pt x="750094" y="103082"/>
                  <a:pt x="724694" y="99272"/>
                  <a:pt x="689769" y="87842"/>
                </a:cubicBezTo>
                <a:cubicBezTo>
                  <a:pt x="654844" y="76412"/>
                  <a:pt x="652939" y="77682"/>
                  <a:pt x="621824" y="68157"/>
                </a:cubicBezTo>
                <a:cubicBezTo>
                  <a:pt x="590709" y="58632"/>
                  <a:pt x="565944" y="49107"/>
                  <a:pt x="534829" y="39582"/>
                </a:cubicBezTo>
                <a:cubicBezTo>
                  <a:pt x="503714" y="30057"/>
                  <a:pt x="496094" y="25612"/>
                  <a:pt x="466884" y="19897"/>
                </a:cubicBezTo>
                <a:cubicBezTo>
                  <a:pt x="437674" y="14182"/>
                  <a:pt x="420529" y="14182"/>
                  <a:pt x="389414" y="10372"/>
                </a:cubicBezTo>
                <a:cubicBezTo>
                  <a:pt x="358299" y="6562"/>
                  <a:pt x="343059" y="2752"/>
                  <a:pt x="311944" y="847"/>
                </a:cubicBezTo>
                <a:cubicBezTo>
                  <a:pt x="280829" y="-1058"/>
                  <a:pt x="263049" y="847"/>
                  <a:pt x="233839" y="847"/>
                </a:cubicBezTo>
                <a:cubicBezTo>
                  <a:pt x="204629" y="847"/>
                  <a:pt x="193834" y="-1058"/>
                  <a:pt x="166529" y="847"/>
                </a:cubicBezTo>
                <a:cubicBezTo>
                  <a:pt x="139224" y="2752"/>
                  <a:pt x="123984" y="-4868"/>
                  <a:pt x="98584" y="10372"/>
                </a:cubicBezTo>
                <a:cubicBezTo>
                  <a:pt x="73184" y="25612"/>
                  <a:pt x="57944" y="51012"/>
                  <a:pt x="40164" y="78317"/>
                </a:cubicBezTo>
                <a:cubicBezTo>
                  <a:pt x="22384" y="105622"/>
                  <a:pt x="18574" y="118322"/>
                  <a:pt x="10954" y="145627"/>
                </a:cubicBezTo>
                <a:cubicBezTo>
                  <a:pt x="3334" y="172932"/>
                  <a:pt x="3334" y="182457"/>
                  <a:pt x="1429" y="213572"/>
                </a:cubicBezTo>
                <a:cubicBezTo>
                  <a:pt x="-476" y="244687"/>
                  <a:pt x="-476" y="268182"/>
                  <a:pt x="1429" y="301202"/>
                </a:cubicBezTo>
                <a:cubicBezTo>
                  <a:pt x="3334" y="334222"/>
                  <a:pt x="7144" y="349462"/>
                  <a:pt x="10954" y="378672"/>
                </a:cubicBezTo>
                <a:cubicBezTo>
                  <a:pt x="14764" y="407882"/>
                  <a:pt x="9684" y="415502"/>
                  <a:pt x="21114" y="446617"/>
                </a:cubicBezTo>
                <a:cubicBezTo>
                  <a:pt x="32544" y="477732"/>
                  <a:pt x="43974" y="500592"/>
                  <a:pt x="69374" y="533612"/>
                </a:cubicBezTo>
                <a:cubicBezTo>
                  <a:pt x="94774" y="566632"/>
                  <a:pt x="115729" y="585682"/>
                  <a:pt x="146844" y="611082"/>
                </a:cubicBezTo>
                <a:cubicBezTo>
                  <a:pt x="177959" y="636482"/>
                  <a:pt x="193199" y="644102"/>
                  <a:pt x="224314" y="659342"/>
                </a:cubicBezTo>
                <a:cubicBezTo>
                  <a:pt x="255429" y="674582"/>
                  <a:pt x="272574" y="680932"/>
                  <a:pt x="301784" y="688552"/>
                </a:cubicBezTo>
                <a:cubicBezTo>
                  <a:pt x="330994" y="696172"/>
                  <a:pt x="338614" y="690457"/>
                  <a:pt x="369729" y="698077"/>
                </a:cubicBezTo>
                <a:cubicBezTo>
                  <a:pt x="400844" y="705697"/>
                  <a:pt x="424339" y="719667"/>
                  <a:pt x="457359" y="727287"/>
                </a:cubicBezTo>
                <a:cubicBezTo>
                  <a:pt x="490379" y="734907"/>
                  <a:pt x="505619" y="733002"/>
                  <a:pt x="534829" y="736812"/>
                </a:cubicBezTo>
                <a:cubicBezTo>
                  <a:pt x="564039" y="740622"/>
                  <a:pt x="572929" y="745067"/>
                  <a:pt x="602139" y="746972"/>
                </a:cubicBezTo>
                <a:cubicBezTo>
                  <a:pt x="631349" y="748877"/>
                  <a:pt x="649129" y="745067"/>
                  <a:pt x="680244" y="746972"/>
                </a:cubicBezTo>
                <a:cubicBezTo>
                  <a:pt x="711359" y="748877"/>
                  <a:pt x="728504" y="754592"/>
                  <a:pt x="757714" y="756497"/>
                </a:cubicBezTo>
                <a:cubicBezTo>
                  <a:pt x="786924" y="758402"/>
                  <a:pt x="795814" y="756497"/>
                  <a:pt x="825024" y="756497"/>
                </a:cubicBezTo>
                <a:cubicBezTo>
                  <a:pt x="854234" y="756497"/>
                  <a:pt x="873919" y="758402"/>
                  <a:pt x="903129" y="756497"/>
                </a:cubicBezTo>
                <a:cubicBezTo>
                  <a:pt x="932339" y="754592"/>
                  <a:pt x="943134" y="750782"/>
                  <a:pt x="970439" y="746972"/>
                </a:cubicBezTo>
                <a:cubicBezTo>
                  <a:pt x="997744" y="743162"/>
                  <a:pt x="1011079" y="744432"/>
                  <a:pt x="1038384" y="736812"/>
                </a:cubicBezTo>
                <a:cubicBezTo>
                  <a:pt x="1065689" y="729192"/>
                  <a:pt x="1077119" y="717762"/>
                  <a:pt x="1106329" y="708237"/>
                </a:cubicBezTo>
                <a:cubicBezTo>
                  <a:pt x="1135539" y="698712"/>
                  <a:pt x="1154589" y="694267"/>
                  <a:pt x="1183799" y="688552"/>
                </a:cubicBezTo>
                <a:cubicBezTo>
                  <a:pt x="1213009" y="682837"/>
                  <a:pt x="1224439" y="684742"/>
                  <a:pt x="1251744" y="679027"/>
                </a:cubicBezTo>
                <a:cubicBezTo>
                  <a:pt x="1279049" y="673312"/>
                  <a:pt x="1307624" y="663152"/>
                  <a:pt x="1319689" y="659342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alt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114199" y="2214563"/>
            <a:ext cx="1018699" cy="568166"/>
          </a:xfrm>
          <a:custGeom>
            <a:avLst/>
            <a:gdLst>
              <a:gd name="connisteX0" fmla="*/ 1358423 w 1358423"/>
              <a:gd name="connsiteY0" fmla="*/ 465666 h 757343"/>
              <a:gd name="connisteX1" fmla="*/ 1271428 w 1358423"/>
              <a:gd name="connsiteY1" fmla="*/ 407881 h 757343"/>
              <a:gd name="connisteX2" fmla="*/ 1164748 w 1358423"/>
              <a:gd name="connsiteY2" fmla="*/ 349461 h 757343"/>
              <a:gd name="connisteX3" fmla="*/ 1067593 w 1358423"/>
              <a:gd name="connsiteY3" fmla="*/ 310726 h 757343"/>
              <a:gd name="connisteX4" fmla="*/ 999648 w 1358423"/>
              <a:gd name="connsiteY4" fmla="*/ 271991 h 757343"/>
              <a:gd name="connisteX5" fmla="*/ 922178 w 1358423"/>
              <a:gd name="connsiteY5" fmla="*/ 204046 h 757343"/>
              <a:gd name="connisteX6" fmla="*/ 796448 w 1358423"/>
              <a:gd name="connsiteY6" fmla="*/ 126576 h 757343"/>
              <a:gd name="connisteX7" fmla="*/ 689768 w 1358423"/>
              <a:gd name="connsiteY7" fmla="*/ 87841 h 757343"/>
              <a:gd name="connisteX8" fmla="*/ 621823 w 1358423"/>
              <a:gd name="connsiteY8" fmla="*/ 68156 h 757343"/>
              <a:gd name="connisteX9" fmla="*/ 534828 w 1358423"/>
              <a:gd name="connsiteY9" fmla="*/ 39581 h 757343"/>
              <a:gd name="connisteX10" fmla="*/ 466883 w 1358423"/>
              <a:gd name="connsiteY10" fmla="*/ 19896 h 757343"/>
              <a:gd name="connisteX11" fmla="*/ 389413 w 1358423"/>
              <a:gd name="connsiteY11" fmla="*/ 10371 h 757343"/>
              <a:gd name="connisteX12" fmla="*/ 311943 w 1358423"/>
              <a:gd name="connsiteY12" fmla="*/ 846 h 757343"/>
              <a:gd name="connisteX13" fmla="*/ 233838 w 1358423"/>
              <a:gd name="connsiteY13" fmla="*/ 846 h 757343"/>
              <a:gd name="connisteX14" fmla="*/ 166528 w 1358423"/>
              <a:gd name="connsiteY14" fmla="*/ 846 h 757343"/>
              <a:gd name="connisteX15" fmla="*/ 98583 w 1358423"/>
              <a:gd name="connsiteY15" fmla="*/ 10371 h 757343"/>
              <a:gd name="connisteX16" fmla="*/ 40163 w 1358423"/>
              <a:gd name="connsiteY16" fmla="*/ 78316 h 757343"/>
              <a:gd name="connisteX17" fmla="*/ 10953 w 1358423"/>
              <a:gd name="connsiteY17" fmla="*/ 145626 h 757343"/>
              <a:gd name="connisteX18" fmla="*/ 1428 w 1358423"/>
              <a:gd name="connsiteY18" fmla="*/ 213571 h 757343"/>
              <a:gd name="connisteX19" fmla="*/ 1428 w 1358423"/>
              <a:gd name="connsiteY19" fmla="*/ 301201 h 757343"/>
              <a:gd name="connisteX20" fmla="*/ 10953 w 1358423"/>
              <a:gd name="connsiteY20" fmla="*/ 378671 h 757343"/>
              <a:gd name="connisteX21" fmla="*/ 21113 w 1358423"/>
              <a:gd name="connsiteY21" fmla="*/ 446616 h 757343"/>
              <a:gd name="connisteX22" fmla="*/ 69373 w 1358423"/>
              <a:gd name="connsiteY22" fmla="*/ 533611 h 757343"/>
              <a:gd name="connisteX23" fmla="*/ 146843 w 1358423"/>
              <a:gd name="connsiteY23" fmla="*/ 611081 h 757343"/>
              <a:gd name="connisteX24" fmla="*/ 224313 w 1358423"/>
              <a:gd name="connsiteY24" fmla="*/ 659341 h 757343"/>
              <a:gd name="connisteX25" fmla="*/ 301783 w 1358423"/>
              <a:gd name="connsiteY25" fmla="*/ 688551 h 757343"/>
              <a:gd name="connisteX26" fmla="*/ 369728 w 1358423"/>
              <a:gd name="connsiteY26" fmla="*/ 698076 h 757343"/>
              <a:gd name="connisteX27" fmla="*/ 457358 w 1358423"/>
              <a:gd name="connsiteY27" fmla="*/ 727286 h 757343"/>
              <a:gd name="connisteX28" fmla="*/ 534828 w 1358423"/>
              <a:gd name="connsiteY28" fmla="*/ 736811 h 757343"/>
              <a:gd name="connisteX29" fmla="*/ 602138 w 1358423"/>
              <a:gd name="connsiteY29" fmla="*/ 746971 h 757343"/>
              <a:gd name="connisteX30" fmla="*/ 680243 w 1358423"/>
              <a:gd name="connsiteY30" fmla="*/ 746971 h 757343"/>
              <a:gd name="connisteX31" fmla="*/ 757713 w 1358423"/>
              <a:gd name="connsiteY31" fmla="*/ 756496 h 757343"/>
              <a:gd name="connisteX32" fmla="*/ 825023 w 1358423"/>
              <a:gd name="connsiteY32" fmla="*/ 756496 h 757343"/>
              <a:gd name="connisteX33" fmla="*/ 903128 w 1358423"/>
              <a:gd name="connsiteY33" fmla="*/ 756496 h 757343"/>
              <a:gd name="connisteX34" fmla="*/ 970438 w 1358423"/>
              <a:gd name="connsiteY34" fmla="*/ 746971 h 757343"/>
              <a:gd name="connisteX35" fmla="*/ 1038383 w 1358423"/>
              <a:gd name="connsiteY35" fmla="*/ 736811 h 757343"/>
              <a:gd name="connisteX36" fmla="*/ 1106328 w 1358423"/>
              <a:gd name="connsiteY36" fmla="*/ 708236 h 757343"/>
              <a:gd name="connisteX37" fmla="*/ 1183798 w 1358423"/>
              <a:gd name="connsiteY37" fmla="*/ 688551 h 757343"/>
              <a:gd name="connisteX38" fmla="*/ 1251743 w 1358423"/>
              <a:gd name="connsiteY38" fmla="*/ 679026 h 757343"/>
              <a:gd name="connisteX39" fmla="*/ 1319688 w 1358423"/>
              <a:gd name="connsiteY39" fmla="*/ 659341 h 75734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</a:cxnLst>
            <a:rect l="l" t="t" r="r" b="b"/>
            <a:pathLst>
              <a:path w="1358424" h="757343">
                <a:moveTo>
                  <a:pt x="1358424" y="465667"/>
                </a:moveTo>
                <a:cubicBezTo>
                  <a:pt x="1343184" y="455507"/>
                  <a:pt x="1310164" y="431377"/>
                  <a:pt x="1271429" y="407882"/>
                </a:cubicBezTo>
                <a:cubicBezTo>
                  <a:pt x="1232694" y="384387"/>
                  <a:pt x="1205389" y="369147"/>
                  <a:pt x="1164749" y="349462"/>
                </a:cubicBezTo>
                <a:cubicBezTo>
                  <a:pt x="1124109" y="329777"/>
                  <a:pt x="1100614" y="325967"/>
                  <a:pt x="1067594" y="310727"/>
                </a:cubicBezTo>
                <a:cubicBezTo>
                  <a:pt x="1034574" y="295487"/>
                  <a:pt x="1028859" y="293582"/>
                  <a:pt x="999649" y="271992"/>
                </a:cubicBezTo>
                <a:cubicBezTo>
                  <a:pt x="970439" y="250402"/>
                  <a:pt x="962819" y="233257"/>
                  <a:pt x="922179" y="204047"/>
                </a:cubicBezTo>
                <a:cubicBezTo>
                  <a:pt x="881539" y="174837"/>
                  <a:pt x="842804" y="150072"/>
                  <a:pt x="796449" y="126577"/>
                </a:cubicBezTo>
                <a:cubicBezTo>
                  <a:pt x="750094" y="103082"/>
                  <a:pt x="724694" y="99272"/>
                  <a:pt x="689769" y="87842"/>
                </a:cubicBezTo>
                <a:cubicBezTo>
                  <a:pt x="654844" y="76412"/>
                  <a:pt x="652939" y="77682"/>
                  <a:pt x="621824" y="68157"/>
                </a:cubicBezTo>
                <a:cubicBezTo>
                  <a:pt x="590709" y="58632"/>
                  <a:pt x="565944" y="49107"/>
                  <a:pt x="534829" y="39582"/>
                </a:cubicBezTo>
                <a:cubicBezTo>
                  <a:pt x="503714" y="30057"/>
                  <a:pt x="496094" y="25612"/>
                  <a:pt x="466884" y="19897"/>
                </a:cubicBezTo>
                <a:cubicBezTo>
                  <a:pt x="437674" y="14182"/>
                  <a:pt x="420529" y="14182"/>
                  <a:pt x="389414" y="10372"/>
                </a:cubicBezTo>
                <a:cubicBezTo>
                  <a:pt x="358299" y="6562"/>
                  <a:pt x="343059" y="2752"/>
                  <a:pt x="311944" y="847"/>
                </a:cubicBezTo>
                <a:cubicBezTo>
                  <a:pt x="280829" y="-1058"/>
                  <a:pt x="263049" y="847"/>
                  <a:pt x="233839" y="847"/>
                </a:cubicBezTo>
                <a:cubicBezTo>
                  <a:pt x="204629" y="847"/>
                  <a:pt x="193834" y="-1058"/>
                  <a:pt x="166529" y="847"/>
                </a:cubicBezTo>
                <a:cubicBezTo>
                  <a:pt x="139224" y="2752"/>
                  <a:pt x="123984" y="-4868"/>
                  <a:pt x="98584" y="10372"/>
                </a:cubicBezTo>
                <a:cubicBezTo>
                  <a:pt x="73184" y="25612"/>
                  <a:pt x="57944" y="51012"/>
                  <a:pt x="40164" y="78317"/>
                </a:cubicBezTo>
                <a:cubicBezTo>
                  <a:pt x="22384" y="105622"/>
                  <a:pt x="18574" y="118322"/>
                  <a:pt x="10954" y="145627"/>
                </a:cubicBezTo>
                <a:cubicBezTo>
                  <a:pt x="3334" y="172932"/>
                  <a:pt x="3334" y="182457"/>
                  <a:pt x="1429" y="213572"/>
                </a:cubicBezTo>
                <a:cubicBezTo>
                  <a:pt x="-476" y="244687"/>
                  <a:pt x="-476" y="268182"/>
                  <a:pt x="1429" y="301202"/>
                </a:cubicBezTo>
                <a:cubicBezTo>
                  <a:pt x="3334" y="334222"/>
                  <a:pt x="7144" y="349462"/>
                  <a:pt x="10954" y="378672"/>
                </a:cubicBezTo>
                <a:cubicBezTo>
                  <a:pt x="14764" y="407882"/>
                  <a:pt x="9684" y="415502"/>
                  <a:pt x="21114" y="446617"/>
                </a:cubicBezTo>
                <a:cubicBezTo>
                  <a:pt x="32544" y="477732"/>
                  <a:pt x="43974" y="500592"/>
                  <a:pt x="69374" y="533612"/>
                </a:cubicBezTo>
                <a:cubicBezTo>
                  <a:pt x="94774" y="566632"/>
                  <a:pt x="115729" y="585682"/>
                  <a:pt x="146844" y="611082"/>
                </a:cubicBezTo>
                <a:cubicBezTo>
                  <a:pt x="177959" y="636482"/>
                  <a:pt x="193199" y="644102"/>
                  <a:pt x="224314" y="659342"/>
                </a:cubicBezTo>
                <a:cubicBezTo>
                  <a:pt x="255429" y="674582"/>
                  <a:pt x="272574" y="680932"/>
                  <a:pt x="301784" y="688552"/>
                </a:cubicBezTo>
                <a:cubicBezTo>
                  <a:pt x="330994" y="696172"/>
                  <a:pt x="338614" y="690457"/>
                  <a:pt x="369729" y="698077"/>
                </a:cubicBezTo>
                <a:cubicBezTo>
                  <a:pt x="400844" y="705697"/>
                  <a:pt x="424339" y="719667"/>
                  <a:pt x="457359" y="727287"/>
                </a:cubicBezTo>
                <a:cubicBezTo>
                  <a:pt x="490379" y="734907"/>
                  <a:pt x="505619" y="733002"/>
                  <a:pt x="534829" y="736812"/>
                </a:cubicBezTo>
                <a:cubicBezTo>
                  <a:pt x="564039" y="740622"/>
                  <a:pt x="572929" y="745067"/>
                  <a:pt x="602139" y="746972"/>
                </a:cubicBezTo>
                <a:cubicBezTo>
                  <a:pt x="631349" y="748877"/>
                  <a:pt x="649129" y="745067"/>
                  <a:pt x="680244" y="746972"/>
                </a:cubicBezTo>
                <a:cubicBezTo>
                  <a:pt x="711359" y="748877"/>
                  <a:pt x="728504" y="754592"/>
                  <a:pt x="757714" y="756497"/>
                </a:cubicBezTo>
                <a:cubicBezTo>
                  <a:pt x="786924" y="758402"/>
                  <a:pt x="795814" y="756497"/>
                  <a:pt x="825024" y="756497"/>
                </a:cubicBezTo>
                <a:cubicBezTo>
                  <a:pt x="854234" y="756497"/>
                  <a:pt x="873919" y="758402"/>
                  <a:pt x="903129" y="756497"/>
                </a:cubicBezTo>
                <a:cubicBezTo>
                  <a:pt x="932339" y="754592"/>
                  <a:pt x="943134" y="750782"/>
                  <a:pt x="970439" y="746972"/>
                </a:cubicBezTo>
                <a:cubicBezTo>
                  <a:pt x="997744" y="743162"/>
                  <a:pt x="1011079" y="744432"/>
                  <a:pt x="1038384" y="736812"/>
                </a:cubicBezTo>
                <a:cubicBezTo>
                  <a:pt x="1065689" y="729192"/>
                  <a:pt x="1077119" y="717762"/>
                  <a:pt x="1106329" y="708237"/>
                </a:cubicBezTo>
                <a:cubicBezTo>
                  <a:pt x="1135539" y="698712"/>
                  <a:pt x="1154589" y="694267"/>
                  <a:pt x="1183799" y="688552"/>
                </a:cubicBezTo>
                <a:cubicBezTo>
                  <a:pt x="1213009" y="682837"/>
                  <a:pt x="1224439" y="684742"/>
                  <a:pt x="1251744" y="679027"/>
                </a:cubicBezTo>
                <a:cubicBezTo>
                  <a:pt x="1279049" y="673312"/>
                  <a:pt x="1307624" y="663152"/>
                  <a:pt x="1319689" y="659342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alt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09210" y="2214563"/>
            <a:ext cx="1018699" cy="568166"/>
          </a:xfrm>
          <a:custGeom>
            <a:avLst/>
            <a:gdLst>
              <a:gd name="connisteX0" fmla="*/ 1358423 w 1358423"/>
              <a:gd name="connsiteY0" fmla="*/ 465666 h 757343"/>
              <a:gd name="connisteX1" fmla="*/ 1271428 w 1358423"/>
              <a:gd name="connsiteY1" fmla="*/ 407881 h 757343"/>
              <a:gd name="connisteX2" fmla="*/ 1164748 w 1358423"/>
              <a:gd name="connsiteY2" fmla="*/ 349461 h 757343"/>
              <a:gd name="connisteX3" fmla="*/ 1067593 w 1358423"/>
              <a:gd name="connsiteY3" fmla="*/ 310726 h 757343"/>
              <a:gd name="connisteX4" fmla="*/ 999648 w 1358423"/>
              <a:gd name="connsiteY4" fmla="*/ 271991 h 757343"/>
              <a:gd name="connisteX5" fmla="*/ 922178 w 1358423"/>
              <a:gd name="connsiteY5" fmla="*/ 204046 h 757343"/>
              <a:gd name="connisteX6" fmla="*/ 796448 w 1358423"/>
              <a:gd name="connsiteY6" fmla="*/ 126576 h 757343"/>
              <a:gd name="connisteX7" fmla="*/ 689768 w 1358423"/>
              <a:gd name="connsiteY7" fmla="*/ 87841 h 757343"/>
              <a:gd name="connisteX8" fmla="*/ 621823 w 1358423"/>
              <a:gd name="connsiteY8" fmla="*/ 68156 h 757343"/>
              <a:gd name="connisteX9" fmla="*/ 534828 w 1358423"/>
              <a:gd name="connsiteY9" fmla="*/ 39581 h 757343"/>
              <a:gd name="connisteX10" fmla="*/ 466883 w 1358423"/>
              <a:gd name="connsiteY10" fmla="*/ 19896 h 757343"/>
              <a:gd name="connisteX11" fmla="*/ 389413 w 1358423"/>
              <a:gd name="connsiteY11" fmla="*/ 10371 h 757343"/>
              <a:gd name="connisteX12" fmla="*/ 311943 w 1358423"/>
              <a:gd name="connsiteY12" fmla="*/ 846 h 757343"/>
              <a:gd name="connisteX13" fmla="*/ 233838 w 1358423"/>
              <a:gd name="connsiteY13" fmla="*/ 846 h 757343"/>
              <a:gd name="connisteX14" fmla="*/ 166528 w 1358423"/>
              <a:gd name="connsiteY14" fmla="*/ 846 h 757343"/>
              <a:gd name="connisteX15" fmla="*/ 98583 w 1358423"/>
              <a:gd name="connsiteY15" fmla="*/ 10371 h 757343"/>
              <a:gd name="connisteX16" fmla="*/ 40163 w 1358423"/>
              <a:gd name="connsiteY16" fmla="*/ 78316 h 757343"/>
              <a:gd name="connisteX17" fmla="*/ 10953 w 1358423"/>
              <a:gd name="connsiteY17" fmla="*/ 145626 h 757343"/>
              <a:gd name="connisteX18" fmla="*/ 1428 w 1358423"/>
              <a:gd name="connsiteY18" fmla="*/ 213571 h 757343"/>
              <a:gd name="connisteX19" fmla="*/ 1428 w 1358423"/>
              <a:gd name="connsiteY19" fmla="*/ 301201 h 757343"/>
              <a:gd name="connisteX20" fmla="*/ 10953 w 1358423"/>
              <a:gd name="connsiteY20" fmla="*/ 378671 h 757343"/>
              <a:gd name="connisteX21" fmla="*/ 21113 w 1358423"/>
              <a:gd name="connsiteY21" fmla="*/ 446616 h 757343"/>
              <a:gd name="connisteX22" fmla="*/ 69373 w 1358423"/>
              <a:gd name="connsiteY22" fmla="*/ 533611 h 757343"/>
              <a:gd name="connisteX23" fmla="*/ 146843 w 1358423"/>
              <a:gd name="connsiteY23" fmla="*/ 611081 h 757343"/>
              <a:gd name="connisteX24" fmla="*/ 224313 w 1358423"/>
              <a:gd name="connsiteY24" fmla="*/ 659341 h 757343"/>
              <a:gd name="connisteX25" fmla="*/ 301783 w 1358423"/>
              <a:gd name="connsiteY25" fmla="*/ 688551 h 757343"/>
              <a:gd name="connisteX26" fmla="*/ 369728 w 1358423"/>
              <a:gd name="connsiteY26" fmla="*/ 698076 h 757343"/>
              <a:gd name="connisteX27" fmla="*/ 457358 w 1358423"/>
              <a:gd name="connsiteY27" fmla="*/ 727286 h 757343"/>
              <a:gd name="connisteX28" fmla="*/ 534828 w 1358423"/>
              <a:gd name="connsiteY28" fmla="*/ 736811 h 757343"/>
              <a:gd name="connisteX29" fmla="*/ 602138 w 1358423"/>
              <a:gd name="connsiteY29" fmla="*/ 746971 h 757343"/>
              <a:gd name="connisteX30" fmla="*/ 680243 w 1358423"/>
              <a:gd name="connsiteY30" fmla="*/ 746971 h 757343"/>
              <a:gd name="connisteX31" fmla="*/ 757713 w 1358423"/>
              <a:gd name="connsiteY31" fmla="*/ 756496 h 757343"/>
              <a:gd name="connisteX32" fmla="*/ 825023 w 1358423"/>
              <a:gd name="connsiteY32" fmla="*/ 756496 h 757343"/>
              <a:gd name="connisteX33" fmla="*/ 903128 w 1358423"/>
              <a:gd name="connsiteY33" fmla="*/ 756496 h 757343"/>
              <a:gd name="connisteX34" fmla="*/ 970438 w 1358423"/>
              <a:gd name="connsiteY34" fmla="*/ 746971 h 757343"/>
              <a:gd name="connisteX35" fmla="*/ 1038383 w 1358423"/>
              <a:gd name="connsiteY35" fmla="*/ 736811 h 757343"/>
              <a:gd name="connisteX36" fmla="*/ 1106328 w 1358423"/>
              <a:gd name="connsiteY36" fmla="*/ 708236 h 757343"/>
              <a:gd name="connisteX37" fmla="*/ 1183798 w 1358423"/>
              <a:gd name="connsiteY37" fmla="*/ 688551 h 757343"/>
              <a:gd name="connisteX38" fmla="*/ 1251743 w 1358423"/>
              <a:gd name="connsiteY38" fmla="*/ 679026 h 757343"/>
              <a:gd name="connisteX39" fmla="*/ 1319688 w 1358423"/>
              <a:gd name="connsiteY39" fmla="*/ 659341 h 75734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</a:cxnLst>
            <a:rect l="l" t="t" r="r" b="b"/>
            <a:pathLst>
              <a:path w="1358424" h="757343">
                <a:moveTo>
                  <a:pt x="1358424" y="465667"/>
                </a:moveTo>
                <a:cubicBezTo>
                  <a:pt x="1343184" y="455507"/>
                  <a:pt x="1310164" y="431377"/>
                  <a:pt x="1271429" y="407882"/>
                </a:cubicBezTo>
                <a:cubicBezTo>
                  <a:pt x="1232694" y="384387"/>
                  <a:pt x="1205389" y="369147"/>
                  <a:pt x="1164749" y="349462"/>
                </a:cubicBezTo>
                <a:cubicBezTo>
                  <a:pt x="1124109" y="329777"/>
                  <a:pt x="1100614" y="325967"/>
                  <a:pt x="1067594" y="310727"/>
                </a:cubicBezTo>
                <a:cubicBezTo>
                  <a:pt x="1034574" y="295487"/>
                  <a:pt x="1028859" y="293582"/>
                  <a:pt x="999649" y="271992"/>
                </a:cubicBezTo>
                <a:cubicBezTo>
                  <a:pt x="970439" y="250402"/>
                  <a:pt x="962819" y="233257"/>
                  <a:pt x="922179" y="204047"/>
                </a:cubicBezTo>
                <a:cubicBezTo>
                  <a:pt x="881539" y="174837"/>
                  <a:pt x="842804" y="150072"/>
                  <a:pt x="796449" y="126577"/>
                </a:cubicBezTo>
                <a:cubicBezTo>
                  <a:pt x="750094" y="103082"/>
                  <a:pt x="724694" y="99272"/>
                  <a:pt x="689769" y="87842"/>
                </a:cubicBezTo>
                <a:cubicBezTo>
                  <a:pt x="654844" y="76412"/>
                  <a:pt x="652939" y="77682"/>
                  <a:pt x="621824" y="68157"/>
                </a:cubicBezTo>
                <a:cubicBezTo>
                  <a:pt x="590709" y="58632"/>
                  <a:pt x="565944" y="49107"/>
                  <a:pt x="534829" y="39582"/>
                </a:cubicBezTo>
                <a:cubicBezTo>
                  <a:pt x="503714" y="30057"/>
                  <a:pt x="496094" y="25612"/>
                  <a:pt x="466884" y="19897"/>
                </a:cubicBezTo>
                <a:cubicBezTo>
                  <a:pt x="437674" y="14182"/>
                  <a:pt x="420529" y="14182"/>
                  <a:pt x="389414" y="10372"/>
                </a:cubicBezTo>
                <a:cubicBezTo>
                  <a:pt x="358299" y="6562"/>
                  <a:pt x="343059" y="2752"/>
                  <a:pt x="311944" y="847"/>
                </a:cubicBezTo>
                <a:cubicBezTo>
                  <a:pt x="280829" y="-1058"/>
                  <a:pt x="263049" y="847"/>
                  <a:pt x="233839" y="847"/>
                </a:cubicBezTo>
                <a:cubicBezTo>
                  <a:pt x="204629" y="847"/>
                  <a:pt x="193834" y="-1058"/>
                  <a:pt x="166529" y="847"/>
                </a:cubicBezTo>
                <a:cubicBezTo>
                  <a:pt x="139224" y="2752"/>
                  <a:pt x="123984" y="-4868"/>
                  <a:pt x="98584" y="10372"/>
                </a:cubicBezTo>
                <a:cubicBezTo>
                  <a:pt x="73184" y="25612"/>
                  <a:pt x="57944" y="51012"/>
                  <a:pt x="40164" y="78317"/>
                </a:cubicBezTo>
                <a:cubicBezTo>
                  <a:pt x="22384" y="105622"/>
                  <a:pt x="18574" y="118322"/>
                  <a:pt x="10954" y="145627"/>
                </a:cubicBezTo>
                <a:cubicBezTo>
                  <a:pt x="3334" y="172932"/>
                  <a:pt x="3334" y="182457"/>
                  <a:pt x="1429" y="213572"/>
                </a:cubicBezTo>
                <a:cubicBezTo>
                  <a:pt x="-476" y="244687"/>
                  <a:pt x="-476" y="268182"/>
                  <a:pt x="1429" y="301202"/>
                </a:cubicBezTo>
                <a:cubicBezTo>
                  <a:pt x="3334" y="334222"/>
                  <a:pt x="7144" y="349462"/>
                  <a:pt x="10954" y="378672"/>
                </a:cubicBezTo>
                <a:cubicBezTo>
                  <a:pt x="14764" y="407882"/>
                  <a:pt x="9684" y="415502"/>
                  <a:pt x="21114" y="446617"/>
                </a:cubicBezTo>
                <a:cubicBezTo>
                  <a:pt x="32544" y="477732"/>
                  <a:pt x="43974" y="500592"/>
                  <a:pt x="69374" y="533612"/>
                </a:cubicBezTo>
                <a:cubicBezTo>
                  <a:pt x="94774" y="566632"/>
                  <a:pt x="115729" y="585682"/>
                  <a:pt x="146844" y="611082"/>
                </a:cubicBezTo>
                <a:cubicBezTo>
                  <a:pt x="177959" y="636482"/>
                  <a:pt x="193199" y="644102"/>
                  <a:pt x="224314" y="659342"/>
                </a:cubicBezTo>
                <a:cubicBezTo>
                  <a:pt x="255429" y="674582"/>
                  <a:pt x="272574" y="680932"/>
                  <a:pt x="301784" y="688552"/>
                </a:cubicBezTo>
                <a:cubicBezTo>
                  <a:pt x="330994" y="696172"/>
                  <a:pt x="338614" y="690457"/>
                  <a:pt x="369729" y="698077"/>
                </a:cubicBezTo>
                <a:cubicBezTo>
                  <a:pt x="400844" y="705697"/>
                  <a:pt x="424339" y="719667"/>
                  <a:pt x="457359" y="727287"/>
                </a:cubicBezTo>
                <a:cubicBezTo>
                  <a:pt x="490379" y="734907"/>
                  <a:pt x="505619" y="733002"/>
                  <a:pt x="534829" y="736812"/>
                </a:cubicBezTo>
                <a:cubicBezTo>
                  <a:pt x="564039" y="740622"/>
                  <a:pt x="572929" y="745067"/>
                  <a:pt x="602139" y="746972"/>
                </a:cubicBezTo>
                <a:cubicBezTo>
                  <a:pt x="631349" y="748877"/>
                  <a:pt x="649129" y="745067"/>
                  <a:pt x="680244" y="746972"/>
                </a:cubicBezTo>
                <a:cubicBezTo>
                  <a:pt x="711359" y="748877"/>
                  <a:pt x="728504" y="754592"/>
                  <a:pt x="757714" y="756497"/>
                </a:cubicBezTo>
                <a:cubicBezTo>
                  <a:pt x="786924" y="758402"/>
                  <a:pt x="795814" y="756497"/>
                  <a:pt x="825024" y="756497"/>
                </a:cubicBezTo>
                <a:cubicBezTo>
                  <a:pt x="854234" y="756497"/>
                  <a:pt x="873919" y="758402"/>
                  <a:pt x="903129" y="756497"/>
                </a:cubicBezTo>
                <a:cubicBezTo>
                  <a:pt x="932339" y="754592"/>
                  <a:pt x="943134" y="750782"/>
                  <a:pt x="970439" y="746972"/>
                </a:cubicBezTo>
                <a:cubicBezTo>
                  <a:pt x="997744" y="743162"/>
                  <a:pt x="1011079" y="744432"/>
                  <a:pt x="1038384" y="736812"/>
                </a:cubicBezTo>
                <a:cubicBezTo>
                  <a:pt x="1065689" y="729192"/>
                  <a:pt x="1077119" y="717762"/>
                  <a:pt x="1106329" y="708237"/>
                </a:cubicBezTo>
                <a:cubicBezTo>
                  <a:pt x="1135539" y="698712"/>
                  <a:pt x="1154589" y="694267"/>
                  <a:pt x="1183799" y="688552"/>
                </a:cubicBezTo>
                <a:cubicBezTo>
                  <a:pt x="1213009" y="682837"/>
                  <a:pt x="1224439" y="684742"/>
                  <a:pt x="1251744" y="679027"/>
                </a:cubicBezTo>
                <a:cubicBezTo>
                  <a:pt x="1279049" y="673312"/>
                  <a:pt x="1307624" y="663152"/>
                  <a:pt x="1319689" y="659342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alt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319088" y="185737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en-GB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 Output..</a:t>
            </a:r>
            <a:endParaRPr lang="en-US" altLang="en-GB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49" y="1131094"/>
            <a:ext cx="7886700" cy="994172"/>
          </a:xfrm>
        </p:spPr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265" y="2226469"/>
            <a:ext cx="2270760" cy="1126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GB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mcl clustering:</a:t>
            </a:r>
            <a:br>
              <a:rPr lang="en-US" altLang="en-GB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en-GB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graph clustering algorithm that groups the items</a:t>
            </a:r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328511" y="2730818"/>
            <a:ext cx="428625" cy="785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183255" y="2737961"/>
            <a:ext cx="138113" cy="778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3255" y="3508534"/>
            <a:ext cx="610553" cy="7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81288" y="3516154"/>
            <a:ext cx="516255" cy="559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09586" y="2948940"/>
            <a:ext cx="516255" cy="55959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19451" y="3501390"/>
            <a:ext cx="537686" cy="5743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81287" y="4075748"/>
            <a:ext cx="538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8105" y="2730818"/>
            <a:ext cx="428625" cy="785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80585" y="2948940"/>
            <a:ext cx="152400" cy="7924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9" idx="0"/>
          </p:cNvCxnSpPr>
          <p:nvPr/>
        </p:nvCxnSpPr>
        <p:spPr>
          <a:xfrm>
            <a:off x="3185636" y="3492818"/>
            <a:ext cx="34290" cy="583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64280" y="3508534"/>
            <a:ext cx="5381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14349" y="3516154"/>
            <a:ext cx="366236" cy="23241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8205" y="3734753"/>
            <a:ext cx="53816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18697" y="2948940"/>
            <a:ext cx="406718" cy="8067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57612" y="2737961"/>
            <a:ext cx="138113" cy="7781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832985" y="2948940"/>
            <a:ext cx="530543" cy="8715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32985" y="2170747"/>
            <a:ext cx="138113" cy="77819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233988" y="3036094"/>
            <a:ext cx="129540" cy="71961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63954" y="2171224"/>
            <a:ext cx="399574" cy="86487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48075" y="2411254"/>
            <a:ext cx="203835" cy="1998821"/>
          </a:xfrm>
          <a:prstGeom prst="line">
            <a:avLst/>
          </a:prstGeom>
          <a:ln w="3175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6238" y="2411254"/>
            <a:ext cx="203835" cy="1998821"/>
          </a:xfrm>
          <a:prstGeom prst="line">
            <a:avLst/>
          </a:prstGeom>
          <a:ln w="31750" cmpd="sng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Text Box 26"/>
          <p:cNvSpPr txBox="1"/>
          <p:nvPr/>
        </p:nvSpPr>
        <p:spPr>
          <a:xfrm>
            <a:off x="2463642" y="3973830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2920842" y="3352800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3056097" y="4076224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3539490" y="3552349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4055269" y="3516630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3172778" y="2574131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4505802" y="3756184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5114449" y="3755708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A5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4832985" y="2007394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5378768" y="2948940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3743325" y="2567464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4490562" y="2785110"/>
            <a:ext cx="327184" cy="1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lang="en-US" altLang="en-GB" sz="9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6153092" y="2391370"/>
            <a:ext cx="792004" cy="544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1350" dirty="0">
                <a:solidFill>
                  <a:prstClr val="black"/>
                </a:solidFill>
                <a:latin typeface="Calibri" panose="020F0502020204030204"/>
              </a:rPr>
              <a:t>A1,B1,B2,C1,</a:t>
            </a:r>
            <a:r>
              <a:rPr lang="en-US" altLang="en-GB" sz="1350" dirty="0">
                <a:solidFill>
                  <a:prstClr val="black"/>
                </a:solidFill>
                <a:latin typeface="Calibri" panose="020F0502020204030204"/>
                <a:sym typeface="+mn-ea"/>
              </a:rPr>
              <a:t>C3</a:t>
            </a:r>
            <a:endParaRPr lang="en-US" alt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Box 42"/>
          <p:cNvSpPr txBox="1"/>
          <p:nvPr/>
        </p:nvSpPr>
        <p:spPr>
          <a:xfrm>
            <a:off x="6360319" y="4071461"/>
            <a:ext cx="792004" cy="544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1350" dirty="0">
                <a:solidFill>
                  <a:prstClr val="black"/>
                </a:solidFill>
                <a:latin typeface="Calibri" panose="020F0502020204030204"/>
              </a:rPr>
              <a:t>A3,A4,A5,B3,A5,C4</a:t>
            </a:r>
            <a:endParaRPr lang="en-US" alt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 Box 43"/>
          <p:cNvSpPr txBox="1"/>
          <p:nvPr/>
        </p:nvSpPr>
        <p:spPr>
          <a:xfrm>
            <a:off x="6087904" y="1908809"/>
            <a:ext cx="969169" cy="261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1350">
                <a:solidFill>
                  <a:prstClr val="black"/>
                </a:solidFill>
                <a:latin typeface="Calibri" panose="020F0502020204030204"/>
              </a:rPr>
              <a:t>Cluster 1</a:t>
            </a:r>
            <a:endParaRPr lang="en-US" alt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6183154" y="3750468"/>
            <a:ext cx="969169" cy="261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85800"/>
            <a:r>
              <a:rPr lang="en-US" altLang="en-GB" sz="1350">
                <a:solidFill>
                  <a:prstClr val="black"/>
                </a:solidFill>
                <a:latin typeface="Calibri" panose="020F0502020204030204"/>
              </a:rPr>
              <a:t>Cluster 2</a:t>
            </a:r>
            <a:endParaRPr lang="en-US" alt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47" name="Ink 46"/>
              <p14:cNvContentPartPr/>
              <p14:nvPr/>
            </p14:nvContentPartPr>
            <p14:xfrm>
              <a:off x="6003311" y="1872248"/>
              <a:ext cx="1074240" cy="1343520"/>
            </p14:xfrm>
          </p:contentPart>
        </mc:Choice>
        <mc:Fallback xmlns="">
          <p:pic>
            <p:nvPicPr>
              <p:cNvPr id="47" name="Ink 46"/>
            </p:nvPicPr>
            <p:blipFill>
              <a:blip r:embed="rId2"/>
            </p:blipFill>
            <p:spPr>
              <a:xfrm>
                <a:off x="6003311" y="1872248"/>
                <a:ext cx="1074240" cy="1343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56" name="Ink 55"/>
              <p14:cNvContentPartPr/>
              <p14:nvPr/>
            </p14:nvContentPartPr>
            <p14:xfrm>
              <a:off x="6130618" y="3560921"/>
              <a:ext cx="1074240" cy="1343520"/>
            </p14:xfrm>
          </p:contentPart>
        </mc:Choice>
        <mc:Fallback xmlns="">
          <p:pic>
            <p:nvPicPr>
              <p:cNvPr id="56" name="Ink 55"/>
            </p:nvPicPr>
            <p:blipFill>
              <a:blip r:embed="rId4"/>
            </p:blipFill>
            <p:spPr>
              <a:xfrm>
                <a:off x="6130618" y="3560921"/>
                <a:ext cx="1074240" cy="134352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3.1. Prepare the format for ‘mcl’ </a:t>
            </a:r>
            <a:br>
              <a:rPr lang="en-US" alt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>
                <a:latin typeface="Consolas" panose="020B0609020204030204" charset="0"/>
                <a:cs typeface="Consolas" panose="020B0609020204030204" charset="0"/>
              </a:rPr>
              <a:t>grep -v "#" blast_output.txt | cut -f 1,2,11 &gt; blast_output.abc</a:t>
            </a:r>
            <a:endParaRPr lang="en-US" altLang="en-GB" sz="18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1800">
              <a:latin typeface="Consolas" panose="020B0609020204030204" charset="0"/>
              <a:cs typeface="Consolas" panose="020B06090202040302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549616" y="2045971"/>
            <a:ext cx="4525328" cy="36199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network file 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*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.mci and dictionary file 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*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.tab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mcxload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-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abc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blast_output.abc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--stream-mirror --stream-neg-log10 -stream-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tf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'ceil(200)' -o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blast_output.mci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-write-tab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blast_output.tab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&amp;</a:t>
            </a:r>
            <a:endParaRPr lang="en-GB" altLang="en-US" sz="1800" dirty="0">
              <a:latin typeface="Consolas" panose="020B0609020204030204" charset="0"/>
              <a:cs typeface="Consolas" panose="020B06090202040302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572000" y="1825625"/>
            <a:ext cx="4554127" cy="42083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60" y="1990565"/>
            <a:ext cx="7886700" cy="208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Cluster and deduplicate</a:t>
            </a:r>
            <a:b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mcl </a:t>
            </a:r>
            <a:r>
              <a:rPr lang="en-US" altLang="zh-CN" sz="1800" dirty="0" err="1">
                <a:latin typeface="Consolas" panose="020B0609020204030204" charset="0"/>
                <a:cs typeface="Consolas" panose="020B0609020204030204" charset="0"/>
              </a:rPr>
              <a:t>blast_output.mci</a:t>
            </a: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 -I 3 </a:t>
            </a: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		</a:t>
            </a: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zh-CN" sz="1800" dirty="0" err="1">
                <a:latin typeface="Consolas" panose="020B0609020204030204" charset="0"/>
                <a:cs typeface="Consolas" panose="020B0609020204030204" charset="0"/>
              </a:rPr>
              <a:t>mcxdump</a:t>
            </a: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 -</a:t>
            </a:r>
            <a:r>
              <a:rPr lang="en-US" altLang="zh-CN" sz="1800" dirty="0" err="1">
                <a:latin typeface="Consolas" panose="020B0609020204030204" charset="0"/>
                <a:cs typeface="Consolas" panose="020B0609020204030204" charset="0"/>
              </a:rPr>
              <a:t>icl</a:t>
            </a: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 out.blast_output.mci.I30 -</a:t>
            </a:r>
            <a:r>
              <a:rPr lang="en-US" altLang="zh-CN" sz="1800" dirty="0" err="1">
                <a:latin typeface="Consolas" panose="020B0609020204030204" charset="0"/>
                <a:cs typeface="Consolas" panose="020B0609020204030204" charset="0"/>
              </a:rPr>
              <a:t>tabr</a:t>
            </a: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US" altLang="zh-CN" sz="1800" dirty="0" err="1">
                <a:latin typeface="Consolas" panose="020B0609020204030204" charset="0"/>
                <a:cs typeface="Consolas" panose="020B0609020204030204" charset="0"/>
              </a:rPr>
              <a:t>blast_output.tab</a:t>
            </a:r>
            <a:r>
              <a:rPr lang="en-US" altLang="zh-CN" sz="1800" dirty="0">
                <a:latin typeface="Consolas" panose="020B0609020204030204" charset="0"/>
                <a:cs typeface="Consolas" panose="020B0609020204030204" charset="0"/>
              </a:rPr>
              <a:t> -o dump.blast_output.mci.I30</a:t>
            </a:r>
            <a:endParaRPr lang="en-US" altLang="zh-CN" sz="1800" dirty="0">
              <a:latin typeface="Consolas" panose="020B0609020204030204" charset="0"/>
              <a:cs typeface="Consolas" panose="020B060902020403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77370"/>
            <a:ext cx="9144000" cy="24806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27" y="38556"/>
            <a:ext cx="7886700" cy="707894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127" y="746450"/>
            <a:ext cx="7887176" cy="234553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Organize mcl results into a 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to cafe</a:t>
            </a: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python /mnt/genome1/Lab_Users/LL/tools/genome/cafe_script/python_scripts/cafetutorial_mcl2rawcafe.py -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i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dump.blast_output.mci.I30 -o unfiltered_cafe_input.txt -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sp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“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alal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alps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alsp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clha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chch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cona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dare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decl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enen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sapi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teil 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teth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"</a:t>
            </a: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657" y="3291249"/>
            <a:ext cx="9144000" cy="280163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3648269"/>
            <a:ext cx="90786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Diagonal Corners Rounded 12"/>
          <p:cNvSpPr/>
          <p:nvPr/>
        </p:nvSpPr>
        <p:spPr>
          <a:xfrm>
            <a:off x="4870580" y="3429000"/>
            <a:ext cx="522514" cy="284578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013" y="1498682"/>
            <a:ext cx="7886700" cy="326374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Eliminate the category with particularly large copy variation</a:t>
            </a:r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GB" altLang="en-US" sz="1800" dirty="0"/>
            </a:b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python 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  <a:sym typeface="+mn-ea"/>
              </a:rPr>
              <a:t>/mnt/genome1/Lab_Users/LL/tools/genome/cafe_script/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python_scripts/cafetutorial_clade_and_size_filter.py -</a:t>
            </a:r>
            <a:r>
              <a:rPr lang="en-GB" altLang="en-US" sz="1800" dirty="0" err="1">
                <a:latin typeface="Consolas" panose="020B0609020204030204" charset="0"/>
                <a:cs typeface="Consolas" panose="020B0609020204030204" charset="0"/>
              </a:rPr>
              <a:t>i</a:t>
            </a:r>
            <a:r>
              <a:rPr lang="en-GB" altLang="en-US" sz="1800" dirty="0">
                <a:latin typeface="Consolas" panose="020B0609020204030204" charset="0"/>
                <a:cs typeface="Consolas" panose="020B0609020204030204" charset="0"/>
              </a:rPr>
              <a:t> unfiltered_cafe_input.txt -o filtered_cafe_input.txt -s</a:t>
            </a:r>
            <a:endParaRPr lang="en-GB" altLang="en-US" sz="1800" dirty="0">
              <a:latin typeface="Consolas" panose="020B0609020204030204" charset="0"/>
              <a:cs typeface="Consolas" panose="020B060902020403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62706"/>
            <a:ext cx="9144000" cy="234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173"/>
            <a:ext cx="7886700" cy="933153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gene family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09639"/>
            <a:ext cx="8039099" cy="1654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-several similar genes, either in the same chromosome or on different chromosomes i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nherited from a common ancestor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riginates from the result of gene duplication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finally h</a:t>
            </a:r>
            <a:r>
              <a:rPr lang="en-US" alt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aving the similar function by those group of genes can be considered as a ‘gene family’.</a:t>
            </a:r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3552946"/>
            <a:ext cx="3517400" cy="3298285"/>
          </a:xfrm>
          <a:prstGeom prst="rect">
            <a:avLst/>
          </a:prstGeom>
        </p:spPr>
      </p:pic>
      <p:pic>
        <p:nvPicPr>
          <p:cNvPr id="21" name="Content Placeholder 5" descr="Gene-dupli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35" y="3552946"/>
            <a:ext cx="2160557" cy="3305054"/>
          </a:xfrm>
          <a:prstGeom prst="rect">
            <a:avLst/>
          </a:prstGeom>
        </p:spPr>
      </p:pic>
      <p:sp>
        <p:nvSpPr>
          <p:cNvPr id="22" name="Flowchart: Connector 21"/>
          <p:cNvSpPr/>
          <p:nvPr/>
        </p:nvSpPr>
        <p:spPr>
          <a:xfrm>
            <a:off x="1232541" y="5848361"/>
            <a:ext cx="248603" cy="226219"/>
          </a:xfrm>
          <a:prstGeom prst="flowChartConnector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alt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75" y="3480686"/>
            <a:ext cx="4092390" cy="3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8055293" cy="3670935"/>
          </a:xfrm>
        </p:spPr>
        <p:txBody>
          <a:bodyPr/>
          <a:lstStyle/>
          <a:p>
            <a:pPr marL="0" indent="0">
              <a:buNone/>
            </a:pPr>
            <a:r>
              <a:rPr lang="en-US" alt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4. Species tree and time tree inference</a:t>
            </a:r>
            <a:endParaRPr lang="en-US" alt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4.1. Infer species tree using OrthoFinder</a:t>
            </a:r>
            <a:endParaRPr lang="en-US" alt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>
                <a:latin typeface="Consolas" panose="020B0609020204030204" charset="0"/>
                <a:cs typeface="Consolas" panose="020B0609020204030204" charset="0"/>
              </a:rPr>
              <a:t>orthofinder -f /protein/in/path/ -S diamond -t 50 -a 50 -T iqtree -M msa</a:t>
            </a:r>
            <a:endParaRPr lang="en-US" altLang="en-GB" sz="18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18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4.2. Use seqkit find out the total alignment length</a:t>
            </a:r>
            <a:endParaRPr lang="en-US" altLang="en-GB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>
                <a:latin typeface="Consolas" panose="020B0609020204030204" charset="0"/>
                <a:cs typeface="Consolas" panose="020B0609020204030204" charset="0"/>
              </a:rPr>
              <a:t>seqkit stat SpeciesTreeAlignment.fa</a:t>
            </a:r>
            <a:endParaRPr lang="en-US" altLang="en-GB" sz="1800">
              <a:latin typeface="Consolas" panose="020B0609020204030204" charset="0"/>
              <a:cs typeface="Consolas" panose="020B06090202040302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2917" y="4965383"/>
            <a:ext cx="7913846" cy="609124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4665345" y="5103495"/>
            <a:ext cx="1143000" cy="391478"/>
          </a:xfrm>
          <a:prstGeom prst="rect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alt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486"/>
            <a:ext cx="7886700" cy="521282"/>
          </a:xfrm>
        </p:spPr>
        <p:txBody>
          <a:bodyPr>
            <a:normAutofit fontScale="90000"/>
          </a:bodyPr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25768"/>
            <a:ext cx="7886700" cy="3398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r>
              <a:rPr lang="en-US" altLang="en-GB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Building Time Tree (</a:t>
            </a:r>
            <a:r>
              <a:rPr lang="en-GB" altLang="en-US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Ultrametric</a:t>
            </a:r>
            <a:r>
              <a:rPr lang="en-GB" alt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Trees)</a:t>
            </a:r>
            <a:br>
              <a:rPr lang="en-GB" altLang="en-US" sz="1725" dirty="0"/>
            </a:br>
            <a:endParaRPr lang="en-GB" altLang="en-US" sz="1725" dirty="0"/>
          </a:p>
          <a:p>
            <a:pPr marL="0" indent="0">
              <a:buNone/>
            </a:pPr>
            <a:r>
              <a:rPr lang="en-US" altLang="en-GB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4.3.1. Preparing the *.</a:t>
            </a:r>
            <a:r>
              <a:rPr lang="en-US" altLang="en-GB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ctl</a:t>
            </a:r>
            <a:r>
              <a:rPr lang="en-US" altLang="en-GB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for r8s</a:t>
            </a:r>
            <a:endParaRPr lang="en-US" altLang="en-GB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1725" dirty="0">
                <a:latin typeface="Consolas" panose="020B0609020204030204" charset="0"/>
                <a:cs typeface="Consolas" panose="020B0609020204030204" charset="0"/>
              </a:rPr>
              <a:t>python2 cafetutorial_prep_r8s.py -</a:t>
            </a:r>
            <a:r>
              <a:rPr lang="en-GB" altLang="en-US" sz="1725" dirty="0" err="1">
                <a:latin typeface="Consolas" panose="020B0609020204030204" charset="0"/>
                <a:cs typeface="Consolas" panose="020B0609020204030204" charset="0"/>
              </a:rPr>
              <a:t>i</a:t>
            </a:r>
            <a:r>
              <a:rPr lang="en-GB" altLang="en-US" sz="1725" dirty="0">
                <a:latin typeface="Consolas" panose="020B0609020204030204" charset="0"/>
                <a:cs typeface="Consolas" panose="020B0609020204030204" charset="0"/>
              </a:rPr>
              <a:t> SpeciesTree_rooted.txt -o r8s_ctl_file.txt -s 31629122 -p </a:t>
            </a:r>
            <a:r>
              <a:rPr lang="en-GB" altLang="en-US" sz="1725" dirty="0" err="1">
                <a:latin typeface="Consolas" panose="020B0609020204030204" charset="0"/>
                <a:cs typeface="Consolas" panose="020B0609020204030204" charset="0"/>
              </a:rPr>
              <a:t>dare,decl</a:t>
            </a:r>
            <a:r>
              <a:rPr lang="en-GB" altLang="en-US" sz="1725" dirty="0">
                <a:latin typeface="Consolas" panose="020B0609020204030204" charset="0"/>
                <a:cs typeface="Consolas" panose="020B0609020204030204" charset="0"/>
              </a:rPr>
              <a:t>' -c ‘199'</a:t>
            </a:r>
            <a:endParaRPr lang="en-GB" altLang="en-US" sz="1725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GB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two parameters are from timetree.org, use the two species in the tree, find the divergence time in the website</a:t>
            </a:r>
            <a:endParaRPr lang="en-GB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alt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</a:t>
            </a:r>
            <a:r>
              <a:rPr lang="en-US" altLang="en-GB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denotes for</a:t>
            </a:r>
            <a:r>
              <a:rPr lang="en-GB" alt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names, separated by commas, the same as the names in the tree</a:t>
            </a:r>
            <a:endParaRPr lang="en-GB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‘-c’ denotes for t</a:t>
            </a:r>
            <a:r>
              <a:rPr lang="en-GB" alt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differentiating time provided by </a:t>
            </a:r>
            <a:r>
              <a:rPr lang="en-GB" altLang="en-US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timetree</a:t>
            </a:r>
            <a:r>
              <a:rPr lang="en-GB" alt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numbers</a:t>
            </a:r>
            <a:endParaRPr lang="en-GB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4378711"/>
            <a:ext cx="4476190" cy="20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990" y="2553238"/>
            <a:ext cx="3219048" cy="4304762"/>
          </a:xfrm>
          <a:prstGeom prst="rect">
            <a:avLst/>
          </a:prstGeom>
        </p:spPr>
      </p:pic>
      <p:sp>
        <p:nvSpPr>
          <p:cNvPr id="9" name="Rectangle: Diagonal Corners Rounded 8"/>
          <p:cNvSpPr/>
          <p:nvPr/>
        </p:nvSpPr>
        <p:spPr>
          <a:xfrm>
            <a:off x="6867331" y="5579706"/>
            <a:ext cx="1054359" cy="242596"/>
          </a:xfrm>
          <a:prstGeom prst="round2Diag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GB" sz="1800"/>
              <a:t>4.3.2. Running r8s </a:t>
            </a:r>
            <a:br>
              <a:rPr lang="en-US" altLang="en-GB" sz="1800"/>
            </a:br>
            <a:endParaRPr lang="en-US" altLang="en-GB" sz="1800"/>
          </a:p>
          <a:p>
            <a:pPr marL="0" indent="0">
              <a:buNone/>
            </a:pPr>
            <a:r>
              <a:rPr lang="en-GB" altLang="en-US" sz="1800">
                <a:latin typeface="Consolas" panose="020B0609020204030204" charset="0"/>
                <a:cs typeface="Consolas" panose="020B0609020204030204" charset="0"/>
              </a:rPr>
              <a:t>r8s -b -f r8s_ctl_file.txt &gt; r8s_tmp.txt</a:t>
            </a:r>
            <a:endParaRPr lang="en-GB" altLang="en-US" sz="1800">
              <a:latin typeface="Consolas" panose="020B0609020204030204" charset="0"/>
              <a:cs typeface="Consolas" panose="020B0609020204030204" charset="0"/>
            </a:endParaRPr>
          </a:p>
          <a:p>
            <a:endParaRPr lang="en-GB" altLang="en-US" sz="18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GB" altLang="en-US" sz="1800">
                <a:latin typeface="Consolas" panose="020B0609020204030204" charset="0"/>
                <a:cs typeface="Consolas" panose="020B0609020204030204" charset="0"/>
              </a:rPr>
              <a:t>tail -n 1 r8s_tmp.txt | cut -c 16- &gt; time_tree.txt</a:t>
            </a:r>
            <a:endParaRPr lang="en-GB" altLang="en-US" sz="1800">
              <a:latin typeface="Consolas" panose="020B0609020204030204" charset="0"/>
              <a:cs typeface="Consolas" panose="020B0609020204030204" charset="0"/>
            </a:endParaRPr>
          </a:p>
          <a:p>
            <a:endParaRPr lang="en-GB" altLang="en-US" sz="1800">
              <a:latin typeface="Consolas" panose="020B0609020204030204" charset="0"/>
              <a:cs typeface="Consolas" panose="020B0609020204030204" charset="0"/>
            </a:endParaRPr>
          </a:p>
          <a:p>
            <a:endParaRPr lang="en-GB" altLang="en-US" sz="1800">
              <a:latin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225"/>
            <a:ext cx="7886700" cy="698564"/>
          </a:xfrm>
        </p:spPr>
        <p:txBody>
          <a:bodyPr/>
          <a:lstStyle/>
          <a:p>
            <a:r>
              <a:rPr lang="en-US" altLang="en-GB" dirty="0"/>
              <a:t>Contd..</a:t>
            </a:r>
            <a:endParaRPr lang="en-US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4" y="1129004"/>
            <a:ext cx="8151456" cy="5047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err="1"/>
              <a:t>Rooted_tree</a:t>
            </a:r>
            <a:r>
              <a:rPr lang="en-GB" sz="1800" dirty="0"/>
              <a:t>,</a:t>
            </a:r>
            <a:br>
              <a:rPr lang="en-GB" sz="1800" dirty="0"/>
            </a:br>
            <a:r>
              <a:rPr lang="en-GB" sz="1800" dirty="0"/>
              <a:t>(chch:</a:t>
            </a:r>
            <a:r>
              <a:rPr lang="en-GB" sz="1800" dirty="0">
                <a:highlight>
                  <a:srgbClr val="FFFF00"/>
                </a:highlight>
              </a:rPr>
              <a:t>0.1367</a:t>
            </a:r>
            <a:r>
              <a:rPr lang="en-GB" sz="1800" dirty="0"/>
              <a:t>,dare:</a:t>
            </a:r>
            <a:r>
              <a:rPr lang="en-GB" sz="1800" dirty="0">
                <a:highlight>
                  <a:srgbClr val="FFFF00"/>
                </a:highlight>
              </a:rPr>
              <a:t>0.187143</a:t>
            </a:r>
            <a:r>
              <a:rPr lang="en-GB" sz="1800" dirty="0"/>
              <a:t>)0.73145:0.0227625,(decl:0.174017,((enen:0.117821,cona:0.0678363)0.749314:0.0395608,(clha:0.0922453,((teil:0.0304623,teth:0.104812)0.776153:0.0528893,(sapi:0.047093,((alal:0.0171831,alsp:0.00615032)0.620191:0.0109729,alps:0.0135951)0.843457:0.0265235)0.80241:0.0330825)0.435563:0.0199042)0.414125:0.0196254)0.875197:0.0701133)0.73145:0.0227625);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err="1"/>
              <a:t>Time_tree</a:t>
            </a:r>
            <a:r>
              <a:rPr lang="en-GB" sz="1800" dirty="0"/>
              <a:t>, ((chch:</a:t>
            </a:r>
            <a:r>
              <a:rPr lang="en-GB" sz="1800" dirty="0">
                <a:highlight>
                  <a:srgbClr val="00FF00"/>
                </a:highlight>
              </a:rPr>
              <a:t>172.462890</a:t>
            </a:r>
            <a:r>
              <a:rPr lang="en-GB" sz="1800" dirty="0"/>
              <a:t>,dare:</a:t>
            </a:r>
            <a:r>
              <a:rPr lang="en-GB" sz="1800" dirty="0">
                <a:highlight>
                  <a:srgbClr val="00FF00"/>
                </a:highlight>
              </a:rPr>
              <a:t>172.462890</a:t>
            </a:r>
            <a:r>
              <a:rPr lang="en-GB" sz="1800" dirty="0"/>
              <a:t>)0.73145:26.537110,(((enen:87.235927,cona:87.235927)0.749314:35.697286,(((teil:54.382839,teth:54.382839)0.776153:36.041532,(((alal:11.848337,alsp:11.848337)0.620191:11.558322,alps:23.406659)0.843457:27.938496,sapi:51.345155)0.80241:39.079215)0.435563:15.381756,clha:105.806126)0.414125:17.127087)0.875197:56.813066,decl:179.746279)0.73145:19.253721)</a:t>
            </a:r>
            <a:r>
              <a:rPr lang="en-GB" sz="1800" dirty="0" err="1"/>
              <a:t>areecl</a:t>
            </a:r>
            <a:r>
              <a:rPr lang="en-GB" sz="1800" dirty="0"/>
              <a:t>; 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</a:t>
            </a:r>
            <a:r>
              <a:rPr lang="en-US" sz="1800" dirty="0" err="1"/>
              <a:t>ime_tree_inputFormat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((chch:172.462890,dare:172.462890):26.537110,(((enen:87.235927,cona:87.235927):35.697286,(((teil:54.382839,teth:54.382839):36.041532,(((alal:11.848337,alsp:11.848337):11.558322,alps:23.406659):27.938496,sapi:51.345155):39.079215):15.381756,clha:105.806126):17.127087):56.813066,decl:179.746279):19.253721); </a:t>
            </a:r>
            <a:endParaRPr lang="en-GB" altLang="en-US" sz="1800" dirty="0">
              <a:latin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GB" sz="1800"/>
              <a:t>5. Run CAFE</a:t>
            </a:r>
            <a:endParaRPr lang="en-US" altLang="en-GB" sz="1800"/>
          </a:p>
          <a:p>
            <a:pPr marL="0" indent="0">
              <a:buNone/>
            </a:pPr>
            <a:r>
              <a:rPr lang="en-US" altLang="en-GB" sz="1800"/>
              <a:t>5.1. Create the control file (</a:t>
            </a:r>
            <a:r>
              <a:rPr lang="en-US" altLang="en-GB" sz="1800">
                <a:sym typeface="+mn-ea"/>
              </a:rPr>
              <a:t>cafe_run_ctl.sh)</a:t>
            </a:r>
            <a:br>
              <a:rPr lang="en-US" altLang="en-GB" sz="1800">
                <a:sym typeface="+mn-ea"/>
              </a:rPr>
            </a:br>
            <a:endParaRPr lang="en-US" altLang="en-GB" sz="1800">
              <a:sym typeface="+mn-ea"/>
            </a:endParaRPr>
          </a:p>
          <a:p>
            <a:pPr marL="0" indent="0">
              <a:buNone/>
            </a:pPr>
            <a:r>
              <a:rPr lang="en-US" altLang="en-GB" sz="1800">
                <a:latin typeface="Consolas" panose="020B0609020204030204" charset="0"/>
                <a:cs typeface="Consolas" panose="020B0609020204030204" charset="0"/>
              </a:rPr>
              <a:t>python3 cafe_run_sh_edit.py -i filtered_cafe_input.txt -o /path/to/report -tree "(sp1,(sp2,sp3))" </a:t>
            </a:r>
            <a:endParaRPr lang="en-US" altLang="en-GB" sz="18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180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r>
              <a:rPr lang="en-US" altLang="en-GB" sz="1800">
                <a:latin typeface="Times New Roman" panose="02020603050405020304" pitchFamily="18" charset="0"/>
                <a:cs typeface="Times New Roman" panose="02020603050405020304" pitchFamily="18" charset="0"/>
              </a:rPr>
              <a:t>5.2. Running the program</a:t>
            </a:r>
            <a:br>
              <a:rPr lang="en-US" altLang="en-GB" sz="1800">
                <a:latin typeface="Consolas" panose="020B0609020204030204" charset="0"/>
                <a:cs typeface="Consolas" panose="020B0609020204030204" charset="0"/>
              </a:rPr>
            </a:br>
            <a:r>
              <a:rPr lang="en-US" altLang="en-GB" sz="1800">
                <a:latin typeface="Consolas" panose="020B0609020204030204" charset="0"/>
                <a:cs typeface="Consolas" panose="020B0609020204030204" charset="0"/>
              </a:rPr>
              <a:t>cafe cafe_run_ctl.sh</a:t>
            </a:r>
            <a:endParaRPr lang="en-US" altLang="en-GB" sz="1800">
              <a:latin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Raw output...</a:t>
            </a:r>
            <a:endParaRPr lang="en-US" alt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05773" y="1810139"/>
            <a:ext cx="8009577" cy="3861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Contd..</a:t>
            </a:r>
            <a:endParaRPr lang="en-US" alt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2226469"/>
            <a:ext cx="7887176" cy="3263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GB" sz="1725">
                <a:latin typeface="Times New Roman" panose="02020603050405020304" pitchFamily="18" charset="0"/>
                <a:cs typeface="Times New Roman" panose="02020603050405020304" pitchFamily="18" charset="0"/>
              </a:rPr>
              <a:t>5.3. Statistics</a:t>
            </a:r>
            <a:br>
              <a:rPr lang="en-US" altLang="en-GB" sz="1725"/>
            </a:br>
            <a:endParaRPr lang="en-US" altLang="en-GB" sz="1725"/>
          </a:p>
          <a:p>
            <a:pPr marL="0" indent="0">
              <a:buNone/>
            </a:pPr>
            <a:r>
              <a:rPr lang="en-US" altLang="en-GB" sz="1725">
                <a:latin typeface="Consolas" panose="020B0609020204030204" charset="0"/>
                <a:cs typeface="Consolas" panose="020B0609020204030204" charset="0"/>
              </a:rPr>
              <a:t>python cafetutorial_report_analysis.py -i reports/report_run1.cafe -o reports/summary_run1</a:t>
            </a:r>
            <a:endParaRPr lang="en-US" altLang="en-GB" sz="1725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1725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1725">
              <a:latin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/>
              <a:t>Final tree output..</a:t>
            </a:r>
            <a:endParaRPr lang="en-US" alt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1481196"/>
            <a:ext cx="5939991" cy="44081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677" y="2271417"/>
            <a:ext cx="78867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THANKS……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898" y="945397"/>
            <a:ext cx="28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8994" y="1332854"/>
            <a:ext cx="73771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8994" y="1702230"/>
            <a:ext cx="73771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7333" y="1443969"/>
            <a:ext cx="182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ATGAATACTA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8935" y="1443969"/>
            <a:ext cx="182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ATGAATAC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CC..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7591" y="1443969"/>
            <a:ext cx="182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ATGAATA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ATG..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4587" y="1421943"/>
            <a:ext cx="182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ATGAATACTA</a:t>
            </a: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1901" y="2178777"/>
            <a:ext cx="435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with a similar domain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994" y="2758742"/>
            <a:ext cx="758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LLLYFARVAGPLTQYKKRMKTLLVAGVAGLVGQA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MERDPAPVLR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NVKS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994" y="3275307"/>
            <a:ext cx="758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KSMKTLLVAGVG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MERDPAPVLR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LTDPVYQGQNVKSLYMKTLLVAGVAR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993" y="3913296"/>
            <a:ext cx="758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LLVAGVAGKSMKT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MERDPAPVLR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VYQGQNVKSLYFARVAGPLTQYKKR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994" y="4463438"/>
            <a:ext cx="758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MKTLLVAGVAGLV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GGGGLKTLTDPVYQGQNVKSLYFARVAGPLTQYKK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8993" y="5399850"/>
            <a:ext cx="7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Conserve Domain/EMP2AIP1 = 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MKTLLVAGVAGLV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416" y="2745857"/>
            <a:ext cx="96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Pep.1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416" y="3275307"/>
            <a:ext cx="96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Pep.2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416" y="3914644"/>
            <a:ext cx="96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Pep.3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3416" y="4461088"/>
            <a:ext cx="96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Pep.4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3416" y="340963"/>
            <a:ext cx="367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test case….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2" grpId="0"/>
      <p:bldP spid="3" grpId="0"/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80156"/>
            <a:ext cx="930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Laforin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(EMP2A),  a gene/protein responsible for Lafora disease/prevents the hyperphosphorylation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491" y="5912383"/>
            <a:ext cx="839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MHPKEGAEQHVFSPVPGAPTPPPNRCGRLVLGPRLPAAGTPGPGIRAAAARHALPLWGGG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74813" y="1075249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3633" y="1075249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640496" y="705917"/>
            <a:ext cx="387457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3281089" y="1075249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99909" y="1075249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146772" y="705917"/>
            <a:ext cx="387457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>
            <a:off x="2792893" y="2560503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911713" y="2560503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99169" y="2560503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17989" y="2560503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146771" y="3097912"/>
            <a:ext cx="387457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658576" y="3097912"/>
            <a:ext cx="387457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/>
          <p:cNvCxnSpPr/>
          <p:nvPr/>
        </p:nvCxnSpPr>
        <p:spPr>
          <a:xfrm>
            <a:off x="4121870" y="1075249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240690" y="1075249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987553" y="705917"/>
            <a:ext cx="387457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>
            <a:off x="4139950" y="2560503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258770" y="2560503"/>
            <a:ext cx="0" cy="537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005633" y="3097912"/>
            <a:ext cx="387457" cy="3693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/>
          <p:cNvSpPr/>
          <p:nvPr/>
        </p:nvSpPr>
        <p:spPr>
          <a:xfrm>
            <a:off x="3565223" y="705917"/>
            <a:ext cx="169191" cy="276132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/>
          <p:cNvSpPr/>
          <p:nvPr/>
        </p:nvSpPr>
        <p:spPr>
          <a:xfrm>
            <a:off x="3808674" y="705916"/>
            <a:ext cx="169191" cy="276132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2747685" y="103931"/>
            <a:ext cx="211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Glucose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7" name="Straight Arrow Connector 86"/>
          <p:cNvCxnSpPr>
            <a:stCxn id="85" idx="2"/>
          </p:cNvCxnSpPr>
          <p:nvPr/>
        </p:nvCxnSpPr>
        <p:spPr>
          <a:xfrm flipH="1">
            <a:off x="3803503" y="473263"/>
            <a:ext cx="1" cy="232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640496" y="3764629"/>
            <a:ext cx="629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Glucose → Glucose-6-Phospahte ↔ Glycogen 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9770" y="4318223"/>
            <a:ext cx="148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Glycogen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5400000">
            <a:off x="3558740" y="2014777"/>
            <a:ext cx="226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Cell Membrane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89630" y="4218257"/>
            <a:ext cx="25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Insoluble aggregates/Lafora 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72345" y="4163505"/>
            <a:ext cx="25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Less efficient Energy conversion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5" name="Straight Arrow Connector 94"/>
          <p:cNvCxnSpPr>
            <a:stCxn id="89" idx="3"/>
            <a:endCxn id="92" idx="1"/>
          </p:cNvCxnSpPr>
          <p:nvPr/>
        </p:nvCxnSpPr>
        <p:spPr>
          <a:xfrm flipV="1">
            <a:off x="2312436" y="4541423"/>
            <a:ext cx="477194" cy="7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265834" y="4560633"/>
            <a:ext cx="477194" cy="763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 animBg="1"/>
      <p:bldP spid="31" grpId="0" animBg="1"/>
      <p:bldP spid="58" grpId="0" animBg="1"/>
      <p:bldP spid="67" grpId="0" animBg="1"/>
      <p:bldP spid="70" grpId="0" animBg="1"/>
      <p:bldP spid="79" grpId="0" animBg="1"/>
      <p:bldP spid="83" grpId="0" animBg="1"/>
      <p:bldP spid="84" grpId="0" animBg="1"/>
      <p:bldP spid="85" grpId="0"/>
      <p:bldP spid="88" grpId="0"/>
      <p:bldP spid="89" grpId="0"/>
      <p:bldP spid="90" grpId="0"/>
      <p:bldP spid="92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23392" y="1018505"/>
            <a:ext cx="758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LLLYFARVAGPLTQYKKRMKTLLVAGVAGLVGQA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MERDPAPVLR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NVKS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046" y="658457"/>
            <a:ext cx="839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MHPKEGAEQHVFSPVPGAPTPPPNRCG</a:t>
            </a:r>
            <a:r>
              <a:rPr lang="en-GB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RLVLGPRLPAAGT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PGPGIRAAAARHALPLWGGG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88576"/>
            <a:ext cx="148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Glycogen</a:t>
            </a:r>
            <a:r>
              <a:rPr lang="en-GB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9672" y="491562"/>
            <a:ext cx="1627322" cy="105388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587007" y="1334335"/>
            <a:ext cx="600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Ͱ</a:t>
            </a:r>
            <a:endParaRPr lang="en-GB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551" y="2384478"/>
            <a:ext cx="5746872" cy="42642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7043" y="3622346"/>
            <a:ext cx="287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2 Copies of EMP2A1A 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9422" y="3154580"/>
            <a:ext cx="297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 Copies of EMP2A1A </a:t>
            </a:r>
            <a:endParaRPr lang="en-GB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7044" y="4815070"/>
            <a:ext cx="2876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Who can use the energy more efficiently?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6678" y="278969"/>
            <a:ext cx="1367149" cy="37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EMP2A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419837"/>
            <a:ext cx="1367149" cy="37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EMP2AIP1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GB" sz="3665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Let's meet with CAFE!</a:t>
            </a:r>
            <a:endParaRPr lang="en-GB" altLang="en-US" sz="3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574" y="1868812"/>
            <a:ext cx="8888851" cy="3120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5220"/>
          </a:xfrm>
        </p:spPr>
        <p:txBody>
          <a:bodyPr/>
          <a:lstStyle/>
          <a:p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CAFE works</a:t>
            </a:r>
            <a:endParaRPr lang="en-US" alt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58" y="1453686"/>
            <a:ext cx="7886700" cy="2960765"/>
          </a:xfrm>
        </p:spPr>
        <p:txBody>
          <a:bodyPr>
            <a:normAutofit/>
          </a:bodyPr>
          <a:lstStyle/>
          <a:p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CAFE (Computational Analysis of gene Family Evolution) inferences both the direction and size of evolutionarily significant changes in gene family size in a phylogenetic context.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probabilistic model adopted in CAFE was introduced by Hahn et al. (2005)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uses a random birth and death process to model gene gain and loss along each lineage of a phylogenetic tree.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3812" y="6024837"/>
            <a:ext cx="7886700" cy="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Rectangles 9"/>
          <p:cNvSpPr/>
          <p:nvPr/>
        </p:nvSpPr>
        <p:spPr>
          <a:xfrm>
            <a:off x="3329635" y="5711941"/>
            <a:ext cx="2335054" cy="3128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en-GB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en-US" altLang="en-GB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48139" y="5228164"/>
            <a:ext cx="857234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39255" y="5043498"/>
            <a:ext cx="81559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G1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6108" y="5043498"/>
            <a:ext cx="81559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G1-1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2454" y="5043498"/>
            <a:ext cx="81559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G1+1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596" y="5034981"/>
            <a:ext cx="78368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Chr1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61933" y="5228164"/>
            <a:ext cx="857234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941856"/>
          </a:xfrm>
        </p:spPr>
        <p:txBody>
          <a:bodyPr>
            <a:normAutofit fontScale="92500" lnSpcReduction="10000"/>
          </a:bodyPr>
          <a:lstStyle/>
          <a:p>
            <a:r>
              <a:rPr lang="en-US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CAFE’s main inputs are a </a:t>
            </a:r>
            <a:r>
              <a:rPr lang="en-US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Newick</a:t>
            </a:r>
            <a:r>
              <a:rPr lang="en-US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description of a rooted and bifurcating phylogenetic tree (including branch lengths in units of time) </a:t>
            </a:r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data file containing the gene family sizes for the extant taxa</a:t>
            </a:r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GB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third input is </a:t>
            </a:r>
            <a:r>
              <a:rPr lang="en-US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lamda</a:t>
            </a:r>
            <a:r>
              <a:rPr lang="en-US" altLang="en-GB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(ɤ), which is the probability of both gene gain and loss per gene per unit time in the phylogeny</a:t>
            </a:r>
            <a:endParaRPr lang="en-US" alt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Running CAFE</a:t>
            </a:r>
            <a:endParaRPr lang="en-US" alt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Prepare Database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Select closely related 10 species or more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Extract proteins using the genome and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gff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using </a:t>
            </a:r>
            <a:r>
              <a:rPr lang="en-US" alt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gffread</a:t>
            </a:r>
            <a:r>
              <a:rPr lang="en-US" alt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</a:t>
            </a:r>
            <a:endParaRPr lang="en-US" alt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GB" sz="2400" dirty="0"/>
          </a:p>
          <a:p>
            <a:pPr marL="0" indent="0">
              <a:buNone/>
            </a:pP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gffread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genomic.gff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-g 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genome.fa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-x 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cds.fa</a:t>
            </a:r>
            <a:r>
              <a:rPr lang="en-US" altLang="en-GB" sz="2400" dirty="0">
                <a:latin typeface="Consolas" panose="020B0609020204030204" charset="0"/>
                <a:cs typeface="Consolas" panose="020B0609020204030204" charset="0"/>
              </a:rPr>
              <a:t> -y </a:t>
            </a:r>
            <a:r>
              <a:rPr lang="en-US" altLang="en-GB" sz="2400" dirty="0" err="1">
                <a:latin typeface="Consolas" panose="020B0609020204030204" charset="0"/>
                <a:cs typeface="Consolas" panose="020B0609020204030204" charset="0"/>
              </a:rPr>
              <a:t>pep.fa</a:t>
            </a:r>
            <a:endParaRPr lang="en-US" altLang="en-GB" sz="2400" dirty="0">
              <a:latin typeface="Consolas" panose="020B0609020204030204" charset="0"/>
              <a:cs typeface="Consolas" panose="020B0609020204030204" charset="0"/>
            </a:endParaRPr>
          </a:p>
          <a:p>
            <a:pPr marL="0" indent="0">
              <a:buNone/>
            </a:pPr>
            <a:endParaRPr lang="en-US" alt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6289</Words>
  <Application>WPS 演示</Application>
  <PresentationFormat>On-screen Show (4:3)</PresentationFormat>
  <Paragraphs>289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Arial</vt:lpstr>
      <vt:lpstr>Times New Roman</vt:lpstr>
      <vt:lpstr>Calibri</vt:lpstr>
      <vt:lpstr>Courier New</vt:lpstr>
      <vt:lpstr>Consolas</vt:lpstr>
      <vt:lpstr>微软雅黑</vt:lpstr>
      <vt:lpstr>Arial Unicode MS</vt:lpstr>
      <vt:lpstr>Calibri Light</vt:lpstr>
      <vt:lpstr>Office Theme</vt:lpstr>
      <vt:lpstr>1_Office Theme</vt:lpstr>
      <vt:lpstr>Gene Family Evolution &amp; CAFE</vt:lpstr>
      <vt:lpstr>What is gene family</vt:lpstr>
      <vt:lpstr>PowerPoint 演示文稿</vt:lpstr>
      <vt:lpstr>PowerPoint 演示文稿</vt:lpstr>
      <vt:lpstr>PowerPoint 演示文稿</vt:lpstr>
      <vt:lpstr>Let's meet with CAFE!</vt:lpstr>
      <vt:lpstr>How CAFE works</vt:lpstr>
      <vt:lpstr>Contd..</vt:lpstr>
      <vt:lpstr>Running CAFE</vt:lpstr>
      <vt:lpstr>Contd..</vt:lpstr>
      <vt:lpstr>Contd..</vt:lpstr>
      <vt:lpstr>Contd..</vt:lpstr>
      <vt:lpstr>Contd...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Raw output...</vt:lpstr>
      <vt:lpstr>Contd..</vt:lpstr>
      <vt:lpstr>Final tree output..</vt:lpstr>
      <vt:lpstr>THANKS……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WPS_1561816215</cp:lastModifiedBy>
  <cp:revision>32</cp:revision>
  <dcterms:created xsi:type="dcterms:W3CDTF">2013-01-27T09:14:00Z</dcterms:created>
  <dcterms:modified xsi:type="dcterms:W3CDTF">2026-01-20T09:27:56Z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8420980C1121410E8BF393EEAD254234_13</vt:lpwstr>
  </property>
  <property fmtid="{D5CDD505-2E9C-101B-9397-08002B2CF9AE}" pid="3" name="KSOProductBuildVer">
    <vt:lpwstr>2052-12.1.0.24657</vt:lpwstr>
  </property>
</Properties>
</file>