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80" r:id="rId6"/>
    <p:sldId id="281" r:id="rId7"/>
    <p:sldId id="266" r:id="rId8"/>
    <p:sldId id="287" r:id="rId9"/>
    <p:sldId id="278" r:id="rId10"/>
    <p:sldId id="272" r:id="rId11"/>
    <p:sldId id="257" r:id="rId12"/>
    <p:sldId id="273" r:id="rId13"/>
    <p:sldId id="274" r:id="rId14"/>
    <p:sldId id="271" r:id="rId15"/>
    <p:sldId id="283" r:id="rId16"/>
    <p:sldId id="279" r:id="rId17"/>
    <p:sldId id="258" r:id="rId18"/>
    <p:sldId id="284" r:id="rId19"/>
    <p:sldId id="259" r:id="rId20"/>
    <p:sldId id="262" r:id="rId21"/>
    <p:sldId id="270" r:id="rId22"/>
    <p:sldId id="263" r:id="rId23"/>
    <p:sldId id="286" r:id="rId24"/>
    <p:sldId id="265" r:id="rId25"/>
    <p:sldId id="269" r:id="rId26"/>
    <p:sldId id="26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956" autoAdjust="0"/>
  </p:normalViewPr>
  <p:slideViewPr>
    <p:cSldViewPr snapToGrid="0">
      <p:cViewPr varScale="1">
        <p:scale>
          <a:sx n="63" d="100"/>
          <a:sy n="63" d="100"/>
        </p:scale>
        <p:origin x="14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A171-6323-43FD-9CB4-DB053CFD44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69AF1-9B2C-4AC4-84BA-DFB424437F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9AF1-9B2C-4AC4-84BA-DFB424437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1、Arlequin</a:t>
            </a:r>
            <a:r>
              <a:rPr lang="zh-CN" altLang="en-US"/>
              <a:t>可以处理</a:t>
            </a:r>
            <a:r>
              <a:rPr lang="en-US" altLang="zh-CN"/>
              <a:t>DNA</a:t>
            </a:r>
            <a:r>
              <a:rPr lang="zh-CN" altLang="en-US"/>
              <a:t>序列数据，也可以处理微卫星数据。微卫星数据可以直接用</a:t>
            </a:r>
            <a:r>
              <a:rPr lang="en-US" altLang="zh-CN"/>
              <a:t>Genalex</a:t>
            </a:r>
            <a:r>
              <a:rPr lang="zh-CN" altLang="en-US"/>
              <a:t>导出为</a:t>
            </a:r>
            <a:r>
              <a:rPr lang="en-US" altLang="zh-CN"/>
              <a:t>arp</a:t>
            </a:r>
            <a:r>
              <a:rPr lang="zh-CN" altLang="en-US"/>
              <a:t>文件，导出时需要选择数据类型为微卫星。假如是</a:t>
            </a:r>
            <a:r>
              <a:rPr lang="en-US" altLang="zh-CN"/>
              <a:t>DNA</a:t>
            </a:r>
            <a:r>
              <a:rPr lang="zh-CN" altLang="en-US"/>
              <a:t>序列数据，则首先比对好序列，得到</a:t>
            </a:r>
            <a:r>
              <a:rPr lang="en-US" altLang="zh-CN"/>
              <a:t>fasta</a:t>
            </a:r>
            <a:r>
              <a:rPr lang="zh-CN" altLang="en-US"/>
              <a:t>格式的文件</a:t>
            </a:r>
            <a:r>
              <a:rPr lang="en-US" altLang="zh-CN"/>
              <a:t>。</a:t>
            </a:r>
            <a:r>
              <a:rPr lang="zh-CN" altLang="en-US"/>
              <a:t>用</a:t>
            </a:r>
            <a:r>
              <a:rPr lang="en-US" altLang="zh-CN"/>
              <a:t>DNASP</a:t>
            </a:r>
            <a:r>
              <a:rPr lang="zh-CN" altLang="en-US"/>
              <a:t>软件打开比对好的序列</a:t>
            </a:r>
            <a:r>
              <a:rPr lang="en-US" altLang="zh-CN"/>
              <a:t>。</a:t>
            </a:r>
            <a:endParaRPr lang="en-US" altLang="zh-CN"/>
          </a:p>
          <a:p>
            <a:r>
              <a:rPr lang="en-US" altLang="zh-CN"/>
              <a:t>2、</a:t>
            </a:r>
            <a:r>
              <a:rPr lang="zh-CN" altLang="en-US"/>
              <a:t>选择</a:t>
            </a:r>
            <a:r>
              <a:rPr lang="en-US" altLang="zh-CN"/>
              <a:t>Define Sequence Sets</a:t>
            </a:r>
            <a:endParaRPr lang="en-US" altLang="zh-CN"/>
          </a:p>
          <a:p>
            <a:r>
              <a:rPr lang="en-US" altLang="zh-CN"/>
              <a:t>3、</a:t>
            </a:r>
            <a:r>
              <a:rPr lang="zh-CN" altLang="en-US"/>
              <a:t>选择个体，添加不同的群体分组</a:t>
            </a:r>
            <a:endParaRPr lang="zh-CN" altLang="en-US"/>
          </a:p>
          <a:p>
            <a:r>
              <a:rPr lang="en-US" altLang="zh-CN"/>
              <a:t>4、</a:t>
            </a:r>
            <a:r>
              <a:rPr lang="zh-CN" altLang="en-US"/>
              <a:t>给群体命名，直到所有群体定义好</a:t>
            </a:r>
            <a:endParaRPr lang="zh-CN" altLang="en-US"/>
          </a:p>
          <a:p>
            <a:r>
              <a:rPr lang="en-US" altLang="zh-CN"/>
              <a:t>5、</a:t>
            </a:r>
            <a:r>
              <a:rPr lang="zh-CN" altLang="en-US"/>
              <a:t>点击</a:t>
            </a:r>
            <a:r>
              <a:rPr lang="en-US" altLang="zh-CN"/>
              <a:t>update</a:t>
            </a:r>
            <a:r>
              <a:rPr lang="zh-CN" altLang="en-US"/>
              <a:t>所有点击生成单倍型文件</a:t>
            </a:r>
            <a:endParaRPr lang="zh-CN" altLang="en-US"/>
          </a:p>
          <a:p>
            <a:r>
              <a:rPr lang="en-US" altLang="zh-CN"/>
              <a:t>6、</a:t>
            </a:r>
            <a:r>
              <a:rPr lang="zh-CN" altLang="en-US"/>
              <a:t>选择</a:t>
            </a:r>
            <a:r>
              <a:rPr lang="en-US" altLang="zh-CN"/>
              <a:t>Arlequin</a:t>
            </a:r>
            <a:r>
              <a:rPr lang="zh-CN" altLang="en-US"/>
              <a:t>格式</a:t>
            </a:r>
            <a:r>
              <a:rPr lang="zh-CN" altLang="en-US"/>
              <a:t>保存</a:t>
            </a:r>
            <a:endParaRPr lang="zh-CN" altLang="en-US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9AF1-9B2C-4AC4-84BA-DFB424437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9AF1-9B2C-4AC4-84BA-DFB424437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9AF1-9B2C-4AC4-84BA-DFB424437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9AF1-9B2C-4AC4-84BA-DFB424437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Fst</a:t>
            </a:r>
            <a:r>
              <a:rPr lang="zh-CN" altLang="en-US" dirty="0"/>
              <a:t>：群体间遗传分化指数，是种群分化和遗传距离的一种衡量方法，分化指数越大，差异越大。适用于多</a:t>
            </a:r>
            <a:r>
              <a:rPr lang="zh-CN" altLang="en-US" dirty="0"/>
              <a:t>个群体间多样性的比较。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用于衡量种群分化程度，取值从</a:t>
            </a:r>
            <a:r>
              <a:rPr lang="en-US" altLang="zh-CN" dirty="0"/>
              <a:t>0</a:t>
            </a:r>
            <a:r>
              <a:rPr lang="zh-CN" altLang="en-US" dirty="0"/>
              <a:t>到</a:t>
            </a:r>
            <a:r>
              <a:rPr lang="en-US" altLang="zh-CN" dirty="0"/>
              <a:t>1</a:t>
            </a:r>
            <a:r>
              <a:rPr lang="zh-CN" altLang="en-US" dirty="0"/>
              <a:t>，为</a:t>
            </a:r>
            <a:r>
              <a:rPr lang="en-US" altLang="zh-CN" dirty="0"/>
              <a:t>0</a:t>
            </a:r>
            <a:r>
              <a:rPr lang="zh-CN" altLang="en-US" dirty="0"/>
              <a:t>则认为两个种群间是随机交配的，基因型完全相似；为</a:t>
            </a:r>
            <a:r>
              <a:rPr lang="en-US" altLang="zh-CN" dirty="0"/>
              <a:t>1</a:t>
            </a:r>
            <a:r>
              <a:rPr lang="zh-CN" altLang="en-US" dirty="0"/>
              <a:t>则表示是完全隔离的，完全不相似。它往往从基因的多样性来估计，比如</a:t>
            </a:r>
            <a:r>
              <a:rPr lang="en-US" altLang="zh-CN" dirty="0"/>
              <a:t>SNP</a:t>
            </a:r>
            <a:r>
              <a:rPr lang="zh-CN" altLang="en-US" dirty="0"/>
              <a:t>或者</a:t>
            </a:r>
            <a:r>
              <a:rPr lang="en-US" altLang="zh-CN" dirty="0"/>
              <a:t>microsatellites(</a:t>
            </a:r>
            <a:r>
              <a:rPr lang="zh-CN" altLang="en-US" dirty="0"/>
              <a:t>串联重复序列一种，长度小于等于</a:t>
            </a:r>
            <a:r>
              <a:rPr lang="en-US" altLang="zh-CN" dirty="0"/>
              <a:t>10bp)</a:t>
            </a:r>
            <a:r>
              <a:rPr lang="zh-CN" altLang="en-US" dirty="0"/>
              <a:t>。是一种以哈温平衡为前提的种群遗传学统计方法。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两个种群之间遗传差异的基本测量是统计量</a:t>
            </a:r>
            <a:r>
              <a:rPr lang="en-US" altLang="zh-CN" dirty="0"/>
              <a:t>FST</a:t>
            </a:r>
            <a:r>
              <a:rPr lang="zh-CN" altLang="en-US" dirty="0"/>
              <a:t>。在遗传学中，</a:t>
            </a:r>
            <a:r>
              <a:rPr lang="en-US" altLang="zh-CN" dirty="0"/>
              <a:t>F</a:t>
            </a:r>
            <a:r>
              <a:rPr lang="zh-CN" altLang="en-US" dirty="0"/>
              <a:t>一词通常代表</a:t>
            </a:r>
            <a:r>
              <a:rPr lang="en-US" altLang="zh-CN" dirty="0"/>
              <a:t>“</a:t>
            </a:r>
            <a:r>
              <a:rPr lang="zh-CN" altLang="en-US" dirty="0"/>
              <a:t>近亲繁殖</a:t>
            </a:r>
            <a:r>
              <a:rPr lang="en-US" altLang="zh-CN" dirty="0"/>
              <a:t>”</a:t>
            </a:r>
            <a:r>
              <a:rPr lang="zh-CN" altLang="en-US" dirty="0"/>
              <a:t>，它倾向于减少群体中的遗传变异。遗传变异可以用杂合度来衡量，所以</a:t>
            </a:r>
            <a:r>
              <a:rPr lang="en-US" altLang="zh-CN" dirty="0"/>
              <a:t>F</a:t>
            </a:r>
            <a:r>
              <a:rPr lang="zh-CN" altLang="en-US" dirty="0"/>
              <a:t>一般表示群体中杂合性的减少。</a:t>
            </a:r>
            <a:r>
              <a:rPr lang="en-US" altLang="zh-CN" dirty="0"/>
              <a:t> FST</a:t>
            </a:r>
            <a:r>
              <a:rPr lang="zh-CN" altLang="en-US" dirty="0"/>
              <a:t>是与它们所属的总群体相比，亚群体中杂合性的减少量。</a:t>
            </a:r>
            <a:endParaRPr lang="zh-CN" altLang="en-US" dirty="0"/>
          </a:p>
          <a:p>
            <a:r>
              <a:rPr lang="zh-CN" altLang="en-US" dirty="0"/>
              <a:t>具体可以下面的公式表示：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9AF1-9B2C-4AC4-84BA-DFB424437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stacks</a:t>
            </a:r>
            <a:r>
              <a:rPr lang="zh-CN" altLang="en-US"/>
              <a:t>的</a:t>
            </a:r>
            <a:r>
              <a:rPr lang="en-US" altLang="zh-CN"/>
              <a:t>piplinge</a:t>
            </a:r>
            <a:r>
              <a:rPr lang="zh-CN" altLang="en-US"/>
              <a:t>整体流程是这样的</a:t>
            </a:r>
            <a:r>
              <a:rPr lang="en-US" altLang="zh-CN"/>
              <a:t>，</a:t>
            </a:r>
            <a:r>
              <a:rPr lang="zh-CN" altLang="en-US"/>
              <a:t>但是我们只使用它其中</a:t>
            </a:r>
            <a:r>
              <a:rPr lang="zh-CN" altLang="en-US" dirty="0">
                <a:sym typeface="+mn-ea"/>
              </a:rPr>
              <a:t>生成汇总统计数据和计算种群遗传测量值的模块，解释一下</a:t>
            </a:r>
            <a:r>
              <a:rPr lang="zh-CN" altLang="en-US" dirty="0">
                <a:sym typeface="+mn-ea"/>
              </a:rPr>
              <a:t>为什么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Stacks provides tools to generate summary statistics and to compute population genetic measures such as FIS and </a:t>
            </a:r>
            <a:r>
              <a:rPr lang="en-US" altLang="zh-CN" dirty="0">
                <a:latin typeface="PingFang SC" panose="020B0400000000000000" charset="-122"/>
                <a:ea typeface="PingFang SC" panose="020B0400000000000000" charset="-122"/>
                <a:cs typeface="Optima Regular" panose="02000503060000020004" charset="0"/>
                <a:sym typeface="+mn-ea"/>
              </a:rPr>
              <a:t>π</a:t>
            </a:r>
            <a:r>
              <a:rPr lang="en-US" altLang="zh-CN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within populations and FST between populations, allowing for genome scans.</a:t>
            </a:r>
            <a:endParaRPr lang="en-US" altLang="zh-CN" dirty="0">
              <a:latin typeface="Optima Regular" panose="02000503060000020004" charset="0"/>
              <a:cs typeface="Optima Regular" panose="02000503060000020004" charset="0"/>
            </a:endParaRPr>
          </a:p>
          <a:p>
            <a:endParaRPr lang="en-US" altLang="zh-CN" dirty="0"/>
          </a:p>
          <a:p>
            <a:r>
              <a:rPr lang="en-US" altLang="zh-CN" dirty="0"/>
              <a:t>Stacks </a:t>
            </a:r>
            <a:r>
              <a:rPr lang="zh-CN" altLang="en-US" dirty="0"/>
              <a:t>提供了生成汇总统计数据和计算种群遗传测量值的工具，例如种群内的 </a:t>
            </a:r>
            <a:r>
              <a:rPr lang="en-US" altLang="zh-CN" dirty="0"/>
              <a:t>FIS </a:t>
            </a:r>
            <a:r>
              <a:rPr lang="zh-CN" altLang="en-US" dirty="0"/>
              <a:t>和 </a:t>
            </a:r>
            <a:r>
              <a:rPr lang="en-US" altLang="zh-CN" dirty="0"/>
              <a:t>π </a:t>
            </a:r>
            <a:r>
              <a:rPr lang="zh-CN" altLang="en-US" dirty="0"/>
              <a:t>以及种群之间的 </a:t>
            </a:r>
            <a:r>
              <a:rPr lang="en-US" altLang="zh-CN" dirty="0"/>
              <a:t>FST</a:t>
            </a:r>
            <a:r>
              <a:rPr lang="zh-CN" altLang="en-US" dirty="0"/>
              <a:t>，从而允许进行基因组扫描。</a:t>
            </a:r>
            <a:endParaRPr lang="en-US" altLang="zh-CN" dirty="0"/>
          </a:p>
          <a:p>
            <a:r>
              <a:rPr lang="zh-CN" altLang="en-US" dirty="0"/>
              <a:t>种群程序将分析单个样本种群，计算一些种群遗传学统计数据，并导出各种标准输出格式。 并成对比较所有种群以计算 </a:t>
            </a:r>
            <a:r>
              <a:rPr lang="en-US" altLang="zh-CN" dirty="0"/>
              <a:t>FST</a:t>
            </a:r>
            <a:r>
              <a:rPr lang="zh-CN" altLang="en-US" dirty="0"/>
              <a:t>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9AF1-9B2C-4AC4-84BA-DFB424437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1. populations.log</a:t>
            </a:r>
            <a:r>
              <a:rPr lang="zh-CN" altLang="en-US"/>
              <a:t>：此文件包含了屏幕上显示的所有输出内容，包括</a:t>
            </a:r>
            <a:r>
              <a:rPr lang="en-US" altLang="zh-CN"/>
              <a:t> Stacks </a:t>
            </a:r>
            <a:r>
              <a:rPr lang="zh-CN" altLang="en-US"/>
              <a:t>的版本号以及运行时间。它还包含了许多描述应用过滤器后数据的有用信息，包括丢弃</a:t>
            </a:r>
            <a:r>
              <a:rPr lang="en-US" altLang="zh-CN"/>
              <a:t>/</a:t>
            </a:r>
            <a:r>
              <a:rPr lang="zh-CN" altLang="en-US"/>
              <a:t>保留的位点数量、位点的平均长度以及平均位点数。</a:t>
            </a:r>
            <a:endParaRPr lang="zh-CN" altLang="en-US"/>
          </a:p>
          <a:p>
            <a:r>
              <a:rPr lang="en-US" altLang="zh-CN"/>
              <a:t>2. populations.sumstats.tsv</a:t>
            </a:r>
            <a:r>
              <a:rPr lang="zh-CN" altLang="en-US"/>
              <a:t>：此文件包含描述在群体</a:t>
            </a:r>
            <a:r>
              <a:rPr lang="zh-CN" altLang="en-US"/>
              <a:t>分析图中定义的每个群体中发现的每个单核苷酸多态性（</a:t>
            </a:r>
            <a:r>
              <a:rPr lang="en-US" altLang="zh-CN"/>
              <a:t>SNP</a:t>
            </a:r>
            <a:r>
              <a:rPr lang="zh-CN" altLang="en-US"/>
              <a:t>）的汇总统计信息。这包括等位基因的频率、预期</a:t>
            </a:r>
            <a:r>
              <a:rPr lang="en-US" altLang="zh-CN"/>
              <a:t>/</a:t>
            </a:r>
            <a:r>
              <a:rPr lang="zh-CN" altLang="en-US"/>
              <a:t>观察到的杂合度、</a:t>
            </a:r>
            <a:r>
              <a:rPr lang="en-US" altLang="zh-CN"/>
              <a:t>π</a:t>
            </a:r>
            <a:r>
              <a:rPr lang="zh-CN" altLang="en-US"/>
              <a:t>、</a:t>
            </a:r>
            <a:r>
              <a:rPr lang="en-US" altLang="zh-CN"/>
              <a:t>FIS </a:t>
            </a:r>
            <a:r>
              <a:rPr lang="zh-CN" altLang="en-US"/>
              <a:t>等等。</a:t>
            </a:r>
            <a:endParaRPr lang="zh-CN" altLang="en-US"/>
          </a:p>
          <a:p>
            <a:r>
              <a:rPr lang="en-US" altLang="zh-CN"/>
              <a:t>3. populations.hapstats.tsv</a:t>
            </a:r>
            <a:r>
              <a:rPr lang="zh-CN" altLang="en-US"/>
              <a:t>：此文件包含了描述每个群体中所发现的每一个位点（已分型的单核苷酸多态性）的汇总统计信息。其中包括单倍型的频率、基因多样性和单倍型多样性。</a:t>
            </a:r>
            <a:endParaRPr lang="zh-CN" altLang="en-US"/>
          </a:p>
          <a:p>
            <a:r>
              <a:rPr lang="en-US" altLang="zh-CN"/>
              <a:t>4. populations.sumstats_summary.tsv</a:t>
            </a:r>
            <a:r>
              <a:rPr lang="zh-CN" altLang="en-US"/>
              <a:t>：此文件包含了群体层面的平均汇总统计信息。</a:t>
            </a:r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如果启用了</a:t>
            </a:r>
            <a:r>
              <a:rPr lang="en-US" altLang="zh-CN"/>
              <a:t> F </a:t>
            </a:r>
            <a:r>
              <a:rPr lang="zh-CN" altLang="en-US"/>
              <a:t>统计量功能，那么</a:t>
            </a:r>
            <a:r>
              <a:rPr lang="en-US" altLang="zh-CN"/>
              <a:t> populations.fst_X-Y.tsv </a:t>
            </a:r>
            <a:r>
              <a:rPr lang="zh-CN" altLang="en-US"/>
              <a:t>这个文件就包含了基于单核苷酸多态性（</a:t>
            </a:r>
            <a:r>
              <a:rPr lang="en-US" altLang="zh-CN"/>
              <a:t>SNP</a:t>
            </a:r>
            <a:r>
              <a:rPr lang="zh-CN" altLang="en-US"/>
              <a:t>）的</a:t>
            </a:r>
            <a:r>
              <a:rPr lang="en-US" altLang="zh-CN"/>
              <a:t> FST </a:t>
            </a:r>
            <a:r>
              <a:rPr lang="zh-CN" altLang="en-US"/>
              <a:t>指标数据。</a:t>
            </a:r>
            <a:endParaRPr lang="zh-CN" altLang="en-US"/>
          </a:p>
          <a:p>
            <a:r>
              <a:rPr lang="en-US" altLang="zh-CN"/>
              <a:t>6.</a:t>
            </a:r>
            <a:r>
              <a:rPr lang="zh-CN" altLang="en-US"/>
              <a:t>如果启用了</a:t>
            </a:r>
            <a:r>
              <a:rPr lang="en-US" altLang="zh-CN"/>
              <a:t> F </a:t>
            </a:r>
            <a:r>
              <a:rPr lang="zh-CN" altLang="en-US"/>
              <a:t>统计量功能，那么</a:t>
            </a:r>
            <a:r>
              <a:rPr lang="en-US" altLang="zh-CN"/>
              <a:t> populations.phistats_X-Y.tsv </a:t>
            </a:r>
            <a:r>
              <a:rPr lang="zh-CN" altLang="en-US"/>
              <a:t>文件：此文件包含了基于单倍型的</a:t>
            </a:r>
            <a:r>
              <a:rPr lang="en-US" altLang="zh-CN"/>
              <a:t> FST </a:t>
            </a:r>
            <a:r>
              <a:rPr lang="zh-CN" altLang="en-US"/>
              <a:t>指标测量值。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Display </a:t>
            </a:r>
            <a:r>
              <a:rPr lang="en-US" altLang="zh-CN" b="1" dirty="0" err="1"/>
              <a:t>fst</a:t>
            </a:r>
            <a:r>
              <a:rPr lang="en-US" altLang="zh-CN" b="1" dirty="0"/>
              <a:t> values between different species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9AF1-9B2C-4AC4-84BA-DFB424437F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FE9DA-5814-4BEF-9E3F-D571EB6E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AE6B1-6DD4-4315-BA29-439AF91D57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18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3.xml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3525" y="2313305"/>
            <a:ext cx="9144000" cy="1291590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STACKS &amp; ARLEQUIN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04055" y="4020185"/>
            <a:ext cx="3317875" cy="164973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Ruyi Huang	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</a:t>
            </a:r>
            <a:r>
              <a:rPr lang="zh-CN" altLang="en-US" b="1" spc="200" dirty="0">
                <a:solidFill>
                  <a:schemeClr val="accent6">
                    <a:lumMod val="50000"/>
                  </a:schemeClr>
                </a:solidFill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黄汝怡</a:t>
            </a:r>
            <a:endParaRPr lang="en-US" altLang="zh-CN" b="1" spc="200" dirty="0">
              <a:solidFill>
                <a:schemeClr val="accent6">
                  <a:lumMod val="50000"/>
                </a:schemeClr>
              </a:solidFill>
              <a:uFillTx/>
              <a:latin typeface="Optima Regular" panose="02000503060000020004" charset="0"/>
              <a:cs typeface="Optima Regular" panose="020005030600000200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Jan 15th, 2026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Optima Regular" panose="02000503060000020004" charset="0"/>
              <a:cs typeface="Optima Regular" panose="02000503060000020004" charset="0"/>
            </a:endParaRPr>
          </a:p>
          <a:p>
            <a:pPr algn="ctr"/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Optima Regular" panose="02000503060000020004" charset="0"/>
              <a:cs typeface="Optima Regular" panose="02000503060000020004" charset="0"/>
            </a:endParaRPr>
          </a:p>
        </p:txBody>
      </p:sp>
      <p:pic>
        <p:nvPicPr>
          <p:cNvPr id="7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110" y="752475"/>
            <a:ext cx="69227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Working with STACKS--program options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415925" y="2329815"/>
            <a:ext cx="11329670" cy="43345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p>
            <a:r>
              <a:rPr lang="en-US" altLang="zh-CN" dirty="0">
                <a:solidFill>
                  <a:schemeClr val="bg1"/>
                </a:solidFill>
              </a:rPr>
              <a:t>populations 1.44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Usage: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$ populations -V vcf -O dir [-M popmap] (filters) [--fstats] [-k [--sigma=150000] [--bootstrap [-N 100]]] (output formats)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-V,--in_vcf: path to an input VCF file.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-O,--out_path: path to a directory where to write the output files. (Required by -V; otherwise defaults to value of -P.)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-M,--popmap: path to a population map. (Format is 'SAMPLE1	POP1\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SAMPLE2	POP1</a:t>
            </a:r>
            <a:r>
              <a:rPr lang="en-US" altLang="zh-CN" dirty="0">
                <a:solidFill>
                  <a:schemeClr val="bg1"/>
                </a:solidFill>
              </a:rPr>
              <a:t>'.)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-t,--threads: number of threads to run in parallel sections of code.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--fstats: enable SNP and haplotype-based F statistics.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-k,--kernel_smoothed: enable kernel-smoothed Pi, Fis, Fst, Fst', and Phi_st calculations.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--sigma [int]: standard deviation of the kernel smoothing weight distribution. Default 150kb.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--bootstrap: turn on boostrap resampling for all smoothed statistics.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9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600" y="671999"/>
            <a:ext cx="1990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9584020" y="671875"/>
            <a:ext cx="136815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Tab!!! Not Space</a:t>
            </a:r>
            <a:endParaRPr lang="en-US" altLang="zh-CN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截屏2026-01-14 21.43.32"/>
          <p:cNvPicPr>
            <a:picLocks noChangeAspect="1"/>
          </p:cNvPicPr>
          <p:nvPr/>
        </p:nvPicPr>
        <p:blipFill>
          <a:blip r:embed="rId1"/>
          <a:srcRect t="24556" r="-504"/>
          <a:stretch>
            <a:fillRect/>
          </a:stretch>
        </p:blipFill>
        <p:spPr>
          <a:xfrm>
            <a:off x="1012190" y="1393190"/>
            <a:ext cx="10168255" cy="5464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9730" y="758825"/>
            <a:ext cx="105695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dirty="0" smtClean="0">
                <a:sym typeface="+mn-ea"/>
              </a:rPr>
              <a:t>Working with STACKS--results</a:t>
            </a:r>
            <a:endParaRPr lang="en-US" altLang="zh-CN" sz="4000" dirty="0" smtClean="0">
              <a:sym typeface="+mn-ea"/>
            </a:endParaRPr>
          </a:p>
        </p:txBody>
      </p:sp>
      <p:pic>
        <p:nvPicPr>
          <p:cNvPr id="9" name="Picture 3" descr="labtit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56158" y="5001577"/>
            <a:ext cx="10680192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If </a:t>
            </a:r>
            <a:r>
              <a:rPr lang="en-US" altLang="zh-CN" sz="2000" dirty="0" err="1">
                <a:latin typeface="Optima Regular" panose="02000503060000020004" charset="0"/>
                <a:cs typeface="Optima Regular" panose="02000503060000020004" charset="0"/>
              </a:rPr>
              <a:t>F</a:t>
            </a:r>
            <a:r>
              <a:rPr lang="en-US" altLang="zh-CN" sz="2000" baseline="-25000" dirty="0" err="1">
                <a:latin typeface="Optima Regular" panose="02000503060000020004" charset="0"/>
                <a:cs typeface="Optima Regular" panose="02000503060000020004" charset="0"/>
              </a:rPr>
              <a:t>st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 in 0 ~ 0.05, means that the genetic differentiation between populations is very small, which </a:t>
            </a:r>
            <a:r>
              <a:rPr lang="en-US" altLang="zh-CN" sz="2000" dirty="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</a:rPr>
              <a:t>can be ignored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.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If </a:t>
            </a:r>
            <a:r>
              <a:rPr lang="en-US" altLang="zh-CN" sz="2000" dirty="0" err="1">
                <a:latin typeface="Optima Regular" panose="02000503060000020004" charset="0"/>
                <a:cs typeface="Optima Regular" panose="02000503060000020004" charset="0"/>
                <a:sym typeface="+mn-ea"/>
              </a:rPr>
              <a:t>F</a:t>
            </a:r>
            <a:r>
              <a:rPr lang="en-US" altLang="zh-CN" sz="2000" baseline="-25000" dirty="0" err="1">
                <a:latin typeface="Optima Regular" panose="02000503060000020004" charset="0"/>
                <a:cs typeface="Optima Regular" panose="02000503060000020004" charset="0"/>
                <a:sym typeface="+mn-ea"/>
              </a:rPr>
              <a:t>st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in 0.05 ~ 0.15, means </a:t>
            </a:r>
            <a:r>
              <a:rPr lang="en-US" altLang="zh-CN" sz="2000" dirty="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  <a:sym typeface="+mn-ea"/>
              </a:rPr>
              <a:t>moderate genetic differentiation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between populations.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If </a:t>
            </a:r>
            <a:r>
              <a:rPr lang="en-US" altLang="zh-CN" sz="2000" dirty="0" err="1">
                <a:latin typeface="Optima Regular" panose="02000503060000020004" charset="0"/>
                <a:cs typeface="Optima Regular" panose="02000503060000020004" charset="0"/>
                <a:sym typeface="+mn-ea"/>
              </a:rPr>
              <a:t>F</a:t>
            </a:r>
            <a:r>
              <a:rPr lang="en-US" altLang="zh-CN" sz="2000" baseline="-25000" dirty="0" err="1">
                <a:latin typeface="Optima Regular" panose="02000503060000020004" charset="0"/>
                <a:cs typeface="Optima Regular" panose="02000503060000020004" charset="0"/>
                <a:sym typeface="+mn-ea"/>
              </a:rPr>
              <a:t>st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in 0.15 ~ 0.25, means </a:t>
            </a:r>
            <a:r>
              <a:rPr lang="en-US" altLang="zh-CN" sz="2000" dirty="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  <a:sym typeface="+mn-ea"/>
              </a:rPr>
              <a:t>large genetic differentiation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between populations.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If </a:t>
            </a:r>
            <a:r>
              <a:rPr lang="en-US" altLang="zh-CN" sz="2000" dirty="0" err="1">
                <a:latin typeface="Optima Regular" panose="02000503060000020004" charset="0"/>
                <a:cs typeface="Optima Regular" panose="02000503060000020004" charset="0"/>
                <a:sym typeface="+mn-ea"/>
              </a:rPr>
              <a:t>F</a:t>
            </a:r>
            <a:r>
              <a:rPr lang="en-US" altLang="zh-CN" sz="2000" baseline="-25000" dirty="0" err="1">
                <a:latin typeface="Optima Regular" panose="02000503060000020004" charset="0"/>
                <a:cs typeface="Optima Regular" panose="02000503060000020004" charset="0"/>
                <a:sym typeface="+mn-ea"/>
              </a:rPr>
              <a:t>st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&gt; 0.25, means </a:t>
            </a:r>
            <a:r>
              <a:rPr lang="en-US" altLang="zh-CN" sz="2000" dirty="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  <a:sym typeface="+mn-ea"/>
              </a:rPr>
              <a:t>great genetic differentiation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between populations.</a:t>
            </a:r>
            <a:endParaRPr lang="en-US" altLang="zh-CN" sz="18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730" y="951865"/>
            <a:ext cx="105695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 dirty="0" smtClean="0">
                <a:sym typeface="+mn-ea"/>
              </a:rPr>
              <a:t>Working with STACKS--results</a:t>
            </a:r>
            <a:endParaRPr lang="en-US" altLang="zh-CN" sz="4000" dirty="0" smtClean="0">
              <a:sym typeface="+mn-ea"/>
            </a:endParaRPr>
          </a:p>
        </p:txBody>
      </p:sp>
      <p:pic>
        <p:nvPicPr>
          <p:cNvPr id="10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  <p:pic>
        <p:nvPicPr>
          <p:cNvPr id="11" name="图片 10" descr="截屏2026-01-14 23.04.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70" y="1737995"/>
            <a:ext cx="6271895" cy="33007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  <p:pic>
        <p:nvPicPr>
          <p:cNvPr id="4" name="图片 3" descr="截屏2026-01-14 23.04.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2044065"/>
            <a:ext cx="12192000" cy="25634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900160" y="2319655"/>
            <a:ext cx="345440" cy="1082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72345" y="2319655"/>
            <a:ext cx="345440" cy="1082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91115" y="3401695"/>
            <a:ext cx="345440" cy="1082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40440" y="3401695"/>
            <a:ext cx="345440" cy="1082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/>
          <p:cNvSpPr txBox="1"/>
          <p:nvPr/>
        </p:nvSpPr>
        <p:spPr>
          <a:xfrm>
            <a:off x="6436360" y="779145"/>
            <a:ext cx="4256405" cy="2649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03</a:t>
            </a:r>
            <a:endParaRPr kumimoji="0" lang="en-US" altLang="zh-CN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占位符 4"/>
          <p:cNvSpPr txBox="1"/>
          <p:nvPr/>
        </p:nvSpPr>
        <p:spPr>
          <a:xfrm>
            <a:off x="484505" y="3924300"/>
            <a:ext cx="8303895" cy="1088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6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Optima Bold" panose="02000503060000020004" charset="0"/>
                <a:ea typeface="微软雅黑" panose="020B0503020204020204" pitchFamily="34" charset="-122"/>
                <a:cs typeface="Optima Bold" panose="02000503060000020004" charset="0"/>
                <a:sym typeface="+mn-ea"/>
              </a:rPr>
              <a:t>ARLEQUIN</a:t>
            </a:r>
            <a:endParaRPr kumimoji="0" lang="en-US" altLang="zh-CN" sz="6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Optima Bold" panose="02000503060000020004" charset="0"/>
              <a:ea typeface="微软雅黑" panose="020B0503020204020204" pitchFamily="34" charset="-122"/>
              <a:cs typeface="Optima Bold" panose="02000503060000020004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/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/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51635" y="5012690"/>
            <a:ext cx="6172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https://cmpg.unibe.ch/software/arlequin35/Arlequin35.htm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l</a:t>
            </a:r>
            <a:endParaRPr lang="en-US" altLang="zh-CN">
              <a:solidFill>
                <a:schemeClr val="accent6">
                  <a:lumMod val="50000"/>
                </a:schemeClr>
              </a:solidFill>
              <a:latin typeface="Optima Regular" panose="02000503060000020004" charset="0"/>
              <a:cs typeface="Optima Regular" panose="020005030600000200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208" y="874771"/>
            <a:ext cx="10515600" cy="988890"/>
          </a:xfrm>
        </p:spPr>
        <p:txBody>
          <a:bodyPr/>
          <a:lstStyle/>
          <a:p>
            <a:r>
              <a:rPr lang="en-US" altLang="zh-CN" dirty="0">
                <a:latin typeface="Optima Regular" panose="02000503060000020004" charset="0"/>
                <a:cs typeface="Optima Regular" panose="02000503060000020004" charset="0"/>
              </a:rPr>
              <a:t>Arlxequin</a:t>
            </a:r>
            <a:endParaRPr lang="zh-CN" altLang="en-US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4483" y="3092684"/>
            <a:ext cx="3613380" cy="3982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Optima Regular" panose="02000503060000020004" charset="0"/>
                <a:cs typeface="Optima Regular" panose="02000503060000020004" charset="0"/>
              </a:rPr>
              <a:t>data types are: </a:t>
            </a:r>
            <a:endParaRPr lang="en-US" altLang="zh-CN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• DNA sequences </a:t>
            </a:r>
            <a:r>
              <a:rPr lang="zh-CN" altLang="en-US" sz="2400" dirty="0">
                <a:latin typeface="Optima Regular" panose="02000503060000020004" charset="0"/>
                <a:cs typeface="Optima Regular" panose="02000503060000020004" charset="0"/>
              </a:rPr>
              <a:t>（</a:t>
            </a: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 arbitrary length </a:t>
            </a:r>
            <a:r>
              <a:rPr lang="zh-CN" altLang="en-US" sz="2400" dirty="0">
                <a:latin typeface="Optima Regular" panose="02000503060000020004" charset="0"/>
                <a:cs typeface="Optima Regular" panose="02000503060000020004" charset="0"/>
              </a:rPr>
              <a:t>）</a:t>
            </a:r>
            <a:endParaRPr lang="en-US" altLang="zh-CN" sz="2400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• RFLP data </a:t>
            </a:r>
            <a:endParaRPr lang="en-US" altLang="zh-CN" sz="2400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• Microsatellite data</a:t>
            </a:r>
            <a:endParaRPr lang="en-US" altLang="zh-CN" sz="2400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• Standard data</a:t>
            </a:r>
            <a:endParaRPr lang="en-US" altLang="zh-CN" sz="2400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• Allele frequency data</a:t>
            </a:r>
            <a:endParaRPr lang="zh-CN" altLang="en-US" sz="24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7750" y="1747101"/>
            <a:ext cx="1088729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An Integrated Software for Population Genetics Data Analysis</a:t>
            </a:r>
            <a:r>
              <a:rPr lang="zh-CN" altLang="en-US" sz="2000" dirty="0">
                <a:latin typeface="Optima Regular" panose="02000503060000020004" charset="0"/>
                <a:cs typeface="Optima Regular" panose="02000503060000020004" charset="0"/>
              </a:rPr>
              <a:t>（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quite a large set of basic methods and statistical testsx</a:t>
            </a:r>
            <a:r>
              <a:rPr lang="zh-CN" altLang="en-US" sz="2000" dirty="0">
                <a:latin typeface="Optima Regular" panose="02000503060000020004" charset="0"/>
                <a:cs typeface="Optima Regular" panose="02000503060000020004" charset="0"/>
              </a:rPr>
              <a:t>）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 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Purpose </a:t>
            </a:r>
            <a:r>
              <a:rPr lang="zh-CN" altLang="en-US" sz="2000" dirty="0">
                <a:latin typeface="Optima Regular" panose="02000503060000020004" charset="0"/>
                <a:cs typeface="Optima Regular" panose="02000503060000020004" charset="0"/>
              </a:rPr>
              <a:t>：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analyze several times the same data set from different perspectives</a:t>
            </a:r>
            <a:endParaRPr lang="zh-CN" altLang="en-US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13580" y="3176270"/>
            <a:ext cx="614870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Optima Regular" panose="02000503060000020004" charset="0"/>
                <a:cs typeface="Optima Regular" panose="02000503060000020004" charset="0"/>
              </a:rPr>
              <a:t>Inter-population methods:</a:t>
            </a:r>
            <a:endParaRPr lang="en-US" altLang="zh-CN" sz="2800" dirty="0">
              <a:latin typeface="Optima Regular" panose="02000503060000020004" charset="0"/>
              <a:cs typeface="Optima Regular" panose="02000503060000020004" charset="0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•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 </a:t>
            </a: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AMOVA</a:t>
            </a:r>
            <a:endParaRPr lang="en-US" altLang="zh-CN" sz="2800" dirty="0">
              <a:latin typeface="Optima Regular" panose="02000503060000020004" charset="0"/>
              <a:cs typeface="Optima Regular" panose="020005030600000200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• Hardy-Weinberg equilibrium</a:t>
            </a:r>
            <a:endParaRPr lang="en-US" altLang="zh-CN" sz="24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500" y="3587750"/>
            <a:ext cx="3354705" cy="8178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0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02-pre.arq_file"/>
          <p:cNvPicPr>
            <a:picLocks noChangeAspect="1"/>
          </p:cNvPicPr>
          <p:nvPr/>
        </p:nvPicPr>
        <p:blipFill>
          <a:blip r:embed="rId1"/>
          <a:srcRect t="8089" r="-100"/>
          <a:stretch>
            <a:fillRect/>
          </a:stretch>
        </p:blipFill>
        <p:spPr>
          <a:xfrm>
            <a:off x="6350" y="1116330"/>
            <a:ext cx="4757420" cy="2974340"/>
          </a:xfrm>
          <a:prstGeom prst="rect">
            <a:avLst/>
          </a:prstGeom>
        </p:spPr>
      </p:pic>
      <p:pic>
        <p:nvPicPr>
          <p:cNvPr id="11" name="图片 10" descr="03-pre.arq_file"/>
          <p:cNvPicPr>
            <a:picLocks noChangeAspect="1"/>
          </p:cNvPicPr>
          <p:nvPr/>
        </p:nvPicPr>
        <p:blipFill>
          <a:blip r:embed="rId2"/>
          <a:srcRect t="6712" r="1628"/>
          <a:stretch>
            <a:fillRect/>
          </a:stretch>
        </p:blipFill>
        <p:spPr>
          <a:xfrm>
            <a:off x="4975860" y="1116330"/>
            <a:ext cx="3570605" cy="2873375"/>
          </a:xfrm>
          <a:prstGeom prst="rect">
            <a:avLst/>
          </a:prstGeom>
        </p:spPr>
      </p:pic>
      <p:pic>
        <p:nvPicPr>
          <p:cNvPr id="12" name="图片 11" descr="04-pre.arq_file"/>
          <p:cNvPicPr>
            <a:picLocks noChangeAspect="1"/>
          </p:cNvPicPr>
          <p:nvPr/>
        </p:nvPicPr>
        <p:blipFill>
          <a:blip r:embed="rId3"/>
          <a:srcRect l="18271" t="14049" r="22767" b="6901"/>
          <a:stretch>
            <a:fillRect/>
          </a:stretch>
        </p:blipFill>
        <p:spPr>
          <a:xfrm>
            <a:off x="8420735" y="1495425"/>
            <a:ext cx="3803650" cy="2178050"/>
          </a:xfrm>
          <a:prstGeom prst="rect">
            <a:avLst/>
          </a:prstGeom>
        </p:spPr>
      </p:pic>
      <p:pic>
        <p:nvPicPr>
          <p:cNvPr id="13" name="图片 12" descr="05-pre.arq_file"/>
          <p:cNvPicPr>
            <a:picLocks noChangeAspect="1"/>
          </p:cNvPicPr>
          <p:nvPr/>
        </p:nvPicPr>
        <p:blipFill>
          <a:blip r:embed="rId4"/>
          <a:srcRect t="9650" r="502"/>
          <a:stretch>
            <a:fillRect/>
          </a:stretch>
        </p:blipFill>
        <p:spPr>
          <a:xfrm>
            <a:off x="234315" y="4087495"/>
            <a:ext cx="4529455" cy="2770505"/>
          </a:xfrm>
          <a:prstGeom prst="rect">
            <a:avLst/>
          </a:prstGeom>
        </p:spPr>
      </p:pic>
      <p:pic>
        <p:nvPicPr>
          <p:cNvPr id="14" name="图片 13" descr="06-pre.arq_file"/>
          <p:cNvPicPr>
            <a:picLocks noChangeAspect="1"/>
          </p:cNvPicPr>
          <p:nvPr/>
        </p:nvPicPr>
        <p:blipFill>
          <a:blip r:embed="rId5"/>
          <a:srcRect t="9622" r="564"/>
          <a:stretch>
            <a:fillRect/>
          </a:stretch>
        </p:blipFill>
        <p:spPr>
          <a:xfrm>
            <a:off x="6125210" y="4087495"/>
            <a:ext cx="4923790" cy="2779395"/>
          </a:xfrm>
          <a:prstGeom prst="rect">
            <a:avLst/>
          </a:prstGeom>
        </p:spPr>
      </p:pic>
      <p:pic>
        <p:nvPicPr>
          <p:cNvPr id="15" name="Picture 3" descr="labtitle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4662805" y="2313940"/>
            <a:ext cx="331470" cy="2057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8546465" y="2313940"/>
            <a:ext cx="331470" cy="2057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 rot="5400000">
            <a:off x="10156825" y="3783965"/>
            <a:ext cx="331470" cy="2057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10800000">
            <a:off x="5340985" y="5369560"/>
            <a:ext cx="331470" cy="2057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72135" y="872490"/>
            <a:ext cx="5374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Optima Bold" panose="02000503060000020004" charset="0"/>
                <a:cs typeface="Optima Bold" panose="02000503060000020004" charset="0"/>
              </a:rPr>
              <a:t>use </a:t>
            </a:r>
            <a:r>
              <a:rPr lang="en-US" altLang="zh-CN" b="1">
                <a:latin typeface="Optima Bold" panose="02000503060000020004" charset="0"/>
                <a:cs typeface="Optima Bold" panose="02000503060000020004" charset="0"/>
                <a:sym typeface="+mn-ea"/>
              </a:rPr>
              <a:t>DNASP to prepare haplotype (.arq) file</a:t>
            </a:r>
            <a:endParaRPr lang="en-US" altLang="zh-CN" b="1">
              <a:latin typeface="Optima Bold" panose="02000503060000020004" charset="0"/>
              <a:cs typeface="Optima Bold" panose="020005030600000200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208" y="1322509"/>
            <a:ext cx="10515600" cy="707537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Optima Regular" panose="02000503060000020004" charset="0"/>
                <a:cs typeface="Optima Regular" panose="02000503060000020004" charset="0"/>
              </a:rPr>
              <a:t>AMOVA</a:t>
            </a:r>
            <a:endParaRPr lang="en-US" altLang="zh-CN" sz="32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543609"/>
            <a:ext cx="10515600" cy="3801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Optima Regular" panose="02000503060000020004" charset="0"/>
                <a:cs typeface="Optima Regular" panose="02000503060000020004" charset="0"/>
              </a:rPr>
              <a:t>This method can discuss whether there are corresponding genetic variations among different altitudes, different languages, and geographic groups.</a:t>
            </a:r>
            <a:endParaRPr lang="en-US" altLang="zh-CN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2030046"/>
            <a:ext cx="1074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Optima Regular" panose="02000503060000020004" charset="0"/>
                <a:cs typeface="Optima Regular" panose="02000503060000020004" charset="0"/>
              </a:rPr>
              <a:t>Different hierarchical Analyses of Molecular Variance to evaluate the amount of population genetic structure.</a:t>
            </a:r>
            <a:endParaRPr lang="en-US" altLang="zh-CN" sz="28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pic>
        <p:nvPicPr>
          <p:cNvPr id="10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截屏2026-01-14 18.22.10"/>
          <p:cNvPicPr>
            <a:picLocks noChangeAspect="1"/>
          </p:cNvPicPr>
          <p:nvPr/>
        </p:nvPicPr>
        <p:blipFill>
          <a:blip r:embed="rId1"/>
          <a:srcRect r="-854" b="23784"/>
          <a:stretch>
            <a:fillRect/>
          </a:stretch>
        </p:blipFill>
        <p:spPr>
          <a:xfrm>
            <a:off x="347345" y="1868170"/>
            <a:ext cx="7199630" cy="4845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693" y="1024755"/>
            <a:ext cx="10515600" cy="79387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Optima Regular" panose="02000503060000020004" charset="0"/>
                <a:cs typeface="Optima Regular" panose="02000503060000020004" charset="0"/>
              </a:rPr>
              <a:t>1.AMOVA with haplotypic data</a:t>
            </a:r>
            <a:r>
              <a:rPr lang="zh-CN" altLang="en-US" sz="2800" dirty="0">
                <a:latin typeface="Optima Regular" panose="02000503060000020004" charset="0"/>
                <a:cs typeface="Optima Regular" panose="02000503060000020004" charset="0"/>
              </a:rPr>
              <a:t>（</a:t>
            </a:r>
            <a:r>
              <a:rPr lang="en-US" altLang="zh-CN" sz="2800" dirty="0">
                <a:latin typeface="Optima Regular" panose="02000503060000020004" charset="0"/>
                <a:cs typeface="Optima Regular" panose="02000503060000020004" charset="0"/>
              </a:rPr>
              <a:t>a sister chromatid</a:t>
            </a:r>
            <a:r>
              <a:rPr lang="zh-CN" altLang="en-US" sz="2800" dirty="0">
                <a:latin typeface="Optima Regular" panose="02000503060000020004" charset="0"/>
                <a:cs typeface="Optima Regular" panose="02000503060000020004" charset="0"/>
              </a:rPr>
              <a:t>）</a:t>
            </a:r>
            <a:endParaRPr lang="zh-CN" altLang="en-US" sz="28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33323" y="1655868"/>
            <a:ext cx="3958322" cy="1118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A separate AMOVA can be performed for each locus separately. 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786573" y="1970464"/>
            <a:ext cx="3263900" cy="14757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5152101" y="3025397"/>
            <a:ext cx="2740660" cy="9671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933298" y="2727010"/>
            <a:ext cx="405064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Population specific FST indices will be computed for all loci and for each locus separately.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33055" y="3836035"/>
            <a:ext cx="4407535" cy="1290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Enter the number of permutations used to test the significance of covariance components and fixation indices.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cxnSp>
        <p:nvCxnSpPr>
          <p:cNvPr id="16" name="直接箭头连接符 15"/>
          <p:cNvCxnSpPr>
            <a:endCxn id="12" idx="1"/>
          </p:cNvCxnSpPr>
          <p:nvPr/>
        </p:nvCxnSpPr>
        <p:spPr>
          <a:xfrm>
            <a:off x="4929273" y="4481660"/>
            <a:ext cx="300355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24" idx="1"/>
          </p:cNvCxnSpPr>
          <p:nvPr/>
        </p:nvCxnSpPr>
        <p:spPr>
          <a:xfrm>
            <a:off x="5260340" y="4926043"/>
            <a:ext cx="2790190" cy="9861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050530" y="5405120"/>
            <a:ext cx="3933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project distance matrix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342900" indent="-342900">
              <a:buAutoNum type="arabicPeriod"/>
            </a:pP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Compute distance matrix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  <a:p>
            <a:pPr marL="342900" indent="-342900">
              <a:buAutoNum type="arabicPeriod"/>
            </a:pP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Use conventional F-statistics</a:t>
            </a:r>
            <a:endParaRPr lang="zh-CN" altLang="en-US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pic>
        <p:nvPicPr>
          <p:cNvPr id="6" name="Picture 3" descr="labtit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  <p:pic>
        <p:nvPicPr>
          <p:cNvPr id="2" name="图片 1" descr="截屏2026-01-15 00.20.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30" y="682625"/>
            <a:ext cx="5286375" cy="61207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0255" y="3913505"/>
            <a:ext cx="1755140" cy="2755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26030" y="6489065"/>
            <a:ext cx="2019300" cy="2755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679950" y="5620001"/>
            <a:ext cx="2416810" cy="9531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595238" y="2736153"/>
            <a:ext cx="476859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111111"/>
                </a:solidFill>
                <a:effectLst/>
                <a:latin typeface="Optima Regular" panose="02000503060000020004" charset="0"/>
                <a:ea typeface="微软雅黑" panose="020B0503020204020204" pitchFamily="34" charset="-122"/>
                <a:cs typeface="Optima Regular" panose="02000503060000020004" charset="0"/>
              </a:rPr>
              <a:t>null hypothesis</a:t>
            </a:r>
            <a:r>
              <a:rPr lang="zh-CN" altLang="en-US" sz="2800" b="0" i="0" dirty="0">
                <a:solidFill>
                  <a:srgbClr val="111111"/>
                </a:solidFill>
                <a:effectLst/>
                <a:latin typeface="Optima Regular" panose="02000503060000020004" charset="0"/>
                <a:ea typeface="微软雅黑" panose="020B0503020204020204" pitchFamily="34" charset="-122"/>
                <a:cs typeface="Optima Regular" panose="02000503060000020004" charset="0"/>
              </a:rPr>
              <a:t>：</a:t>
            </a:r>
            <a:endParaRPr lang="en-US" altLang="zh-CN" sz="2800" b="0" i="0" dirty="0">
              <a:solidFill>
                <a:srgbClr val="111111"/>
              </a:solidFill>
              <a:effectLst/>
              <a:latin typeface="Optima Regular" panose="02000503060000020004" charset="0"/>
              <a:ea typeface="微软雅黑" panose="020B0503020204020204" pitchFamily="34" charset="-122"/>
              <a:cs typeface="Optima Regular" panose="02000503060000020004" charset="0"/>
            </a:endParaRPr>
          </a:p>
          <a:p>
            <a:r>
              <a:rPr lang="en-US" altLang="zh-CN" sz="2800" b="0" i="0" dirty="0">
                <a:solidFill>
                  <a:srgbClr val="111111"/>
                </a:solidFill>
                <a:effectLst/>
                <a:latin typeface="Optima Regular" panose="02000503060000020004" charset="0"/>
                <a:ea typeface="微软雅黑" panose="020B0503020204020204" pitchFamily="34" charset="-122"/>
                <a:cs typeface="Optima Regular" panose="02000503060000020004" charset="0"/>
              </a:rPr>
              <a:t>There are no differences among populations</a:t>
            </a:r>
            <a:endParaRPr lang="zh-CN" altLang="en-US" sz="28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93611" y="5322951"/>
            <a:ext cx="37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Optima Regular" panose="02000503060000020004" charset="0"/>
                <a:cs typeface="Optima Regular" panose="02000503060000020004" charset="0"/>
              </a:rPr>
              <a:t>P-value&lt;=0.05(violate)</a:t>
            </a:r>
            <a:endParaRPr lang="en-US" altLang="zh-CN" sz="28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683455" y="1212482"/>
            <a:ext cx="1381373" cy="660400"/>
            <a:chOff x="5519936" y="1488468"/>
            <a:chExt cx="1381373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平行四边形 14"/>
            <p:cNvSpPr/>
            <p:nvPr/>
          </p:nvSpPr>
          <p:spPr>
            <a:xfrm>
              <a:off x="5519936" y="1488468"/>
              <a:ext cx="1381373" cy="66040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文本框 1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597600" y="1541909"/>
              <a:ext cx="10867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755" algn="l"/>
                </a:tabLst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  <a:sym typeface="Calibri" panose="020F0502020204030204" charset="0"/>
                </a:rPr>
                <a:t>01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  <a:sym typeface="Calibri" panose="020F050202020403020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35075" y="3200139"/>
            <a:ext cx="1381373" cy="660400"/>
            <a:chOff x="5519936" y="1488468"/>
            <a:chExt cx="1381373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平行四边形 17"/>
            <p:cNvSpPr/>
            <p:nvPr/>
          </p:nvSpPr>
          <p:spPr>
            <a:xfrm>
              <a:off x="5519936" y="1488468"/>
              <a:ext cx="1381373" cy="66040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文本框 1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597600" y="1541909"/>
              <a:ext cx="10867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755" algn="l"/>
                </a:tabLst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  <a:sym typeface="Calibri" panose="020F0502020204030204" charset="0"/>
                </a:rPr>
                <a:t>02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  <a:sym typeface="Calibri" panose="020F0502020204030204" charset="0"/>
              </a:endParaRPr>
            </a:p>
          </p:txBody>
        </p:sp>
      </p:grpSp>
      <p:grpSp>
        <p:nvGrpSpPr>
          <p:cNvPr id="23" name="组合 3"/>
          <p:cNvGrpSpPr/>
          <p:nvPr/>
        </p:nvGrpSpPr>
        <p:grpSpPr>
          <a:xfrm>
            <a:off x="-3049556" y="-2033815"/>
            <a:ext cx="8764556" cy="10342927"/>
            <a:chOff x="-3802743" y="-2148114"/>
            <a:chExt cx="7489372" cy="4795157"/>
          </a:xfrm>
        </p:grpSpPr>
        <p:sp>
          <p:nvSpPr>
            <p:cNvPr id="24" name="平行四边形 4"/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tima Regular" panose="02000503060000020004" charset="0"/>
                <a:ea typeface="宋体" panose="02010600030101010101" pitchFamily="2" charset="-122"/>
                <a:cs typeface="Optima Regular" panose="02000503060000020004" charset="0"/>
              </a:endParaRPr>
            </a:p>
          </p:txBody>
        </p:sp>
        <p:sp>
          <p:nvSpPr>
            <p:cNvPr id="25" name="平行四边形 5"/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effectLst>
              <a:softEdge rad="50800"/>
            </a:effectLst>
          </p:spPr>
          <p:style>
            <a:lnRef idx="0">
              <a:srgbClr val="FFFFFF"/>
            </a:lnRef>
            <a:fillRef idx="1">
              <a:schemeClr val="accent6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tima Regular" panose="02000503060000020004" charset="0"/>
                <a:ea typeface="宋体" panose="02010600030101010101" pitchFamily="2" charset="-122"/>
                <a:cs typeface="Optima Regular" panose="02000503060000020004" charset="0"/>
              </a:endParaRPr>
            </a:p>
          </p:txBody>
        </p:sp>
      </p:grpSp>
      <p:sp>
        <p:nvSpPr>
          <p:cNvPr id="34" name="文本框 6"/>
          <p:cNvSpPr txBox="1">
            <a:spLocks noChangeArrowheads="1"/>
          </p:cNvSpPr>
          <p:nvPr/>
        </p:nvSpPr>
        <p:spPr bwMode="auto">
          <a:xfrm>
            <a:off x="7219950" y="3232785"/>
            <a:ext cx="18859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Optima Bold" panose="02000503060000020004" charset="0"/>
                <a:cs typeface="Optima Bold" panose="02000503060000020004" charset="0"/>
                <a:sym typeface="+mn-ea"/>
              </a:rPr>
              <a:t>STACKS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Optima Bold" panose="02000503060000020004" charset="0"/>
              <a:ea typeface="微软雅黑" panose="020B0503020204020204" pitchFamily="34" charset="-122"/>
              <a:cs typeface="Optima Bold" panose="02000503060000020004" charset="0"/>
              <a:sym typeface="+mn-ea"/>
            </a:endParaRPr>
          </a:p>
        </p:txBody>
      </p:sp>
      <p:sp>
        <p:nvSpPr>
          <p:cNvPr id="37" name="文本框 6"/>
          <p:cNvSpPr txBox="1">
            <a:spLocks noChangeArrowheads="1"/>
          </p:cNvSpPr>
          <p:nvPr/>
        </p:nvSpPr>
        <p:spPr bwMode="auto">
          <a:xfrm>
            <a:off x="7219824" y="5151064"/>
            <a:ext cx="22148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Optima Bold" panose="02000503060000020004" charset="0"/>
                <a:cs typeface="Optima Bold" panose="02000503060000020004" charset="0"/>
                <a:sym typeface="+mn-ea"/>
              </a:rPr>
              <a:t>ARLEQUIN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Optima Bold" panose="02000503060000020004" charset="0"/>
              <a:ea typeface="微软雅黑" panose="020B0503020204020204" pitchFamily="34" charset="-122"/>
              <a:cs typeface="Optima Bold" panose="02000503060000020004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337" y="2931126"/>
            <a:ext cx="298124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tima Regular" panose="02000503060000020004" charset="0"/>
                <a:ea typeface="微软雅黑" panose="020B0503020204020204" pitchFamily="34" charset="-122"/>
                <a:cs typeface="Optima Regular" panose="02000503060000020004" charset="0"/>
              </a:rPr>
              <a:t>OVERVIEW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tima Regular" panose="02000503060000020004" charset="0"/>
              <a:ea typeface="微软雅黑" panose="020B0503020204020204" pitchFamily="34" charset="-122"/>
              <a:cs typeface="Optima Regular" panose="020005030600000200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84090" y="5084077"/>
            <a:ext cx="1381373" cy="660400"/>
            <a:chOff x="5519936" y="1488468"/>
            <a:chExt cx="1381373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平行四边形 3"/>
            <p:cNvSpPr/>
            <p:nvPr/>
          </p:nvSpPr>
          <p:spPr>
            <a:xfrm>
              <a:off x="5519936" y="1488468"/>
              <a:ext cx="1381373" cy="66040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文本框 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597600" y="1541909"/>
              <a:ext cx="1086759" cy="5835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755" algn="l"/>
                </a:tabLst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  <a:sym typeface="Calibri" panose="020F0502020204030204" charset="0"/>
                </a:rPr>
                <a:t>03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  <a:sym typeface="Calibri" panose="020F0502020204030204" charset="0"/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81190" y="1291590"/>
            <a:ext cx="44202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3200" b="1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Optima Bold" panose="02000503060000020004" charset="0"/>
                <a:ea typeface="微软雅黑" panose="020B0503020204020204" pitchFamily="34" charset="-122"/>
                <a:cs typeface="Optima Bold" panose="02000503060000020004" charset="0"/>
                <a:sym typeface="+mn-ea"/>
              </a:rPr>
              <a:t>General Introduction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Optima Bold" panose="02000503060000020004" charset="0"/>
              <a:ea typeface="微软雅黑" panose="020B0503020204020204" pitchFamily="34" charset="-122"/>
              <a:cs typeface="Optima Bold" panose="020005030600000200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19950" y="5721350"/>
            <a:ext cx="4075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https://cmpg.unibe.ch/software/arlequin35/Arlequin35.html</a:t>
            </a:r>
            <a:endParaRPr lang="en-US" altLang="zh-CN">
              <a:solidFill>
                <a:schemeClr val="accent6">
                  <a:lumMod val="50000"/>
                </a:schemeClr>
              </a:solidFill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19950" y="3860800"/>
            <a:ext cx="4075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http://catchenlab.life.illinois.edu/stacks/</a:t>
            </a:r>
            <a:endParaRPr lang="en-US" altLang="zh-CN">
              <a:solidFill>
                <a:schemeClr val="accent6">
                  <a:lumMod val="50000"/>
                </a:schemeClr>
              </a:solidFill>
              <a:latin typeface="Optima Regular" panose="02000503060000020004" charset="0"/>
              <a:cs typeface="Optima Regular" panose="020005030600000200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截屏2026-01-14 18.24.07"/>
          <p:cNvPicPr>
            <a:picLocks noChangeAspect="1"/>
          </p:cNvPicPr>
          <p:nvPr/>
        </p:nvPicPr>
        <p:blipFill>
          <a:blip r:embed="rId1"/>
          <a:srcRect r="640" b="20889"/>
          <a:stretch>
            <a:fillRect/>
          </a:stretch>
        </p:blipFill>
        <p:spPr>
          <a:xfrm>
            <a:off x="189230" y="1675130"/>
            <a:ext cx="7343140" cy="50514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230" y="850265"/>
            <a:ext cx="11530330" cy="872490"/>
          </a:xfrm>
        </p:spPr>
        <p:txBody>
          <a:bodyPr>
            <a:normAutofit fontScale="90000"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2.AMOVA with genotypic data</a:t>
            </a:r>
            <a:r>
              <a:rPr lang="zh-CN" altLang="en-US" sz="2000" dirty="0">
                <a:latin typeface="Optima Regular" panose="02000503060000020004" charset="0"/>
                <a:cs typeface="Optima Regular" panose="02000503060000020004" charset="0"/>
              </a:rPr>
              <a:t>（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uncommonly used</a:t>
            </a:r>
            <a:r>
              <a:rPr lang="zh-CN" altLang="en-US" sz="2000" dirty="0">
                <a:latin typeface="Optima Regular" panose="02000503060000020004" charset="0"/>
                <a:cs typeface="Optima Regular" panose="02000503060000020004" charset="0"/>
              </a:rPr>
              <a:t>）</a:t>
            </a:r>
            <a:br>
              <a:rPr lang="zh-CN" altLang="en-US" sz="2000" dirty="0">
                <a:latin typeface="Optima Regular" panose="02000503060000020004" charset="0"/>
                <a:cs typeface="Optima Regular" panose="02000503060000020004" charset="0"/>
              </a:rPr>
            </a:b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Compared to haplotypic data, it becomes possible to compute the average inbreeding coefficient FIS with dipxloid genotypic data.</a:t>
            </a:r>
            <a:endParaRPr lang="zh-CN" altLang="en-US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cxnSp>
        <p:nvCxnSpPr>
          <p:cNvPr id="7" name="直接箭头连接符 6"/>
          <p:cNvCxnSpPr>
            <a:endCxn id="8" idx="1"/>
          </p:cNvCxnSpPr>
          <p:nvPr/>
        </p:nvCxnSpPr>
        <p:spPr>
          <a:xfrm flipV="1">
            <a:off x="4200779" y="3058949"/>
            <a:ext cx="3875405" cy="7937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075857" y="2397950"/>
            <a:ext cx="421774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Include the intra-individual covariance component of genetic diversity, and its associated inbreeding coefficients (FIS and FIT)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30210" y="4096385"/>
            <a:ext cx="4135120" cy="2462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Compute inbreeding coefficients (FIS) separately for each population and test it by permutation of gene copies between individuals within population. </a:t>
            </a:r>
            <a:r>
              <a:rPr lang="zh-CN" altLang="en-US" sz="2000" dirty="0">
                <a:latin typeface="Optima Regular" panose="02000503060000020004" charset="0"/>
                <a:cs typeface="Optima Regular" panose="02000503060000020004" charset="0"/>
              </a:rPr>
              <a:t>（</a:t>
            </a:r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Include individual level </a:t>
            </a:r>
            <a:r>
              <a:rPr lang="zh-CN" altLang="en-US" sz="2000" dirty="0">
                <a:latin typeface="Optima Regular" panose="02000503060000020004" charset="0"/>
                <a:cs typeface="Optima Regular" panose="02000503060000020004" charset="0"/>
              </a:rPr>
              <a:t>）</a:t>
            </a:r>
            <a:endParaRPr lang="zh-CN" altLang="en-US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096254" y="3987986"/>
            <a:ext cx="1727200" cy="10591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labtit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735" y="844550"/>
            <a:ext cx="9443720" cy="71564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Baskerville Old Face" panose="02020602080505020303" pitchFamily="18" charset="0"/>
              </a:rPr>
              <a:t>Hardy-Weinberg equilibrium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4242816" y="4809109"/>
            <a:ext cx="8034528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Baskerville Old Face" panose="02020602080505020303" pitchFamily="18" charset="0"/>
              </a:rPr>
              <a:t>Test of non-random association of alleles within diploid individuals.</a:t>
            </a:r>
            <a:endParaRPr lang="en-US" altLang="zh-CN" sz="2800" dirty="0">
              <a:latin typeface="Baskerville Old Face" panose="02020602080505020303" pitchFamily="18" charset="0"/>
            </a:endParaRPr>
          </a:p>
          <a:p>
            <a:endParaRPr lang="zh-CN" altLang="en-US" sz="2800" dirty="0">
              <a:latin typeface="Baskerville Old Face" panose="02020602080505020303" pitchFamily="18" charset="0"/>
            </a:endParaRPr>
          </a:p>
          <a:p>
            <a:r>
              <a:rPr lang="en-US" altLang="zh-CN" sz="2800" dirty="0">
                <a:latin typeface="Baskerville Old Face" panose="02020602080505020303" pitchFamily="18" charset="0"/>
                <a:sym typeface="+mn-ea"/>
              </a:rPr>
              <a:t>Separate tests are carried out at each locus.</a:t>
            </a:r>
            <a:endParaRPr lang="zh-CN" alt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8990" y="1661160"/>
            <a:ext cx="10052050" cy="125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latin typeface="Baskerville Old Face" panose="02020602080505020303" pitchFamily="18" charset="0"/>
              </a:rPr>
              <a:t>In an infinite mating population that mates with each other without mutation, migration and selection, gene frequency and genotype frequency will remain unchanged from generation to generation.</a:t>
            </a:r>
            <a:endParaRPr lang="en-US" altLang="zh-CN" sz="2400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3" descr="Screen Shot 2018-01-09 at 7.34.13 A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990" y="2891790"/>
            <a:ext cx="3056255" cy="38252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49825" y="3213100"/>
            <a:ext cx="633984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sz="3200" u="none" dirty="0">
                <a:solidFill>
                  <a:srgbClr val="000000"/>
                </a:solidFill>
              </a:rPr>
              <a:t>One locus with 2 alleles at </a:t>
            </a:r>
            <a:r>
              <a:rPr lang="en-AU" altLang="zh-CN" sz="2800" u="none" dirty="0">
                <a:solidFill>
                  <a:srgbClr val="000000"/>
                </a:solidFill>
              </a:rPr>
              <a:t>HWE:   </a:t>
            </a:r>
            <a:r>
              <a:rPr lang="en-AU" altLang="zh-CN" sz="3200" i="1" u="none" dirty="0">
                <a:solidFill>
                  <a:srgbClr val="000000"/>
                </a:solidFill>
              </a:rPr>
              <a:t>p</a:t>
            </a:r>
            <a:r>
              <a:rPr lang="en-AU" altLang="zh-CN" sz="3200" u="none" baseline="30000" dirty="0">
                <a:solidFill>
                  <a:srgbClr val="000000"/>
                </a:solidFill>
              </a:rPr>
              <a:t>2</a:t>
            </a:r>
            <a:r>
              <a:rPr lang="en-AU" altLang="zh-CN" sz="3200" u="none" dirty="0">
                <a:solidFill>
                  <a:srgbClr val="000000"/>
                </a:solidFill>
              </a:rPr>
              <a:t> + 2</a:t>
            </a:r>
            <a:r>
              <a:rPr lang="en-AU" altLang="zh-CN" sz="3200" i="1" u="none" dirty="0">
                <a:solidFill>
                  <a:srgbClr val="000000"/>
                </a:solidFill>
              </a:rPr>
              <a:t>pq </a:t>
            </a:r>
            <a:r>
              <a:rPr lang="en-AU" altLang="zh-CN" sz="3200" u="none" dirty="0">
                <a:solidFill>
                  <a:srgbClr val="000000"/>
                </a:solidFill>
              </a:rPr>
              <a:t>+ </a:t>
            </a:r>
            <a:r>
              <a:rPr lang="en-AU" altLang="zh-CN" sz="3200" i="1" u="none" dirty="0">
                <a:solidFill>
                  <a:srgbClr val="000000"/>
                </a:solidFill>
              </a:rPr>
              <a:t>q</a:t>
            </a:r>
            <a:r>
              <a:rPr lang="en-AU" altLang="zh-CN" sz="3200" u="none" baseline="30000" dirty="0">
                <a:solidFill>
                  <a:srgbClr val="000000"/>
                </a:solidFill>
              </a:rPr>
              <a:t>2</a:t>
            </a:r>
            <a:r>
              <a:rPr lang="en-AU" altLang="zh-CN" sz="3200" u="none" dirty="0">
                <a:solidFill>
                  <a:srgbClr val="000000"/>
                </a:solidFill>
              </a:rPr>
              <a:t> = </a:t>
            </a:r>
            <a:r>
              <a:rPr lang="en-AU" altLang="zh-CN" sz="3200" dirty="0">
                <a:solidFill>
                  <a:srgbClr val="000000"/>
                </a:solidFill>
              </a:rPr>
              <a:t>1</a:t>
            </a:r>
            <a:endParaRPr lang="en-US" altLang="zh-CN" sz="2800" i="1" u="none" dirty="0">
              <a:solidFill>
                <a:srgbClr val="000000"/>
              </a:solidFill>
            </a:endParaRPr>
          </a:p>
        </p:txBody>
      </p:sp>
      <p:pic>
        <p:nvPicPr>
          <p:cNvPr id="7" name="Picture 3" descr="labtit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截屏2026-01-14 18.26.25"/>
          <p:cNvPicPr>
            <a:picLocks noChangeAspect="1"/>
          </p:cNvPicPr>
          <p:nvPr/>
        </p:nvPicPr>
        <p:blipFill>
          <a:blip r:embed="rId1"/>
          <a:srcRect r="9845" b="-284"/>
          <a:stretch>
            <a:fillRect/>
          </a:stretch>
        </p:blipFill>
        <p:spPr>
          <a:xfrm>
            <a:off x="0" y="257810"/>
            <a:ext cx="8129270" cy="6278880"/>
          </a:xfrm>
          <a:prstGeom prst="rect">
            <a:avLst/>
          </a:prstGeom>
        </p:spPr>
      </p:pic>
      <p:cxnSp>
        <p:nvCxnSpPr>
          <p:cNvPr id="7" name="直接箭头连接符 6"/>
          <p:cNvCxnSpPr>
            <a:endCxn id="16" idx="1"/>
          </p:cNvCxnSpPr>
          <p:nvPr/>
        </p:nvCxnSpPr>
        <p:spPr>
          <a:xfrm>
            <a:off x="5378357" y="3992137"/>
            <a:ext cx="2832410" cy="6996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583151" y="4337824"/>
            <a:ext cx="0" cy="635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185317" y="3702205"/>
            <a:ext cx="294392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210519" y="3537859"/>
            <a:ext cx="4103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Perform separate HWE test for each locus.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10767" y="4337824"/>
            <a:ext cx="410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Perform a HWE test at the haplotype level (if gametic phase is available).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01060" y="4973320"/>
            <a:ext cx="4104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Perform both kinds of tests (if gametic phase is available)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10550" y="998855"/>
            <a:ext cx="4104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The maximum number of alternative tables to explore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6300439" y="1170878"/>
            <a:ext cx="1828800" cy="15834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6096000" y="2407993"/>
            <a:ext cx="2033239" cy="7362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210550" y="1832610"/>
            <a:ext cx="3642995" cy="1541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Optima Regular" panose="02000503060000020004" charset="0"/>
                <a:cs typeface="Optima Regular" panose="02000503060000020004" charset="0"/>
              </a:rPr>
              <a:t>The number of steps to perform before beginning to compare the alternative table probabilities to that of the observed table.</a:t>
            </a:r>
            <a:endParaRPr lang="en-US" altLang="zh-CN" sz="20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pic>
        <p:nvPicPr>
          <p:cNvPr id="6" name="Picture 3" descr="labtit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874395"/>
            <a:ext cx="5794375" cy="5991860"/>
          </a:xfrm>
        </p:spPr>
      </p:pic>
      <p:sp>
        <p:nvSpPr>
          <p:cNvPr id="2" name="文本框 1"/>
          <p:cNvSpPr txBox="1"/>
          <p:nvPr/>
        </p:nvSpPr>
        <p:spPr>
          <a:xfrm>
            <a:off x="5971921" y="1670558"/>
            <a:ext cx="576151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i="0" dirty="0">
                <a:solidFill>
                  <a:srgbClr val="111111"/>
                </a:solidFill>
                <a:effectLst/>
                <a:latin typeface="Optima Regular" panose="02000503060000020004" charset="0"/>
                <a:ea typeface="微软雅黑" panose="020B0503020204020204" pitchFamily="34" charset="-122"/>
                <a:cs typeface="Optima Regular" panose="02000503060000020004" charset="0"/>
              </a:rPr>
              <a:t>null hypothesis</a:t>
            </a:r>
            <a:r>
              <a:rPr lang="zh-CN" altLang="en-US" sz="2800" b="0" i="0" dirty="0">
                <a:solidFill>
                  <a:srgbClr val="111111"/>
                </a:solidFill>
                <a:effectLst/>
                <a:latin typeface="Optima Regular" panose="02000503060000020004" charset="0"/>
                <a:ea typeface="微软雅黑" panose="020B0503020204020204" pitchFamily="34" charset="-122"/>
                <a:cs typeface="Optima Regular" panose="02000503060000020004" charset="0"/>
              </a:rPr>
              <a:t>：</a:t>
            </a:r>
            <a:endParaRPr lang="en-US" altLang="zh-CN" sz="2800" b="0" i="0" dirty="0">
              <a:solidFill>
                <a:srgbClr val="111111"/>
              </a:solidFill>
              <a:effectLst/>
              <a:latin typeface="Optima Regular" panose="02000503060000020004" charset="0"/>
              <a:ea typeface="微软雅黑" panose="020B0503020204020204" pitchFamily="34" charset="-122"/>
              <a:cs typeface="Optima Regular" panose="02000503060000020004" charset="0"/>
            </a:endParaRPr>
          </a:p>
          <a:p>
            <a:r>
              <a:rPr lang="en-US" altLang="zh-CN" sz="2800" dirty="0">
                <a:latin typeface="Optima Regular" panose="02000503060000020004" charset="0"/>
                <a:cs typeface="Optima Regular" panose="02000503060000020004" charset="0"/>
              </a:rPr>
              <a:t>Conform Hardy-Weinberg equilibrium</a:t>
            </a:r>
            <a:endParaRPr lang="en-US" altLang="zh-CN" sz="2800" b="0" i="0" dirty="0">
              <a:solidFill>
                <a:srgbClr val="111111"/>
              </a:solidFill>
              <a:effectLst/>
              <a:latin typeface="Optima Regular" panose="02000503060000020004" charset="0"/>
              <a:ea typeface="微软雅黑" panose="020B0503020204020204" pitchFamily="34" charset="-122"/>
              <a:cs typeface="Optima Regular" panose="02000503060000020004" charset="0"/>
            </a:endParaRPr>
          </a:p>
          <a:p>
            <a:endParaRPr lang="zh-CN" altLang="en-US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7600" y="3594735"/>
            <a:ext cx="666115" cy="3001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962144" y="2681954"/>
            <a:ext cx="2694432" cy="634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71615" y="3168015"/>
            <a:ext cx="456247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Optima Regular" panose="02000503060000020004" charset="0"/>
                <a:cs typeface="Optima Regular" panose="02000503060000020004" charset="0"/>
              </a:rPr>
              <a:t>P-value&gt;0.05(</a:t>
            </a:r>
            <a:r>
              <a:rPr lang="en-US" altLang="zh-CN" sz="2800" dirty="0">
                <a:latin typeface="Optima Regular" panose="02000503060000020004" charset="0"/>
                <a:cs typeface="Optima Regular" panose="02000503060000020004" charset="0"/>
              </a:rPr>
              <a:t>Conform)</a:t>
            </a:r>
            <a:endParaRPr lang="zh-CN" altLang="en-US" sz="28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pic>
        <p:nvPicPr>
          <p:cNvPr id="4" name="Picture 3" descr="labtit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7725" y="1551940"/>
            <a:ext cx="10515600" cy="1464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8000" dirty="0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T</a:t>
            </a:r>
            <a:r>
              <a:rPr lang="en-US" altLang="zh-CN" sz="8000" dirty="0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HANKS！</a:t>
            </a:r>
            <a:endParaRPr lang="en-US" altLang="zh-CN" sz="8000" dirty="0">
              <a:solidFill>
                <a:schemeClr val="accent6">
                  <a:lumMod val="50000"/>
                </a:schemeClr>
              </a:solidFill>
              <a:latin typeface="Optima Regular" panose="02000503060000020004" charset="0"/>
              <a:cs typeface="Optima Regular" panose="02000503060000020004" charset="0"/>
            </a:endParaRPr>
          </a:p>
        </p:txBody>
      </p:sp>
      <p:pic>
        <p:nvPicPr>
          <p:cNvPr id="6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52750"/>
            <a:ext cx="91440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/>
          <p:cNvSpPr txBox="1"/>
          <p:nvPr/>
        </p:nvSpPr>
        <p:spPr>
          <a:xfrm>
            <a:off x="6436360" y="779145"/>
            <a:ext cx="4256405" cy="2649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01</a:t>
            </a:r>
            <a:endParaRPr kumimoji="0" lang="en-US" altLang="zh-CN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占位符 4"/>
          <p:cNvSpPr txBox="1"/>
          <p:nvPr/>
        </p:nvSpPr>
        <p:spPr>
          <a:xfrm>
            <a:off x="484505" y="3924300"/>
            <a:ext cx="8303895" cy="1088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6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Optima Bold" panose="02000503060000020004" charset="0"/>
                <a:ea typeface="微软雅黑" panose="020B0503020204020204" pitchFamily="34" charset="-122"/>
                <a:cs typeface="Optima Bold" panose="02000503060000020004" charset="0"/>
                <a:sym typeface="+mn-ea"/>
              </a:rPr>
              <a:t>General Introduction</a:t>
            </a:r>
            <a:endParaRPr kumimoji="0" lang="en-US" altLang="zh-CN" sz="6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Optima Bold" panose="02000503060000020004" charset="0"/>
              <a:ea typeface="微软雅黑" panose="020B0503020204020204" pitchFamily="34" charset="-122"/>
              <a:cs typeface="Optima Bold" panose="02000503060000020004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/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/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4220" y="1001395"/>
            <a:ext cx="1092962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F</a:t>
            </a:r>
            <a:r>
              <a:rPr lang="en-US" altLang="zh-CN" sz="2000" baseline="-25000">
                <a:latin typeface="Optima Regular" panose="02000503060000020004" charset="0"/>
                <a:cs typeface="Optima Regular" panose="02000503060000020004" charset="0"/>
              </a:rPr>
              <a:t>IS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（</a:t>
            </a:r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coefficient of inbreeding 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近交系数</a:t>
            </a:r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 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）</a:t>
            </a:r>
            <a:endParaRPr lang="zh-CN" altLang="en-US" sz="2000">
              <a:latin typeface="Optima Regular" panose="02000503060000020004" charset="0"/>
              <a:cs typeface="Optima Regular" panose="02000503060000020004" charset="0"/>
            </a:endParaRPr>
          </a:p>
          <a:p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FIS The inbreeding coefficient is defined as the probability that the two alleles at any locus in a diploid individual are derived from the same gene in a common ancestor, and it is expressed as a percentage that represents the degree of genetic homozygosity resulting from a given number of generations of consanguineous mating.</a:t>
            </a:r>
            <a:endParaRPr lang="en-US" altLang="zh-CN" sz="2000">
              <a:latin typeface="Optima Regular" panose="02000503060000020004" charset="0"/>
              <a:cs typeface="Optima Regular" panose="02000503060000020004" charset="0"/>
            </a:endParaRPr>
          </a:p>
          <a:p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FIS = 0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：杂合度符合</a:t>
            </a:r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 Hardy–Weinberg 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预期，没有近交。</a:t>
            </a:r>
            <a:endParaRPr lang="zh-CN" altLang="en-US" sz="2000">
              <a:latin typeface="Optima Regular" panose="02000503060000020004" charset="0"/>
              <a:cs typeface="Optima Regular" panose="02000503060000020004" charset="0"/>
            </a:endParaRPr>
          </a:p>
          <a:p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FIS &gt; 0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：杂合度比预期低</a:t>
            </a:r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 </a:t>
            </a:r>
            <a:r>
              <a:rPr lang="en-US" altLang="en-US" sz="2000">
                <a:latin typeface="Optima Regular" panose="02000503060000020004" charset="0"/>
                <a:cs typeface="Optima Regular" panose="02000503060000020004" charset="0"/>
              </a:rPr>
              <a:t>→</a:t>
            </a:r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 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种群存在近交。</a:t>
            </a:r>
            <a:endParaRPr lang="zh-CN" altLang="en-US" sz="2000">
              <a:latin typeface="Optima Regular" panose="02000503060000020004" charset="0"/>
              <a:cs typeface="Optima Regular" panose="02000503060000020004" charset="0"/>
            </a:endParaRPr>
          </a:p>
          <a:p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FIS &lt; 0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：杂合度比预期高</a:t>
            </a:r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 </a:t>
            </a:r>
            <a:r>
              <a:rPr lang="en-US" altLang="en-US" sz="2000">
                <a:latin typeface="Optima Regular" panose="02000503060000020004" charset="0"/>
                <a:cs typeface="Optima Regular" panose="02000503060000020004" charset="0"/>
              </a:rPr>
              <a:t>→</a:t>
            </a:r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 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可能存在杂合优势或外来基因流入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等。</a:t>
            </a:r>
            <a:endParaRPr lang="zh-CN" altLang="en-US" sz="2000">
              <a:latin typeface="Optima Regular" panose="02000503060000020004" charset="0"/>
              <a:cs typeface="Optima Regular" panose="02000503060000020004" charset="0"/>
            </a:endParaRPr>
          </a:p>
          <a:p>
            <a:endParaRPr lang="en-US" altLang="zh-CN" sz="2000">
              <a:latin typeface="Optima Regular" panose="02000503060000020004" charset="0"/>
              <a:cs typeface="Optima Regular" panose="02000503060000020004" charset="0"/>
            </a:endParaRPr>
          </a:p>
          <a:p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Pi/</a:t>
            </a:r>
            <a:r>
              <a:rPr lang="en-US" altLang="zh-CN" sz="2000" dirty="0">
                <a:latin typeface="Optima Regular" panose="02000503060000020004" charset="0"/>
                <a:ea typeface="PingFang SC" panose="020B0400000000000000" charset="-122"/>
                <a:cs typeface="Optima Regular" panose="02000503060000020004" charset="0"/>
                <a:sym typeface="+mn-ea"/>
              </a:rPr>
              <a:t>π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（</a:t>
            </a:r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nucleotide diversity 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</a:rPr>
              <a:t>核苷酸多样性）</a:t>
            </a:r>
            <a:endParaRPr lang="zh-CN" altLang="en-US" sz="2000">
              <a:latin typeface="Optima Regular" panose="02000503060000020004" charset="0"/>
              <a:cs typeface="Optima Regular" panose="02000503060000020004" charset="0"/>
            </a:endParaRPr>
          </a:p>
          <a:p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</a:rPr>
              <a:t>π measures the level of genetic diversity within a population, and it specifically represents the average proportion of nucleotide differences between any two randomly sampled sequences.</a:t>
            </a:r>
            <a:endParaRPr lang="en-US" altLang="zh-CN" sz="2000">
              <a:latin typeface="Optima Regular" panose="02000503060000020004" charset="0"/>
              <a:cs typeface="Optima Regular" panose="02000503060000020004" charset="0"/>
            </a:endParaRPr>
          </a:p>
          <a:p>
            <a:r>
              <a:rPr lang="en-US" altLang="zh-CN" sz="2000" dirty="0" err="1">
                <a:latin typeface="Optima Regular" panose="02000503060000020004" charset="0"/>
                <a:cs typeface="Optima Regular" panose="02000503060000020004" charset="0"/>
                <a:sym typeface="+mn-ea"/>
              </a:rPr>
              <a:t>A higher π value indicates greater genetic variation within a population and thus higher genetic diversity.</a:t>
            </a:r>
            <a:endParaRPr lang="en-US" altLang="zh-CN" sz="2000" dirty="0" err="1">
              <a:latin typeface="Optima Regular" panose="02000503060000020004" charset="0"/>
              <a:cs typeface="Optima Regular" panose="02000503060000020004" charset="0"/>
              <a:sym typeface="+mn-ea"/>
            </a:endParaRPr>
          </a:p>
          <a:p>
            <a:endParaRPr lang="en-US" altLang="zh-CN" sz="2000" dirty="0" err="1">
              <a:latin typeface="Optima Regular" panose="02000503060000020004" charset="0"/>
              <a:cs typeface="Optima Regular" panose="02000503060000020004" charset="0"/>
              <a:sym typeface="+mn-ea"/>
            </a:endParaRPr>
          </a:p>
          <a:p>
            <a:r>
              <a:rPr lang="en-US" altLang="zh-CN" sz="2000" dirty="0" err="1">
                <a:latin typeface="Optima Regular" panose="02000503060000020004" charset="0"/>
                <a:cs typeface="Optima Regular" panose="02000503060000020004" charset="0"/>
                <a:sym typeface="+mn-ea"/>
              </a:rPr>
              <a:t>F</a:t>
            </a:r>
            <a:r>
              <a:rPr lang="en-US" altLang="zh-CN" sz="2000" baseline="-25000" dirty="0" err="1">
                <a:latin typeface="Optima Regular" panose="02000503060000020004" charset="0"/>
                <a:cs typeface="Optima Regular" panose="02000503060000020004" charset="0"/>
                <a:sym typeface="+mn-ea"/>
              </a:rPr>
              <a:t>st</a:t>
            </a:r>
            <a:r>
              <a:rPr lang="en-US" altLang="zh-CN" sz="2000" baseline="-25000" dirty="0">
                <a:latin typeface="Optima Regular" panose="02000503060000020004" charset="0"/>
                <a:cs typeface="Optima Regular" panose="02000503060000020004" charset="0"/>
                <a:sym typeface="+mn-ea"/>
              </a:rPr>
              <a:t> 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  <a:sym typeface="+mn-ea"/>
              </a:rPr>
              <a:t>（</a:t>
            </a:r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  <a:sym typeface="+mn-ea"/>
              </a:rPr>
              <a:t>Fixation index </a:t>
            </a:r>
            <a:r>
              <a:rPr lang="zh-CN" altLang="en-US" sz="2000">
                <a:latin typeface="Optima Regular" panose="02000503060000020004" charset="0"/>
                <a:cs typeface="Optima Regular" panose="02000503060000020004" charset="0"/>
                <a:sym typeface="+mn-ea"/>
              </a:rPr>
              <a:t>遗传分化系数）</a:t>
            </a:r>
            <a:endParaRPr lang="zh-CN" altLang="en-US" sz="2000">
              <a:latin typeface="Optima Regular" panose="02000503060000020004" charset="0"/>
              <a:cs typeface="Optima Regular" panose="02000503060000020004" charset="0"/>
            </a:endParaRPr>
          </a:p>
          <a:p>
            <a:r>
              <a:rPr lang="en-US" altLang="zh-CN" sz="2000">
                <a:latin typeface="Optima Regular" panose="02000503060000020004" charset="0"/>
                <a:cs typeface="Optima Regular" panose="02000503060000020004" charset="0"/>
                <a:sym typeface="+mn-ea"/>
              </a:rPr>
              <a:t>FST measures the degree of genetic differentiation between different populations and reflects the proportion of the total genetic variation that is due to differences among populations.</a:t>
            </a:r>
            <a:endParaRPr lang="zh-CN" altLang="en-US" sz="2000">
              <a:latin typeface="Optima Regular" panose="02000503060000020004" charset="0"/>
              <a:cs typeface="Optima Regular" panose="020005030600000200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630" y="1094105"/>
            <a:ext cx="9978390" cy="2202815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dirty="0" err="1">
                <a:latin typeface="Optima" panose="02000503060000020004" charset="0"/>
                <a:cs typeface="Optima" panose="02000503060000020004" charset="0"/>
              </a:rPr>
              <a:t>F</a:t>
            </a:r>
            <a:r>
              <a:rPr lang="en-US" altLang="zh-CN" baseline="-25000" dirty="0" err="1">
                <a:latin typeface="Optima" panose="02000503060000020004" charset="0"/>
                <a:cs typeface="Optima" panose="02000503060000020004" charset="0"/>
              </a:rPr>
              <a:t>st</a:t>
            </a:r>
            <a:r>
              <a:rPr lang="en-US" altLang="zh-CN" baseline="-25000" dirty="0">
                <a:latin typeface="Optima" panose="02000503060000020004" charset="0"/>
                <a:cs typeface="Optima" panose="02000503060000020004" charset="0"/>
              </a:rPr>
              <a:t> </a:t>
            </a:r>
            <a:r>
              <a:rPr lang="en-US" altLang="zh-CN" dirty="0">
                <a:latin typeface="Optima" panose="02000503060000020004" charset="0"/>
                <a:cs typeface="Optima" panose="02000503060000020004" charset="0"/>
              </a:rPr>
              <a:t>is develop from F statistics, reflecting the level of heterozygosity of population alleles, and used to measure the degree of population differentiation.</a:t>
            </a:r>
            <a:endParaRPr lang="en-US" altLang="zh-CN" dirty="0">
              <a:latin typeface="Optima" panose="02000503060000020004" charset="0"/>
              <a:cs typeface="Optima" panose="02000503060000020004" charset="0"/>
            </a:endParaRPr>
          </a:p>
          <a:p>
            <a:pPr marL="0" indent="0">
              <a:buNone/>
            </a:pPr>
            <a:endParaRPr lang="en-US" altLang="zh-CN" dirty="0">
              <a:latin typeface="Optima" panose="02000503060000020004" charset="0"/>
              <a:cs typeface="Optima" panose="02000503060000020004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2482" y="3703909"/>
          <a:ext cx="3927491" cy="1655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" r:id="rId1" imgW="3856990" imgH="2154555" progId="Equation.KSEE3">
                  <p:embed/>
                </p:oleObj>
              </mc:Choice>
              <mc:Fallback>
                <p:oleObj name="" r:id="rId1" imgW="3856990" imgH="2154555" progId="Equation.KSEE3">
                  <p:embed/>
                  <p:pic>
                    <p:nvPicPr>
                      <p:cNvPr id="0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2482" y="3703909"/>
                        <a:ext cx="3927491" cy="1655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464533" y="4078309"/>
          <a:ext cx="310261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" r:id="rId3" imgW="3047365" imgH="1125855" progId="Equation.KSEE3">
                  <p:embed/>
                </p:oleObj>
              </mc:Choice>
              <mc:Fallback>
                <p:oleObj name="" r:id="rId3" imgW="3047365" imgH="1125855" progId="Equation.KSEE3">
                  <p:embed/>
                  <p:pic>
                    <p:nvPicPr>
                      <p:cNvPr id="0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4533" y="4078309"/>
                        <a:ext cx="3102610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882635" y="4651396"/>
            <a:ext cx="34292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Optima" panose="02000503060000020004" charset="0"/>
                <a:cs typeface="Optima" panose="02000503060000020004" charset="0"/>
              </a:rPr>
              <a:t>Average heterozygosity in composite population</a:t>
            </a:r>
            <a:endParaRPr lang="en-US" altLang="zh-CN" sz="2400" dirty="0">
              <a:latin typeface="Optima" panose="02000503060000020004" charset="0"/>
              <a:cs typeface="Optima" panose="0200050306000002000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974592" y="4982210"/>
            <a:ext cx="7553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68909" y="3556983"/>
            <a:ext cx="330016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Optima" panose="02000503060000020004" charset="0"/>
                <a:cs typeface="Optima" panose="02000503060000020004" charset="0"/>
              </a:rPr>
              <a:t>Average heterozygosity among subpopulations</a:t>
            </a:r>
            <a:endParaRPr lang="en-US" altLang="zh-CN" sz="2400" dirty="0">
              <a:latin typeface="Optima" panose="02000503060000020004" charset="0"/>
              <a:cs typeface="Optima" panose="0200050306000002000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4634018" y="4087453"/>
            <a:ext cx="7553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labtitl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6350" y="-1143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735" y="844550"/>
            <a:ext cx="9443720" cy="71564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Baskerville Old Face" panose="02020602080505020303" pitchFamily="18" charset="0"/>
              </a:rPr>
              <a:t>Hardy-Weinberg equilibrium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4242816" y="4809109"/>
            <a:ext cx="8034528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Baskerville Old Face" panose="02020602080505020303" pitchFamily="18" charset="0"/>
              </a:rPr>
              <a:t>Test of non-random association of alleles within diploid individuals.</a:t>
            </a:r>
            <a:endParaRPr lang="en-US" altLang="zh-CN" sz="2800" dirty="0">
              <a:latin typeface="Baskerville Old Face" panose="02020602080505020303" pitchFamily="18" charset="0"/>
            </a:endParaRPr>
          </a:p>
          <a:p>
            <a:endParaRPr lang="zh-CN" altLang="en-US" sz="2800" dirty="0">
              <a:latin typeface="Baskerville Old Face" panose="02020602080505020303" pitchFamily="18" charset="0"/>
            </a:endParaRPr>
          </a:p>
          <a:p>
            <a:r>
              <a:rPr lang="en-US" altLang="zh-CN" sz="2800" dirty="0">
                <a:latin typeface="Baskerville Old Face" panose="02020602080505020303" pitchFamily="18" charset="0"/>
                <a:sym typeface="+mn-ea"/>
              </a:rPr>
              <a:t>Separate tests are carried out at each locus.</a:t>
            </a:r>
            <a:endParaRPr lang="zh-CN" alt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8990" y="1661160"/>
            <a:ext cx="10052050" cy="125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latin typeface="Baskerville Old Face" panose="02020602080505020303" pitchFamily="18" charset="0"/>
              </a:rPr>
              <a:t>In an infinite mating population that mates with each other without mutation, migration and selection, gene frequency and genotype frequency will remain unchanged from generation to generation.</a:t>
            </a:r>
            <a:endParaRPr lang="en-US" altLang="zh-CN" sz="2400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3" descr="Screen Shot 2018-01-09 at 7.34.13 A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990" y="2891790"/>
            <a:ext cx="3056255" cy="38252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49825" y="3213100"/>
            <a:ext cx="633984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altLang="zh-CN" sz="3200" u="none" dirty="0">
                <a:solidFill>
                  <a:srgbClr val="000000"/>
                </a:solidFill>
              </a:rPr>
              <a:t>One locus with 2 alleles at </a:t>
            </a:r>
            <a:r>
              <a:rPr lang="en-AU" altLang="zh-CN" sz="2800" u="none" dirty="0">
                <a:solidFill>
                  <a:srgbClr val="000000"/>
                </a:solidFill>
              </a:rPr>
              <a:t>HWE:   </a:t>
            </a:r>
            <a:r>
              <a:rPr lang="en-AU" altLang="zh-CN" sz="3200" i="1" u="none" dirty="0">
                <a:solidFill>
                  <a:srgbClr val="000000"/>
                </a:solidFill>
              </a:rPr>
              <a:t>p</a:t>
            </a:r>
            <a:r>
              <a:rPr lang="en-AU" altLang="zh-CN" sz="3200" u="none" baseline="30000" dirty="0">
                <a:solidFill>
                  <a:srgbClr val="000000"/>
                </a:solidFill>
              </a:rPr>
              <a:t>2</a:t>
            </a:r>
            <a:r>
              <a:rPr lang="en-AU" altLang="zh-CN" sz="3200" u="none" dirty="0">
                <a:solidFill>
                  <a:srgbClr val="000000"/>
                </a:solidFill>
              </a:rPr>
              <a:t> + 2</a:t>
            </a:r>
            <a:r>
              <a:rPr lang="en-AU" altLang="zh-CN" sz="3200" i="1" u="none" dirty="0">
                <a:solidFill>
                  <a:srgbClr val="000000"/>
                </a:solidFill>
              </a:rPr>
              <a:t>pq </a:t>
            </a:r>
            <a:r>
              <a:rPr lang="en-AU" altLang="zh-CN" sz="3200" u="none" dirty="0">
                <a:solidFill>
                  <a:srgbClr val="000000"/>
                </a:solidFill>
              </a:rPr>
              <a:t>+ </a:t>
            </a:r>
            <a:r>
              <a:rPr lang="en-AU" altLang="zh-CN" sz="3200" i="1" u="none" dirty="0">
                <a:solidFill>
                  <a:srgbClr val="000000"/>
                </a:solidFill>
              </a:rPr>
              <a:t>q</a:t>
            </a:r>
            <a:r>
              <a:rPr lang="en-AU" altLang="zh-CN" sz="3200" u="none" baseline="30000" dirty="0">
                <a:solidFill>
                  <a:srgbClr val="000000"/>
                </a:solidFill>
              </a:rPr>
              <a:t>2</a:t>
            </a:r>
            <a:r>
              <a:rPr lang="en-AU" altLang="zh-CN" sz="3200" u="none" dirty="0">
                <a:solidFill>
                  <a:srgbClr val="000000"/>
                </a:solidFill>
              </a:rPr>
              <a:t> = </a:t>
            </a:r>
            <a:r>
              <a:rPr lang="en-AU" altLang="zh-CN" sz="3200" dirty="0">
                <a:solidFill>
                  <a:srgbClr val="000000"/>
                </a:solidFill>
              </a:rPr>
              <a:t>1</a:t>
            </a:r>
            <a:endParaRPr lang="en-US" altLang="zh-CN" sz="2800" i="1" u="none" dirty="0">
              <a:solidFill>
                <a:srgbClr val="000000"/>
              </a:solidFill>
            </a:endParaRPr>
          </a:p>
        </p:txBody>
      </p:sp>
      <p:pic>
        <p:nvPicPr>
          <p:cNvPr id="7" name="Picture 3" descr="labtit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/>
          <p:cNvSpPr txBox="1"/>
          <p:nvPr/>
        </p:nvSpPr>
        <p:spPr>
          <a:xfrm>
            <a:off x="6436360" y="779145"/>
            <a:ext cx="4256405" cy="2649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02</a:t>
            </a:r>
            <a:endParaRPr kumimoji="0" lang="en-US" altLang="zh-CN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占位符 4"/>
          <p:cNvSpPr txBox="1"/>
          <p:nvPr/>
        </p:nvSpPr>
        <p:spPr>
          <a:xfrm>
            <a:off x="484505" y="3924300"/>
            <a:ext cx="8303895" cy="1088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6000" dirty="0">
                <a:solidFill>
                  <a:schemeClr val="accent6">
                    <a:lumMod val="50000"/>
                  </a:schemeClr>
                </a:solidFill>
                <a:latin typeface="Optima Bold" panose="02000503060000020004" charset="0"/>
                <a:cs typeface="Optima Bold" panose="02000503060000020004" charset="0"/>
                <a:sym typeface="+mn-ea"/>
              </a:rPr>
              <a:t>STACKS</a:t>
            </a:r>
            <a:endParaRPr kumimoji="0" lang="en-US" altLang="zh-CN" sz="6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Optima Bold" panose="02000503060000020004" charset="0"/>
              <a:ea typeface="微软雅黑" panose="020B0503020204020204" pitchFamily="34" charset="-122"/>
              <a:cs typeface="Optima Bold" panose="02000503060000020004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/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/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</p:spPr>
          <p:style>
            <a:lnRef idx="0">
              <a:srgbClr val="FFFFFF"/>
            </a:lnRef>
            <a:fillRef idx="1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599055" y="5012690"/>
            <a:ext cx="4075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http://catchenlab.life.illinois.edu/stacks/</a:t>
            </a:r>
            <a:endParaRPr lang="en-US" altLang="zh-CN">
              <a:solidFill>
                <a:schemeClr val="accent6">
                  <a:lumMod val="50000"/>
                </a:schemeClr>
              </a:solidFill>
              <a:latin typeface="Optima Regular" panose="02000503060000020004" charset="0"/>
              <a:cs typeface="Optima Regular" panose="020005030600000200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096000" y="872490"/>
            <a:ext cx="5666740" cy="563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Optima Regular" panose="02000503060000020004" charset="0"/>
                <a:cs typeface="Optima Regular" panose="02000503060000020004" charset="0"/>
              </a:rPr>
              <a:t>Stacks is designed as a modular pipeline to efficiently curate and </a:t>
            </a:r>
            <a:r>
              <a:rPr lang="en-US" altLang="zh-CN" sz="240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</a:rPr>
              <a:t>assemble</a:t>
            </a:r>
            <a:r>
              <a:rPr lang="en-US" altLang="zh-CN" sz="2400">
                <a:latin typeface="Optima Regular" panose="02000503060000020004" charset="0"/>
                <a:cs typeface="Optima Regular" panose="02000503060000020004" charset="0"/>
              </a:rPr>
              <a:t> large numbers of </a:t>
            </a:r>
            <a:r>
              <a:rPr lang="en-US" altLang="zh-CN" sz="240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</a:rPr>
              <a:t>short-read sequences</a:t>
            </a:r>
            <a:r>
              <a:rPr lang="en-US" altLang="zh-CN" sz="2400">
                <a:latin typeface="Optima Regular" panose="02000503060000020004" charset="0"/>
                <a:cs typeface="Optima Regular" panose="02000503060000020004" charset="0"/>
              </a:rPr>
              <a:t> from multiple samples. </a:t>
            </a:r>
            <a:endParaRPr lang="en-US" altLang="zh-CN" sz="2400">
              <a:latin typeface="Optima Regular" panose="02000503060000020004" charset="0"/>
              <a:cs typeface="Optima Regular" panose="02000503060000020004" charset="0"/>
            </a:endParaRPr>
          </a:p>
          <a:p>
            <a:pPr>
              <a:lnSpc>
                <a:spcPct val="150000"/>
              </a:lnSpc>
            </a:pPr>
            <a:endParaRPr lang="en-US" altLang="zh-CN" sz="2400">
              <a:latin typeface="Optima Regular" panose="02000503060000020004" charset="0"/>
              <a:cs typeface="Optima Regular" panose="020005030600000200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Optima Regular" panose="02000503060000020004" charset="0"/>
                <a:cs typeface="Optima Regular" panose="02000503060000020004" charset="0"/>
              </a:rPr>
              <a:t>Stacks employs </a:t>
            </a:r>
            <a:r>
              <a:rPr lang="en-US" altLang="zh-CN" sz="240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</a:rPr>
              <a:t>a Catalog to record all loci</a:t>
            </a:r>
            <a:r>
              <a:rPr lang="en-US" altLang="zh-CN" sz="2400">
                <a:latin typeface="Optima Regular" panose="02000503060000020004" charset="0"/>
                <a:cs typeface="Optima Regular" panose="02000503060000020004" charset="0"/>
              </a:rPr>
              <a:t> </a:t>
            </a:r>
            <a:r>
              <a:rPr lang="en-US" altLang="zh-CN" sz="240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</a:rPr>
              <a:t>identified in a population</a:t>
            </a:r>
            <a:r>
              <a:rPr lang="en-US" altLang="zh-CN" sz="2400">
                <a:latin typeface="Optima Regular" panose="02000503060000020004" charset="0"/>
                <a:cs typeface="Optima Regular" panose="02000503060000020004" charset="0"/>
              </a:rPr>
              <a:t> and matches individuals to that Catalog to determine which </a:t>
            </a:r>
            <a:r>
              <a:rPr lang="en-US" altLang="zh-CN" sz="240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</a:rPr>
              <a:t>haplotype alleles</a:t>
            </a:r>
            <a:r>
              <a:rPr lang="en-US" altLang="zh-CN" sz="2400">
                <a:latin typeface="Optima Regular" panose="02000503060000020004" charset="0"/>
                <a:cs typeface="Optima Regular" panose="02000503060000020004" charset="0"/>
              </a:rPr>
              <a:t> are present at every locus in each individual.</a:t>
            </a:r>
            <a:endParaRPr lang="en-US" altLang="zh-CN" sz="2400">
              <a:latin typeface="Optima Regular" panose="02000503060000020004" charset="0"/>
              <a:cs typeface="Optima Regular" panose="02000503060000020004" charset="0"/>
            </a:endParaRPr>
          </a:p>
        </p:txBody>
      </p:sp>
      <p:pic>
        <p:nvPicPr>
          <p:cNvPr id="7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  <p:pic>
        <p:nvPicPr>
          <p:cNvPr id="4" name="图片 3" descr="stacks_full_pipel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718820"/>
            <a:ext cx="5431155" cy="5973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38935" y="6508750"/>
            <a:ext cx="2833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Stacks pipeline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4431" y="3017854"/>
            <a:ext cx="10515600" cy="2787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Optima Regular" panose="02000503060000020004" charset="0"/>
                <a:cs typeface="Optima Regular" panose="02000503060000020004" charset="0"/>
              </a:rPr>
              <a:t>1.building genetic maps </a:t>
            </a:r>
            <a:endParaRPr lang="en-US" altLang="zh-CN" b="0" i="0" dirty="0">
              <a:solidFill>
                <a:srgbClr val="000000"/>
              </a:solidFill>
              <a:effectLst/>
              <a:latin typeface="Optima Regular" panose="02000503060000020004" charset="0"/>
              <a:cs typeface="Optima Regular" panose="02000503060000020004" charset="0"/>
            </a:endParaRPr>
          </a:p>
          <a:p>
            <a:pPr marL="0" indent="0">
              <a:buNone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Optima Regular" panose="02000503060000020004" charset="0"/>
                <a:cs typeface="Optima Regular" panose="02000503060000020004" charset="0"/>
              </a:rPr>
              <a:t>2.conducting population genomics </a:t>
            </a:r>
            <a:endParaRPr lang="en-US" altLang="zh-CN" b="0" i="0" dirty="0">
              <a:solidFill>
                <a:srgbClr val="000000"/>
              </a:solidFill>
              <a:effectLst/>
              <a:latin typeface="Optima Regular" panose="02000503060000020004" charset="0"/>
              <a:cs typeface="Optima Regular" panose="02000503060000020004" charset="0"/>
            </a:endParaRPr>
          </a:p>
          <a:p>
            <a:pPr marL="0" indent="0">
              <a:buNone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Optima Regular" panose="02000503060000020004" charset="0"/>
                <a:cs typeface="Optima Regular" panose="02000503060000020004" charset="0"/>
              </a:rPr>
              <a:t>3.conducting 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Optima Regular" panose="02000503060000020004" charset="0"/>
                <a:cs typeface="Optima Regular" panose="02000503060000020004" charset="0"/>
              </a:rPr>
              <a:t>phylogeography</a:t>
            </a:r>
            <a:endParaRPr lang="zh-CN" altLang="en-US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7185" y="1004570"/>
            <a:ext cx="119627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Optima Regular" panose="02000503060000020004" charset="0"/>
                <a:cs typeface="Optima Regular" panose="02000503060000020004" charset="0"/>
              </a:rPr>
              <a:t>populations</a:t>
            </a: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 - This program will be executed in place of the exisiting genotypes program when a population is being processed through the pipeline. The populations program will output site level SNP calls (in VCF format) and will compute summary statistics ( population genetic measures such as F</a:t>
            </a:r>
            <a:r>
              <a:rPr lang="en-US" altLang="zh-CN" sz="2400" baseline="-25000" dirty="0">
                <a:latin typeface="Optima Regular" panose="02000503060000020004" charset="0"/>
                <a:cs typeface="Optima Regular" panose="02000503060000020004" charset="0"/>
              </a:rPr>
              <a:t>IS</a:t>
            </a: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 and </a:t>
            </a:r>
            <a:r>
              <a:rPr lang="en-US" altLang="zh-CN" sz="2400" dirty="0">
                <a:latin typeface="Optima Regular" panose="02000503060000020004" charset="0"/>
                <a:ea typeface="PingFang SC" panose="020B0400000000000000" charset="-122"/>
                <a:cs typeface="Optima Regular" panose="02000503060000020004" charset="0"/>
              </a:rPr>
              <a:t>π</a:t>
            </a: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 within populations and F</a:t>
            </a:r>
            <a:r>
              <a:rPr lang="en-US" altLang="zh-CN" sz="2400" baseline="-25000" dirty="0">
                <a:latin typeface="Optima Regular" panose="02000503060000020004" charset="0"/>
                <a:cs typeface="Optima Regular" panose="02000503060000020004" charset="0"/>
              </a:rPr>
              <a:t>ST</a:t>
            </a: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 between populations).	</a:t>
            </a:r>
            <a:endParaRPr lang="en-US" altLang="zh-CN" sz="24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4431" y="3454702"/>
            <a:ext cx="5597770" cy="5627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tima Regular" panose="02000503060000020004" charset="0"/>
              <a:cs typeface="Optima Regular" panose="020005030600000200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5453" y="4724168"/>
            <a:ext cx="728174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The populations program will analyze a population of individual samples computing a number of population genetics statistics as well as exporting a variety of standard output formats. And compare all populations pairwise to </a:t>
            </a:r>
            <a:r>
              <a:rPr lang="en-US" altLang="zh-CN" sz="2400" dirty="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</a:rPr>
              <a:t>compute F</a:t>
            </a:r>
            <a:r>
              <a:rPr lang="en-US" altLang="zh-CN" sz="2400" baseline="-25000" dirty="0">
                <a:solidFill>
                  <a:srgbClr val="C00000"/>
                </a:solidFill>
                <a:latin typeface="Optima Regular" panose="02000503060000020004" charset="0"/>
                <a:cs typeface="Optima Regular" panose="02000503060000020004" charset="0"/>
              </a:rPr>
              <a:t>ST</a:t>
            </a:r>
            <a:r>
              <a:rPr lang="en-US" altLang="zh-CN" sz="2400" dirty="0">
                <a:latin typeface="Optima Regular" panose="02000503060000020004" charset="0"/>
                <a:cs typeface="Optima Regular" panose="02000503060000020004" charset="0"/>
              </a:rPr>
              <a:t>.</a:t>
            </a:r>
            <a:endParaRPr lang="zh-CN" altLang="en-US" sz="2400" dirty="0">
              <a:latin typeface="Optima Regular" panose="02000503060000020004" charset="0"/>
              <a:cs typeface="Optima Regular" panose="02000503060000020004" charset="0"/>
            </a:endParaRPr>
          </a:p>
        </p:txBody>
      </p:sp>
      <p:cxnSp>
        <p:nvCxnSpPr>
          <p:cNvPr id="11" name="连接符: 曲线 10"/>
          <p:cNvCxnSpPr>
            <a:endCxn id="6" idx="0"/>
          </p:cNvCxnSpPr>
          <p:nvPr/>
        </p:nvCxnSpPr>
        <p:spPr>
          <a:xfrm>
            <a:off x="6356830" y="3736056"/>
            <a:ext cx="1890132" cy="988112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labtitl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0"/>
            <a:ext cx="12198350" cy="8724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6662</Words>
  <Application>WPS 演示</Application>
  <PresentationFormat>宽屏</PresentationFormat>
  <Paragraphs>186</Paragraphs>
  <Slides>24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6" baseType="lpstr">
      <vt:lpstr>Arial</vt:lpstr>
      <vt:lpstr>宋体</vt:lpstr>
      <vt:lpstr>Wingdings</vt:lpstr>
      <vt:lpstr>Optima Regular</vt:lpstr>
      <vt:lpstr>DejaVu Math TeX Gyre</vt:lpstr>
      <vt:lpstr>新宋体</vt:lpstr>
      <vt:lpstr>Calibri</vt:lpstr>
      <vt:lpstr>微软雅黑</vt:lpstr>
      <vt:lpstr>Arial Black</vt:lpstr>
      <vt:lpstr>Calibri</vt:lpstr>
      <vt:lpstr>Calibri Light</vt:lpstr>
      <vt:lpstr>方正宋刻本秀楷简体</vt:lpstr>
      <vt:lpstr>Optima Bold</vt:lpstr>
      <vt:lpstr>PingFang SC</vt:lpstr>
      <vt:lpstr>Optima</vt:lpstr>
      <vt:lpstr>Baskerville Old Face</vt:lpstr>
      <vt:lpstr>Arial Unicode MS</vt:lpstr>
      <vt:lpstr>等线 Light</vt:lpstr>
      <vt:lpstr>等线</vt:lpstr>
      <vt:lpstr>Office 主题​​</vt:lpstr>
      <vt:lpstr>Equation.KSEE3</vt:lpstr>
      <vt:lpstr>Equation.KSEE3</vt:lpstr>
      <vt:lpstr>STACKS &amp; ARLEQUIN</vt:lpstr>
      <vt:lpstr>PowerPoint 演示文稿</vt:lpstr>
      <vt:lpstr>PowerPoint 演示文稿</vt:lpstr>
      <vt:lpstr>PowerPoint 演示文稿</vt:lpstr>
      <vt:lpstr>PowerPoint 演示文稿</vt:lpstr>
      <vt:lpstr>Hardy-Weinberg equilibrium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Arlxequin</vt:lpstr>
      <vt:lpstr>PowerPoint 演示文稿</vt:lpstr>
      <vt:lpstr>AMOVA</vt:lpstr>
      <vt:lpstr>1.AMOVA with haplotypic data（a sister chromatid）</vt:lpstr>
      <vt:lpstr>PowerPoint 演示文稿</vt:lpstr>
      <vt:lpstr>2.AMOVA with genotypic data（uncommonly used） Compared to haplotypic data, it becomes possible to compute the average inbreeding coefficient FIS with dipxloid genotypic data.</vt:lpstr>
      <vt:lpstr>Hardy-Weinberg equilibrium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ARLEQUIN &amp; STACKS</dc:title>
  <dc:creator>周 静彤</dc:creator>
  <cp:lastModifiedBy>WPS_1561816215</cp:lastModifiedBy>
  <cp:revision>137</cp:revision>
  <dcterms:created xsi:type="dcterms:W3CDTF">2026-01-16T02:54:00Z</dcterms:created>
  <dcterms:modified xsi:type="dcterms:W3CDTF">2026-01-20T09:34:24Z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B6A6850275D5462093AE06AD817AC79A_13</vt:lpwstr>
  </property>
  <property fmtid="{D5CDD505-2E9C-101B-9397-08002B2CF9AE}" pid="3" name="KSOProductBuildVer">
    <vt:lpwstr>2052-12.1.0.24657</vt:lpwstr>
  </property>
</Properties>
</file>