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0" r:id="rId4"/>
    <p:sldId id="264" r:id="rId5"/>
    <p:sldId id="265" r:id="rId6"/>
    <p:sldId id="262" r:id="rId7"/>
    <p:sldId id="261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617C1-6964-4192-A456-21B5FA49252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217E6-66D0-469A-98C2-618BFA7DC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217E6-66D0-469A-98C2-618BFA7DC0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217E6-66D0-469A-98C2-618BFA7DC0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217E6-66D0-469A-98C2-618BFA7DC0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217E6-66D0-469A-98C2-618BFA7DC0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5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2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9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8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9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1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3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1D2BF-23C4-4F12-98AC-A8D2F14E242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8B2F-D52E-4953-8A6C-7A5CB728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0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filtering and tree reconstruction (IQTREE, RAXML &amp; ASTRAL)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sz="4800" dirty="0" err="1" smtClean="0"/>
              <a:t>Jash</a:t>
            </a:r>
            <a:r>
              <a:rPr lang="en-US" sz="4800" dirty="0" smtClean="0"/>
              <a:t> Hang Limbu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20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1"/>
            <a:ext cx="12176760" cy="88696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Concatenate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" y="886968"/>
            <a:ext cx="5181600" cy="597103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Write: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vim concat_loci.sh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(to change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paramters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first_name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Danio_rerio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indicates that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first sequence in the output should be from Danio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rerio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likely used as a reference or to ensure proper ordering.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0: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shell command to indicate the scrips successful completion</a:t>
            </a:r>
          </a:p>
          <a:p>
            <a:pPr marL="0" indent="0">
              <a:buNone/>
            </a:pPr>
            <a:r>
              <a:rPr lang="en-US" dirty="0" smtClean="0"/>
              <a:t>Write: </a:t>
            </a:r>
            <a:r>
              <a:rPr lang="en-US" b="1" dirty="0" err="1" smtClean="0">
                <a:solidFill>
                  <a:srgbClr val="FF0000"/>
                </a:solidFill>
              </a:rPr>
              <a:t>nohup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sh</a:t>
            </a:r>
            <a:r>
              <a:rPr lang="en-US" b="1" dirty="0" smtClean="0">
                <a:solidFill>
                  <a:srgbClr val="FF0000"/>
                </a:solidFill>
              </a:rPr>
              <a:t> concat_loci.sh &gt; workshop.log &amp;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840" y="886967"/>
            <a:ext cx="6995160" cy="59710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concat_loci.pl \</a:t>
            </a:r>
          </a:p>
          <a:p>
            <a:r>
              <a:rPr lang="en-US" dirty="0"/>
              <a:t>--</a:t>
            </a:r>
            <a:r>
              <a:rPr lang="en-US" dirty="0" err="1"/>
              <a:t>indir</a:t>
            </a:r>
            <a:r>
              <a:rPr lang="en-US" dirty="0"/>
              <a:t> ./</a:t>
            </a:r>
            <a:r>
              <a:rPr lang="en-US" dirty="0" err="1">
                <a:solidFill>
                  <a:srgbClr val="7030A0"/>
                </a:solidFill>
              </a:rPr>
              <a:t>again_workshop_aligned</a:t>
            </a:r>
            <a:r>
              <a:rPr lang="en-US" dirty="0"/>
              <a:t> \</a:t>
            </a:r>
          </a:p>
          <a:p>
            <a:r>
              <a:rPr lang="en-US" dirty="0"/>
              <a:t>--</a:t>
            </a:r>
            <a:r>
              <a:rPr lang="en-US" dirty="0" err="1"/>
              <a:t>outfile</a:t>
            </a:r>
            <a:r>
              <a:rPr lang="en-US" dirty="0"/>
              <a:t> ./</a:t>
            </a:r>
            <a:r>
              <a:rPr lang="en-US" dirty="0">
                <a:solidFill>
                  <a:srgbClr val="7030A0"/>
                </a:solidFill>
              </a:rPr>
              <a:t>workshop_0ut</a:t>
            </a:r>
            <a:r>
              <a:rPr lang="en-US" dirty="0"/>
              <a:t> \</a:t>
            </a:r>
          </a:p>
          <a:p>
            <a:r>
              <a:rPr lang="en-US" dirty="0"/>
              <a:t>--</a:t>
            </a:r>
            <a:r>
              <a:rPr lang="en-US" dirty="0" err="1"/>
              <a:t>first_name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Danio_rerio</a:t>
            </a:r>
            <a:r>
              <a:rPr lang="en-US" dirty="0"/>
              <a:t> \</a:t>
            </a:r>
          </a:p>
          <a:p>
            <a:r>
              <a:rPr lang="en-US" dirty="0"/>
              <a:t>exit 0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22976" y="886967"/>
            <a:ext cx="5111496" cy="2496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28032" y="1170432"/>
            <a:ext cx="694944" cy="2377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66586" r="21637" b="5777"/>
          <a:stretch/>
        </p:blipFill>
        <p:spPr>
          <a:xfrm>
            <a:off x="5522976" y="3488434"/>
            <a:ext cx="6669024" cy="32781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45552" y="6318504"/>
            <a:ext cx="2532888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84120" y="4550664"/>
            <a:ext cx="5361432" cy="1767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9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323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Concatenate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13232"/>
            <a:ext cx="4526280" cy="614476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Later you can see three files</a:t>
            </a:r>
          </a:p>
          <a:p>
            <a:r>
              <a:rPr lang="en-US" sz="3200" dirty="0" smtClean="0"/>
              <a:t>.</a:t>
            </a:r>
            <a:r>
              <a:rPr lang="en-US" sz="3200" dirty="0" err="1" smtClean="0"/>
              <a:t>fas</a:t>
            </a:r>
            <a:endParaRPr lang="en-US" sz="3200" dirty="0" smtClean="0"/>
          </a:p>
          <a:p>
            <a:r>
              <a:rPr lang="en-US" sz="3200" dirty="0" smtClean="0"/>
              <a:t>.</a:t>
            </a:r>
            <a:r>
              <a:rPr lang="en-US" sz="3200" dirty="0" err="1" smtClean="0"/>
              <a:t>nex</a:t>
            </a:r>
            <a:endParaRPr lang="en-US" sz="3200" dirty="0"/>
          </a:p>
          <a:p>
            <a:r>
              <a:rPr lang="en-US" sz="3200" dirty="0" smtClean="0"/>
              <a:t>.</a:t>
            </a:r>
            <a:r>
              <a:rPr lang="en-US" sz="3200" dirty="0" err="1" smtClean="0"/>
              <a:t>phy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" r="33980" b="31237"/>
          <a:stretch/>
        </p:blipFill>
        <p:spPr>
          <a:xfrm>
            <a:off x="4526280" y="713231"/>
            <a:ext cx="7665720" cy="6144768"/>
          </a:xfrm>
        </p:spPr>
      </p:pic>
      <p:sp>
        <p:nvSpPr>
          <p:cNvPr id="6" name="Rectangle 5"/>
          <p:cNvSpPr/>
          <p:nvPr/>
        </p:nvSpPr>
        <p:spPr>
          <a:xfrm>
            <a:off x="9610344" y="5102352"/>
            <a:ext cx="1069848" cy="576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6152" y="2916936"/>
            <a:ext cx="1069848" cy="6949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" y="1"/>
            <a:ext cx="12204192" cy="75895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Tree construction (IQ-TREE)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58952"/>
            <a:ext cx="5184648" cy="609904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initial steps follow the previous slides </a:t>
            </a:r>
            <a:r>
              <a:rPr lang="en-US" sz="2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Write: vim iqtree.sh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-s: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specifies the input sequence file for IQ-TREE)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Specifies the number of bootstrap replicates for the support values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specifies the number of CPU threads to use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this, I set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 which means 20 CPU threads will be used to perform parallel computations for faster execution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-m: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sets the model selection method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(model finder): automatically selects the best-fitting model of nucleotide substitution for your data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prefrix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specifies the prefix for the output files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2936" y="758953"/>
            <a:ext cx="6989064" cy="609904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-s ./</a:t>
            </a:r>
            <a:r>
              <a:rPr lang="en-US" b="1" dirty="0">
                <a:solidFill>
                  <a:srgbClr val="7030A0"/>
                </a:solidFill>
              </a:rPr>
              <a:t>workshop_0ut.phy</a:t>
            </a:r>
            <a:r>
              <a:rPr lang="en-US" dirty="0"/>
              <a:t> \</a:t>
            </a:r>
          </a:p>
          <a:p>
            <a:r>
              <a:rPr lang="en-US" dirty="0"/>
              <a:t>-B 1000 \</a:t>
            </a:r>
          </a:p>
          <a:p>
            <a:r>
              <a:rPr lang="en-US" dirty="0"/>
              <a:t>-</a:t>
            </a:r>
            <a:r>
              <a:rPr lang="en-US" dirty="0" err="1"/>
              <a:t>nt</a:t>
            </a:r>
            <a:r>
              <a:rPr lang="en-US" dirty="0"/>
              <a:t> 20 \</a:t>
            </a:r>
          </a:p>
          <a:p>
            <a:r>
              <a:rPr lang="en-US" dirty="0"/>
              <a:t>-m MFP \</a:t>
            </a:r>
          </a:p>
          <a:p>
            <a:r>
              <a:rPr lang="en-US" dirty="0"/>
              <a:t>--prefix </a:t>
            </a:r>
            <a:r>
              <a:rPr lang="en-US" dirty="0" err="1"/>
              <a:t>workshop_tree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58182" r="49454" b="6909"/>
          <a:stretch/>
        </p:blipFill>
        <p:spPr>
          <a:xfrm>
            <a:off x="5196840" y="3227833"/>
            <a:ext cx="6995160" cy="36301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0680" y="3657600"/>
            <a:ext cx="2944368" cy="1088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Tree construction (IQ-TREE)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48640"/>
            <a:ext cx="4169664" cy="630935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Write: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nohu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iqtree.sh &gt; workshop.log &amp;</a:t>
            </a:r>
          </a:p>
          <a:p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log file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3" t="80561" r="40000" b="6262"/>
          <a:stretch/>
        </p:blipFill>
        <p:spPr>
          <a:xfrm>
            <a:off x="4180332" y="548640"/>
            <a:ext cx="3090672" cy="1124712"/>
          </a:xfrm>
        </p:spPr>
      </p:pic>
      <p:sp>
        <p:nvSpPr>
          <p:cNvPr id="10" name="Rectangle 9"/>
          <p:cNvSpPr/>
          <p:nvPr/>
        </p:nvSpPr>
        <p:spPr>
          <a:xfrm>
            <a:off x="5773674" y="1385317"/>
            <a:ext cx="1490472" cy="192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8" t="35950" r="36214" b="25656"/>
          <a:stretch/>
        </p:blipFill>
        <p:spPr>
          <a:xfrm>
            <a:off x="5989320" y="1828800"/>
            <a:ext cx="6202680" cy="51846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91656" y="3264408"/>
            <a:ext cx="4123944" cy="3502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10829" r="35092" b="14990"/>
          <a:stretch/>
        </p:blipFill>
        <p:spPr>
          <a:xfrm>
            <a:off x="0" y="2816351"/>
            <a:ext cx="5989320" cy="41970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703319"/>
            <a:ext cx="649224" cy="192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31136" y="3371850"/>
            <a:ext cx="3758184" cy="36415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2141" r="46000" b="62505"/>
          <a:stretch/>
        </p:blipFill>
        <p:spPr>
          <a:xfrm>
            <a:off x="7281672" y="544068"/>
            <a:ext cx="4910328" cy="128473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07808" y="1453896"/>
            <a:ext cx="4233672" cy="219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2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Tree construction (IQ-TREE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" y="742951"/>
            <a:ext cx="4200524" cy="61150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Now check your </a:t>
            </a:r>
            <a:r>
              <a:rPr lang="en-US" dirty="0" err="1" smtClean="0"/>
              <a:t>iq</a:t>
            </a:r>
            <a:r>
              <a:rPr lang="en-US" dirty="0" smtClean="0"/>
              <a:t>-tree results</a:t>
            </a:r>
          </a:p>
          <a:p>
            <a:r>
              <a:rPr lang="en-US" dirty="0" smtClean="0"/>
              <a:t>Download: </a:t>
            </a:r>
            <a:r>
              <a:rPr lang="en-US" b="1" dirty="0" err="1" smtClean="0">
                <a:solidFill>
                  <a:srgbClr val="7030A0"/>
                </a:solidFill>
              </a:rPr>
              <a:t>workshop_tree.contree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12717" r="33088" b="6563"/>
          <a:stretch/>
        </p:blipFill>
        <p:spPr>
          <a:xfrm>
            <a:off x="4210050" y="742950"/>
            <a:ext cx="7981949" cy="6115049"/>
          </a:xfrm>
        </p:spPr>
      </p:pic>
      <p:sp>
        <p:nvSpPr>
          <p:cNvPr id="6" name="Rectangle 5"/>
          <p:cNvSpPr/>
          <p:nvPr/>
        </p:nvSpPr>
        <p:spPr>
          <a:xfrm>
            <a:off x="9296400" y="5267325"/>
            <a:ext cx="1476375" cy="1457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76751" y="3124200"/>
            <a:ext cx="1295400" cy="26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52850" y="2362200"/>
            <a:ext cx="723901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38384" r="73958" b="8080"/>
          <a:stretch/>
        </p:blipFill>
        <p:spPr>
          <a:xfrm>
            <a:off x="9525" y="2876550"/>
            <a:ext cx="4200524" cy="39814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895475" y="3257550"/>
            <a:ext cx="2581276" cy="1619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66875" y="3448051"/>
            <a:ext cx="2809876" cy="18954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6225" y="5343525"/>
            <a:ext cx="1390650" cy="3714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10025" cy="89535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Visualize your IQ-TREE tree in Figtree or ITOL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895350"/>
            <a:ext cx="4010025" cy="59626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Edit as per needed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r="47048" b="29798"/>
          <a:stretch/>
        </p:blipFill>
        <p:spPr>
          <a:xfrm>
            <a:off x="4010025" y="0"/>
            <a:ext cx="818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" y="0"/>
            <a:ext cx="12182475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Astral (species tree)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" y="1325562"/>
            <a:ext cx="12182476" cy="55324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Designed to infer species trees from multiple gene trees.</a:t>
            </a:r>
          </a:p>
          <a:p>
            <a:r>
              <a:rPr lang="en-US" sz="3600" dirty="0" smtClean="0"/>
              <a:t>In cases where gene trees may conflict due to incomplete lineage sorting.</a:t>
            </a:r>
          </a:p>
          <a:p>
            <a:r>
              <a:rPr lang="en-US" sz="3600" dirty="0" smtClean="0"/>
              <a:t>Provides a ways to reconcile these conflicts and estimate a more accurate species tree.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237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Astral (species tree)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40664"/>
            <a:ext cx="5215128" cy="6135623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For this, you should use Aligned data.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All the initial steps will be same as before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Write: vim construct_tree.sh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/>
              <a:t>construct_tree.pl </a:t>
            </a:r>
            <a:r>
              <a:rPr lang="en-US" sz="2000" dirty="0" smtClean="0"/>
              <a:t>\</a:t>
            </a:r>
          </a:p>
          <a:p>
            <a:r>
              <a:rPr lang="en-US" sz="2000" dirty="0" smtClean="0"/>
              <a:t>--</a:t>
            </a:r>
            <a:r>
              <a:rPr lang="en-US" sz="2000" dirty="0" err="1"/>
              <a:t>indir</a:t>
            </a:r>
            <a:r>
              <a:rPr lang="en-US" sz="2000" dirty="0"/>
              <a:t> /</a:t>
            </a:r>
            <a:r>
              <a:rPr lang="en-US" sz="2000" dirty="0" err="1"/>
              <a:t>mnt</a:t>
            </a:r>
            <a:r>
              <a:rPr lang="en-US" sz="2000" dirty="0"/>
              <a:t>/disk6/</a:t>
            </a:r>
            <a:r>
              <a:rPr lang="en-US" sz="2000" dirty="0" err="1"/>
              <a:t>Lab_Users</a:t>
            </a:r>
            <a:r>
              <a:rPr lang="en-US" sz="2000" dirty="0"/>
              <a:t>/</a:t>
            </a:r>
            <a:r>
              <a:rPr lang="en-US" sz="2000" dirty="0" err="1"/>
              <a:t>jash</a:t>
            </a:r>
            <a:r>
              <a:rPr lang="en-US" sz="2000" dirty="0"/>
              <a:t>/X101SC24097345-Z02-J013/01.RawData/MJ/</a:t>
            </a:r>
            <a:r>
              <a:rPr lang="en-US" sz="2000" dirty="0" err="1"/>
              <a:t>practice_workshop</a:t>
            </a:r>
            <a:r>
              <a:rPr lang="en-US" sz="2000" dirty="0"/>
              <a:t>/</a:t>
            </a:r>
            <a:r>
              <a:rPr lang="en-US" sz="2000" b="1" dirty="0" err="1">
                <a:solidFill>
                  <a:srgbClr val="7030A0"/>
                </a:solidFill>
              </a:rPr>
              <a:t>again_workshop_aligned</a:t>
            </a:r>
            <a:r>
              <a:rPr lang="en-US" sz="2000" dirty="0"/>
              <a:t> </a:t>
            </a:r>
            <a:r>
              <a:rPr lang="en-US" sz="2000" dirty="0" smtClean="0"/>
              <a:t>\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--</a:t>
            </a:r>
            <a:r>
              <a:rPr lang="en-US" sz="2000" dirty="0" err="1"/>
              <a:t>cpu</a:t>
            </a:r>
            <a:r>
              <a:rPr lang="en-US" sz="2000" dirty="0"/>
              <a:t> </a:t>
            </a:r>
            <a:r>
              <a:rPr lang="en-US" sz="2000" dirty="0" smtClean="0"/>
              <a:t>20</a:t>
            </a:r>
          </a:p>
          <a:p>
            <a:pPr marL="0" indent="0">
              <a:buNone/>
            </a:pPr>
            <a:r>
              <a:rPr lang="en-US" sz="2000" dirty="0" smtClean="0"/>
              <a:t>After making necessary changes</a:t>
            </a:r>
          </a:p>
          <a:p>
            <a:pPr marL="0" indent="0">
              <a:buNone/>
            </a:pPr>
            <a:r>
              <a:rPr lang="en-US" sz="2000" dirty="0" smtClean="0"/>
              <a:t>Write: </a:t>
            </a:r>
            <a:r>
              <a:rPr lang="en-US" sz="2000" b="1" dirty="0" err="1" smtClean="0">
                <a:solidFill>
                  <a:srgbClr val="FF0000"/>
                </a:solidFill>
              </a:rPr>
              <a:t>nohu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n-US" sz="2000" b="1" dirty="0" err="1" smtClean="0">
                <a:solidFill>
                  <a:srgbClr val="FF0000"/>
                </a:solidFill>
              </a:rPr>
              <a:t>sh</a:t>
            </a:r>
            <a:r>
              <a:rPr lang="en-US" sz="2000" b="1" dirty="0" smtClean="0">
                <a:solidFill>
                  <a:srgbClr val="FF0000"/>
                </a:solidFill>
              </a:rPr>
              <a:t> construct_tree.sh &gt; workshop.log &amp;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t="29847" r="26648" b="6780"/>
          <a:stretch/>
        </p:blipFill>
        <p:spPr>
          <a:xfrm>
            <a:off x="5215128" y="722376"/>
            <a:ext cx="6976872" cy="6135624"/>
          </a:xfrm>
          <a:solidFill>
            <a:schemeClr val="bg1">
              <a:lumMod val="85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8138160" y="1271016"/>
            <a:ext cx="1517904" cy="2377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44612" y="5641848"/>
            <a:ext cx="1793748" cy="192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97012" y="5833872"/>
            <a:ext cx="489204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9240" y="5986272"/>
            <a:ext cx="6842760" cy="2423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73746" y="6428230"/>
            <a:ext cx="1590294" cy="183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" y="1"/>
            <a:ext cx="12185904" cy="59436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Astral (species tree)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t="42011" r="33340" b="35087"/>
          <a:stretch/>
        </p:blipFill>
        <p:spPr>
          <a:xfrm>
            <a:off x="5340096" y="4306045"/>
            <a:ext cx="6851904" cy="190195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" y="594360"/>
            <a:ext cx="5334000" cy="626363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Make the folder for Astral analysis</a:t>
            </a:r>
          </a:p>
          <a:p>
            <a:r>
              <a:rPr lang="en-US" dirty="0" smtClean="0"/>
              <a:t>Write: </a:t>
            </a:r>
            <a:r>
              <a:rPr lang="en-US" dirty="0" err="1" smtClean="0">
                <a:solidFill>
                  <a:srgbClr val="FF0000"/>
                </a:solidFill>
              </a:rPr>
              <a:t>mkdir</a:t>
            </a:r>
            <a:r>
              <a:rPr lang="en-US" dirty="0" smtClean="0">
                <a:solidFill>
                  <a:srgbClr val="FF0000"/>
                </a:solidFill>
              </a:rPr>
              <a:t> Astral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Later, you will see …</a:t>
            </a:r>
            <a:r>
              <a:rPr lang="en-US" dirty="0" err="1" smtClean="0"/>
              <a:t>aligned_ml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607552" y="4626262"/>
            <a:ext cx="2066544" cy="210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4818888" y="4507992"/>
            <a:ext cx="3788664" cy="223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88323" r="49728" b="7152"/>
          <a:stretch/>
        </p:blipFill>
        <p:spPr>
          <a:xfrm>
            <a:off x="5340096" y="613252"/>
            <a:ext cx="6851904" cy="7021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66960" y="978106"/>
            <a:ext cx="2066544" cy="337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41050" r="34000" b="6424"/>
          <a:stretch/>
        </p:blipFill>
        <p:spPr>
          <a:xfrm>
            <a:off x="5340096" y="1315353"/>
            <a:ext cx="6851904" cy="29906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74608" y="1677258"/>
            <a:ext cx="679704" cy="16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354312" y="1315352"/>
            <a:ext cx="1956816" cy="361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14472" y="1256219"/>
            <a:ext cx="6952488" cy="602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8" y="0"/>
            <a:ext cx="12175172" cy="7223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Astral (species tree)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8" y="722376"/>
            <a:ext cx="3932237" cy="6135624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b="1" dirty="0"/>
              <a:t>Write: </a:t>
            </a:r>
            <a:r>
              <a:rPr lang="en-US" sz="3200" b="1" dirty="0">
                <a:solidFill>
                  <a:srgbClr val="7030A0"/>
                </a:solidFill>
              </a:rPr>
              <a:t>cd </a:t>
            </a:r>
            <a:r>
              <a:rPr lang="en-US" sz="3200" b="1" dirty="0" err="1" smtClean="0">
                <a:solidFill>
                  <a:srgbClr val="7030A0"/>
                </a:solidFill>
              </a:rPr>
              <a:t>again_workshop_aligned_ml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Write: </a:t>
            </a:r>
            <a:r>
              <a:rPr lang="en-US" b="1" dirty="0" smtClean="0">
                <a:solidFill>
                  <a:srgbClr val="FF0000"/>
                </a:solidFill>
              </a:rPr>
              <a:t>cat *.</a:t>
            </a:r>
            <a:r>
              <a:rPr lang="en-US" b="1" dirty="0" err="1" smtClean="0">
                <a:solidFill>
                  <a:srgbClr val="FF0000"/>
                </a:solidFill>
              </a:rPr>
              <a:t>tre</a:t>
            </a:r>
            <a:r>
              <a:rPr lang="en-US" b="1" dirty="0" smtClean="0">
                <a:solidFill>
                  <a:srgbClr val="FF0000"/>
                </a:solidFill>
              </a:rPr>
              <a:t> &gt; </a:t>
            </a:r>
            <a:r>
              <a:rPr lang="en-US" b="1" dirty="0" err="1" smtClean="0">
                <a:solidFill>
                  <a:srgbClr val="FF0000"/>
                </a:solidFill>
              </a:rPr>
              <a:t>all_tree.tre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Cat: this commands concatenates and displays the contents of files.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*.</a:t>
            </a:r>
            <a:r>
              <a:rPr lang="en-US" b="1" dirty="0" err="1" smtClean="0">
                <a:solidFill>
                  <a:srgbClr val="7030A0"/>
                </a:solidFill>
              </a:rPr>
              <a:t>tre</a:t>
            </a:r>
            <a:r>
              <a:rPr lang="en-US" b="1" dirty="0" smtClean="0">
                <a:solidFill>
                  <a:srgbClr val="7030A0"/>
                </a:solidFill>
              </a:rPr>
              <a:t>: </a:t>
            </a:r>
            <a:r>
              <a:rPr lang="en-US" dirty="0" smtClean="0"/>
              <a:t>this wildcard matches all files in the current directory that have the 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 err="1" smtClean="0">
                <a:solidFill>
                  <a:srgbClr val="FF0000"/>
                </a:solidFill>
              </a:rPr>
              <a:t>tre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7030A0"/>
                </a:solidFill>
              </a:rPr>
              <a:t>All_tree.tre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  <a:r>
              <a:rPr lang="en-US" dirty="0" smtClean="0"/>
              <a:t> the destination file where the concatenated contents of all 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 err="1" smtClean="0">
                <a:solidFill>
                  <a:srgbClr val="FF0000"/>
                </a:solidFill>
              </a:rPr>
              <a:t>tre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files will be saved.</a:t>
            </a:r>
          </a:p>
          <a:p>
            <a:r>
              <a:rPr lang="en-US" b="1" dirty="0">
                <a:solidFill>
                  <a:srgbClr val="7030A0"/>
                </a:solidFill>
              </a:rPr>
              <a:t>Write:</a:t>
            </a:r>
            <a:r>
              <a:rPr lang="en-US" b="1" dirty="0">
                <a:solidFill>
                  <a:srgbClr val="FF0000"/>
                </a:solidFill>
              </a:rPr>
              <a:t> mv </a:t>
            </a:r>
            <a:r>
              <a:rPr lang="en-US" b="1" dirty="0" err="1">
                <a:solidFill>
                  <a:srgbClr val="FF0000"/>
                </a:solidFill>
              </a:rPr>
              <a:t>all_tree.tre</a:t>
            </a:r>
            <a:r>
              <a:rPr lang="en-US" b="1" dirty="0">
                <a:solidFill>
                  <a:srgbClr val="FF0000"/>
                </a:solidFill>
              </a:rPr>
              <a:t>/ ../Astral</a:t>
            </a:r>
          </a:p>
          <a:p>
            <a:r>
              <a:rPr lang="en-US" b="1" dirty="0">
                <a:solidFill>
                  <a:srgbClr val="7030A0"/>
                </a:solidFill>
              </a:rPr>
              <a:t>m</a:t>
            </a:r>
            <a:r>
              <a:rPr lang="en-US" b="1" dirty="0" smtClean="0">
                <a:solidFill>
                  <a:srgbClr val="7030A0"/>
                </a:solidFill>
              </a:rPr>
              <a:t>v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  <a:r>
              <a:rPr lang="en-US" dirty="0" smtClean="0"/>
              <a:t> moves a file or directory from one location to another or renames it.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../Astral: </a:t>
            </a:r>
            <a:r>
              <a:rPr lang="en-US" dirty="0" smtClean="0"/>
              <a:t>the destination path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 you can see your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all_tree.tre</a:t>
            </a:r>
            <a:r>
              <a:rPr lang="en-US" dirty="0" smtClean="0"/>
              <a:t> file in the Astral folder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2" t="79372" r="31088" b="6143"/>
          <a:stretch/>
        </p:blipFill>
        <p:spPr>
          <a:xfrm>
            <a:off x="3949065" y="722376"/>
            <a:ext cx="8242935" cy="3474720"/>
          </a:xfrm>
        </p:spPr>
      </p:pic>
      <p:sp>
        <p:nvSpPr>
          <p:cNvPr id="10" name="Rectangle 9"/>
          <p:cNvSpPr/>
          <p:nvPr/>
        </p:nvSpPr>
        <p:spPr>
          <a:xfrm>
            <a:off x="8211312" y="3008376"/>
            <a:ext cx="2084832" cy="402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11312" y="3508248"/>
            <a:ext cx="2240280" cy="402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42032" y="1572768"/>
            <a:ext cx="5669280" cy="1435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3749040" y="3709416"/>
            <a:ext cx="44622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79677" r="48455" b="5939"/>
          <a:stretch/>
        </p:blipFill>
        <p:spPr>
          <a:xfrm>
            <a:off x="3949066" y="4209288"/>
            <a:ext cx="8242934" cy="26487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049256" y="5824728"/>
            <a:ext cx="1987296" cy="402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31336" y="6008370"/>
            <a:ext cx="6217919" cy="1181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7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19"/>
            <a:ext cx="12192000" cy="169068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1644968"/>
            <a:ext cx="12242673" cy="521303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5286" y="2122472"/>
            <a:ext cx="868680" cy="91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15942" y="1695103"/>
            <a:ext cx="1457410" cy="716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Raw data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154765" y="1695103"/>
            <a:ext cx="1479952" cy="725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Gunzip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10174986" y="1716152"/>
            <a:ext cx="1819656" cy="725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Trimming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5508202" y="5298257"/>
            <a:ext cx="1682540" cy="8922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Align</a:t>
            </a:r>
            <a:endParaRPr lang="en-US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86384" y="5315163"/>
            <a:ext cx="1473242" cy="8753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Align</a:t>
            </a:r>
            <a:endParaRPr lang="en-US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561588" y="3950781"/>
            <a:ext cx="1783080" cy="612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Tree construction</a:t>
            </a:r>
            <a:endParaRPr lang="en-U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409944" y="1695103"/>
            <a:ext cx="2407920" cy="725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Demultiplexed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8086895" y="5315163"/>
            <a:ext cx="1761193" cy="8753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Deselect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174986" y="3464818"/>
            <a:ext cx="1885950" cy="612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Assemble</a:t>
            </a:r>
            <a:endParaRPr lang="en-US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10630366" y="5245034"/>
            <a:ext cx="1505756" cy="945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Merge</a:t>
            </a:r>
            <a:endParaRPr lang="en-US" sz="36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108436" y="2617377"/>
            <a:ext cx="0" cy="4961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067800" y="2109789"/>
            <a:ext cx="868680" cy="91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2914" y="2122472"/>
            <a:ext cx="868680" cy="91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122152" y="4361211"/>
            <a:ext cx="0" cy="4961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916966" y="5646847"/>
            <a:ext cx="632376" cy="338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287768" y="5638394"/>
            <a:ext cx="649225" cy="84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754244" y="5621487"/>
            <a:ext cx="59042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253271" y="5245034"/>
            <a:ext cx="1376175" cy="945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Filter</a:t>
            </a:r>
            <a:endParaRPr lang="en-US" sz="3600" b="1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357119" y="5638394"/>
            <a:ext cx="59639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94944" y="3689985"/>
            <a:ext cx="1564682" cy="8678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Concat</a:t>
            </a:r>
            <a:endParaRPr lang="en-US" sz="32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579160" y="4607942"/>
            <a:ext cx="0" cy="6370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357118" y="4245632"/>
            <a:ext cx="987829" cy="12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037110" y="4077466"/>
            <a:ext cx="1862795" cy="7972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Delete</a:t>
            </a:r>
            <a:endParaRPr lang="en-US" sz="36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8868156" y="4879913"/>
            <a:ext cx="5038" cy="4183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357118" y="4469318"/>
            <a:ext cx="1204470" cy="7489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ASTRAL</a:t>
            </a:r>
            <a:endParaRPr lang="en-US" sz="20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5897457" y="4372901"/>
            <a:ext cx="1582970" cy="7490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RAXML</a:t>
            </a:r>
            <a:endParaRPr lang="en-US" sz="32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97457" y="2929673"/>
            <a:ext cx="1582970" cy="7603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IQ-TREE</a:t>
            </a:r>
            <a:endParaRPr lang="en-US" sz="3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344668" y="4533424"/>
            <a:ext cx="556683" cy="1490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800436" y="4992624"/>
            <a:ext cx="556682" cy="2957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344668" y="3597185"/>
            <a:ext cx="552789" cy="396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8" y="0"/>
            <a:ext cx="12175172" cy="5029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Astral (species tree)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8" t="28804" r="45877" b="54340"/>
          <a:stretch/>
        </p:blipFill>
        <p:spPr>
          <a:xfrm>
            <a:off x="9025128" y="502920"/>
            <a:ext cx="3166872" cy="20756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55" y="502920"/>
            <a:ext cx="4095814" cy="63550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Now, you need to prepare a species mapping file</a:t>
            </a:r>
          </a:p>
          <a:p>
            <a:r>
              <a:rPr lang="en-US" dirty="0" smtClean="0"/>
              <a:t>Which should exactly match with your previous </a:t>
            </a:r>
            <a:r>
              <a:rPr lang="en-US" dirty="0" err="1" smtClean="0"/>
              <a:t>iqtree</a:t>
            </a:r>
            <a:r>
              <a:rPr lang="en-US" dirty="0" smtClean="0"/>
              <a:t> result.</a:t>
            </a:r>
          </a:p>
          <a:p>
            <a:r>
              <a:rPr lang="en-US" dirty="0" smtClean="0"/>
              <a:t>Now write: </a:t>
            </a:r>
            <a:r>
              <a:rPr lang="en-US" b="1" dirty="0" smtClean="0">
                <a:solidFill>
                  <a:srgbClr val="FF0000"/>
                </a:solidFill>
              </a:rPr>
              <a:t>vim specieslist.txt </a:t>
            </a:r>
          </a:p>
          <a:p>
            <a:r>
              <a:rPr lang="en-US" b="1" dirty="0" smtClean="0"/>
              <a:t>e.g., Then, write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Eutropiichthys</a:t>
            </a:r>
            <a:r>
              <a:rPr lang="en-US" b="1" dirty="0" smtClean="0">
                <a:solidFill>
                  <a:srgbClr val="FF0000"/>
                </a:solidFill>
              </a:rPr>
              <a:t> murius:Taxon_3,Taxon_9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Eutropiichthys</a:t>
            </a:r>
            <a:r>
              <a:rPr lang="en-US" b="1" dirty="0" smtClean="0">
                <a:solidFill>
                  <a:srgbClr val="FF0000"/>
                </a:solidFill>
              </a:rPr>
              <a:t> burmanicus:Taxon_7    </a:t>
            </a:r>
            <a:r>
              <a:rPr lang="en-US" b="1" dirty="0" err="1" smtClean="0">
                <a:solidFill>
                  <a:srgbClr val="FF0000"/>
                </a:solidFill>
              </a:rPr>
              <a:t>etc</a:t>
            </a:r>
            <a:r>
              <a:rPr lang="en-US" b="1" dirty="0" smtClean="0">
                <a:solidFill>
                  <a:srgbClr val="FF0000"/>
                </a:solidFill>
              </a:rPr>
              <a:t>…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Then, save it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Now change the parameters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Write: </a:t>
            </a:r>
            <a:r>
              <a:rPr lang="en-US" b="1" dirty="0" smtClean="0">
                <a:solidFill>
                  <a:srgbClr val="FF0000"/>
                </a:solidFill>
              </a:rPr>
              <a:t>vim astral.sh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After making necessary changes, save it run the Astral. For saving follow the previous instructions.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Write: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nohu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sh</a:t>
            </a:r>
            <a:r>
              <a:rPr lang="en-US" b="1" dirty="0" smtClean="0">
                <a:solidFill>
                  <a:srgbClr val="FF0000"/>
                </a:solidFill>
              </a:rPr>
              <a:t> astral.sh &gt; workshop.log &amp;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11080" r="47048" b="33905"/>
          <a:stretch/>
        </p:blipFill>
        <p:spPr>
          <a:xfrm>
            <a:off x="4067240" y="502920"/>
            <a:ext cx="4895659" cy="36404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92440" y="502920"/>
            <a:ext cx="585216" cy="1645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10451592" y="0"/>
            <a:ext cx="256032" cy="2980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92440" y="2255520"/>
            <a:ext cx="585216" cy="6248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9921240" y="18288"/>
            <a:ext cx="210312" cy="18745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25283" y="3000353"/>
            <a:ext cx="585216" cy="1726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89136" y="1124712"/>
            <a:ext cx="1701294" cy="20517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25283" y="3339241"/>
            <a:ext cx="585216" cy="17261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89136" y="1651053"/>
            <a:ext cx="1701294" cy="1868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62699" y="3692809"/>
            <a:ext cx="585216" cy="1726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89136" y="1870510"/>
            <a:ext cx="1143255" cy="2046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>
            <a:off x="8677656" y="1188720"/>
            <a:ext cx="411480" cy="3017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677656" y="960120"/>
            <a:ext cx="411480" cy="139903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</p:cNvCxnSpPr>
          <p:nvPr/>
        </p:nvCxnSpPr>
        <p:spPr>
          <a:xfrm flipV="1">
            <a:off x="8810499" y="1329891"/>
            <a:ext cx="406653" cy="175677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</p:cNvCxnSpPr>
          <p:nvPr/>
        </p:nvCxnSpPr>
        <p:spPr>
          <a:xfrm flipV="1">
            <a:off x="8810499" y="1870510"/>
            <a:ext cx="1878837" cy="15550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29778" r="33273" b="29333"/>
          <a:stretch/>
        </p:blipFill>
        <p:spPr>
          <a:xfrm>
            <a:off x="4146296" y="4126186"/>
            <a:ext cx="5665216" cy="273181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681728" y="5296058"/>
            <a:ext cx="1408176" cy="6749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1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32237" cy="63093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Astral (species tree)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630936"/>
            <a:ext cx="3932237" cy="3811588"/>
          </a:xfrm>
        </p:spPr>
        <p:txBody>
          <a:bodyPr/>
          <a:lstStyle/>
          <a:p>
            <a:r>
              <a:rPr lang="en-US" dirty="0" smtClean="0"/>
              <a:t>Later on you can check your results.</a:t>
            </a:r>
          </a:p>
          <a:p>
            <a:r>
              <a:rPr lang="en-US" dirty="0" smtClean="0"/>
              <a:t>All the Astral results will be in Astral directory</a:t>
            </a:r>
          </a:p>
          <a:p>
            <a:r>
              <a:rPr lang="en-US" dirty="0" smtClean="0"/>
              <a:t>You should download “</a:t>
            </a:r>
            <a:r>
              <a:rPr lang="en-US" b="1" dirty="0" err="1" smtClean="0">
                <a:solidFill>
                  <a:srgbClr val="FF0000"/>
                </a:solidFill>
              </a:rPr>
              <a:t>workshop_tree.tre</a:t>
            </a:r>
            <a:r>
              <a:rPr lang="en-US" dirty="0" smtClean="0"/>
              <a:t>” file and visualize it on </a:t>
            </a:r>
            <a:r>
              <a:rPr lang="en-US" b="1" dirty="0" smtClean="0">
                <a:solidFill>
                  <a:srgbClr val="FF0000"/>
                </a:solidFill>
              </a:rPr>
              <a:t>Figtree or </a:t>
            </a:r>
            <a:r>
              <a:rPr lang="en-US" b="1" dirty="0" err="1" smtClean="0">
                <a:solidFill>
                  <a:srgbClr val="FF0000"/>
                </a:solidFill>
              </a:rPr>
              <a:t>Itol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etc.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15109" r="45606" b="6669"/>
          <a:stretch/>
        </p:blipFill>
        <p:spPr>
          <a:xfrm>
            <a:off x="3932236" y="9144"/>
            <a:ext cx="8259764" cy="6858000"/>
          </a:xfrm>
        </p:spPr>
      </p:pic>
      <p:sp>
        <p:nvSpPr>
          <p:cNvPr id="8" name="Rectangle 7"/>
          <p:cNvSpPr/>
          <p:nvPr/>
        </p:nvSpPr>
        <p:spPr>
          <a:xfrm>
            <a:off x="3932236" y="283464"/>
            <a:ext cx="877508" cy="347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26664" y="630936"/>
            <a:ext cx="905572" cy="411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97096" y="1386840"/>
            <a:ext cx="1152144" cy="347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90872" y="630936"/>
            <a:ext cx="27432" cy="7559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02736" y="1490472"/>
            <a:ext cx="594359" cy="70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r="50183" b="32767"/>
          <a:stretch/>
        </p:blipFill>
        <p:spPr>
          <a:xfrm>
            <a:off x="-3" y="1901952"/>
            <a:ext cx="3899917" cy="48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1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8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RAXML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6671" r="50221" b="30119"/>
          <a:stretch/>
        </p:blipFill>
        <p:spPr>
          <a:xfrm>
            <a:off x="4645152" y="642145"/>
            <a:ext cx="7546847" cy="62158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640080"/>
            <a:ext cx="4645153" cy="62179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codon_partition.txt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workshop_0ut.phy 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axml.sh (script)</a:t>
            </a:r>
          </a:p>
          <a:p>
            <a:r>
              <a:rPr lang="en-US" dirty="0" smtClean="0"/>
              <a:t>Write: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vim codon_partition.txt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After running above script you will see the (1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,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and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stop codons)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check the alignment base pair length on (.</a:t>
            </a:r>
            <a:r>
              <a:rPr lang="en-US" dirty="0" err="1" smtClean="0">
                <a:solidFill>
                  <a:srgbClr val="FF0000"/>
                </a:solidFill>
              </a:rPr>
              <a:t>phy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Partitioning the data based on codon positions (1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….3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) is crucial for accurately modeling the evolutionary processes.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position: Typically evolves at a moderate rate since changes here often lead to amino acid changes.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position: Evolves slowly because often result in non-functional proteins.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position: evolves the fastest as changes here are often synonymous.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Using a codon partition file improves the realism and accuracy of the phylogenetic analysis by accommodating the differences in evolutionary patterns across codon positions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6992" y="4462272"/>
            <a:ext cx="2560320" cy="713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6896" y="1856232"/>
            <a:ext cx="5340096" cy="2606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15840" y="5319743"/>
            <a:ext cx="1484376" cy="3566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92879" y="2862072"/>
            <a:ext cx="822961" cy="2455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211823" y="1588745"/>
            <a:ext cx="2209800" cy="3728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421624" y="1232129"/>
            <a:ext cx="868680" cy="3566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162287" y="1634465"/>
            <a:ext cx="655319" cy="282574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46920" y="4505926"/>
            <a:ext cx="594360" cy="5872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56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20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RAXML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2" t="40129" r="50051" b="41435"/>
          <a:stretch/>
        </p:blipFill>
        <p:spPr>
          <a:xfrm>
            <a:off x="4716844" y="512064"/>
            <a:ext cx="7475156" cy="38313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8" y="512064"/>
            <a:ext cx="4683188" cy="63459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Write: </a:t>
            </a:r>
            <a:r>
              <a:rPr lang="en-US" sz="2000" b="1" dirty="0" smtClean="0">
                <a:solidFill>
                  <a:srgbClr val="FF0000"/>
                </a:solidFill>
              </a:rPr>
              <a:t>raxml.sh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-f a: </a:t>
            </a:r>
            <a:r>
              <a:rPr lang="en-US" sz="2000" b="1" dirty="0" smtClean="0"/>
              <a:t>performs a rapid bootstrap analysis and searches for the best-scoring ML tree in a single run.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-p 12345: </a:t>
            </a:r>
            <a:r>
              <a:rPr lang="en-US" sz="2000" b="1" dirty="0" smtClean="0"/>
              <a:t>provides a random seed for parsimony based starting trees.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-m GTRGAMMA: </a:t>
            </a:r>
            <a:r>
              <a:rPr lang="en-US" sz="2000" b="1" dirty="0" smtClean="0"/>
              <a:t>specifies the substitution model</a:t>
            </a:r>
          </a:p>
          <a:p>
            <a:r>
              <a:rPr lang="en-US" sz="2000" b="1" dirty="0" smtClean="0"/>
              <a:t>GTR: General Time Reversible model</a:t>
            </a:r>
          </a:p>
          <a:p>
            <a:r>
              <a:rPr lang="en-US" sz="2000" b="1" dirty="0" smtClean="0"/>
              <a:t>GAMMA: Accounts for rate heterogeneity among sites using a gamma distribution.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-# 500: </a:t>
            </a:r>
            <a:r>
              <a:rPr lang="en-US" sz="2000" b="1" dirty="0" smtClean="0"/>
              <a:t>sets the number of bootstrap replicates to 500, ensuring a robust support values for your tree.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-x 12345: </a:t>
            </a:r>
            <a:r>
              <a:rPr lang="en-US" sz="2000" b="1" dirty="0" smtClean="0"/>
              <a:t>provides a random seed for bootstrap replicates.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-q:</a:t>
            </a:r>
            <a:r>
              <a:rPr lang="en-US" sz="2000" b="1" dirty="0" smtClean="0"/>
              <a:t> specifies the codon partition file, which defines how the alignment is partitioned.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919472" y="1609344"/>
            <a:ext cx="6812280" cy="2221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46504" y="804672"/>
            <a:ext cx="3099816" cy="8046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2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949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RAXML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28277" r="35532" b="6669"/>
          <a:stretch/>
        </p:blipFill>
        <p:spPr>
          <a:xfrm>
            <a:off x="4224528" y="0"/>
            <a:ext cx="79843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8" y="539496"/>
            <a:ext cx="4207700" cy="63185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Write: </a:t>
            </a:r>
            <a:r>
              <a:rPr lang="en-US" sz="2800" b="1" dirty="0" err="1" smtClean="0">
                <a:solidFill>
                  <a:srgbClr val="FF0000"/>
                </a:solidFill>
              </a:rPr>
              <a:t>nohu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sh</a:t>
            </a:r>
            <a:r>
              <a:rPr lang="en-US" sz="2800" b="1" dirty="0" smtClean="0">
                <a:solidFill>
                  <a:srgbClr val="FF0000"/>
                </a:solidFill>
              </a:rPr>
              <a:t> raxml.sh &gt; workshop.log &amp;</a:t>
            </a:r>
          </a:p>
          <a:p>
            <a:r>
              <a:rPr lang="en-US" sz="2800" dirty="0" smtClean="0"/>
              <a:t>If your data set is big it nearly takes a day, so wait for it.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361688" y="109728"/>
            <a:ext cx="658368" cy="265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37192" y="4846320"/>
            <a:ext cx="1642872" cy="256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34840" y="649224"/>
            <a:ext cx="1740408" cy="256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568" y="1709738"/>
            <a:ext cx="7945882" cy="285273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7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87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12192000" cy="58292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72584" y="1034796"/>
            <a:ext cx="3026664" cy="8964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Tree construction</a:t>
            </a:r>
            <a:endParaRPr lang="en-US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969376" y="2833879"/>
            <a:ext cx="2125599" cy="9326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RAXML</a:t>
            </a:r>
            <a:endParaRPr lang="en-US" sz="4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828163" y="2833879"/>
            <a:ext cx="1911096" cy="9326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IQ-TREE</a:t>
            </a:r>
            <a:endParaRPr lang="en-US" sz="36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39259" y="1931289"/>
            <a:ext cx="564261" cy="887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34428" y="1931290"/>
            <a:ext cx="734949" cy="887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645920" y="4705350"/>
            <a:ext cx="4626864" cy="20794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Speed: Faster</a:t>
            </a:r>
          </a:p>
          <a:p>
            <a:pPr algn="ctr"/>
            <a:r>
              <a:rPr lang="en-US" sz="2400" b="1" dirty="0" smtClean="0"/>
              <a:t>Accuracy: High</a:t>
            </a:r>
          </a:p>
          <a:p>
            <a:pPr algn="ctr"/>
            <a:r>
              <a:rPr lang="en-US" sz="2400" b="1" dirty="0" smtClean="0"/>
              <a:t>Model selection: Advanced</a:t>
            </a:r>
            <a:r>
              <a:rPr lang="en-US" sz="2400" b="1" dirty="0"/>
              <a:t> </a:t>
            </a:r>
            <a:r>
              <a:rPr lang="en-US" sz="2400" b="1" dirty="0" smtClean="0"/>
              <a:t>(Model finder)</a:t>
            </a:r>
          </a:p>
          <a:p>
            <a:pPr algn="ctr"/>
            <a:r>
              <a:rPr lang="en-US" sz="2400" b="1" dirty="0" smtClean="0"/>
              <a:t>Bootstrapping: Ultrafast</a:t>
            </a:r>
          </a:p>
          <a:p>
            <a:pPr algn="ctr"/>
            <a:r>
              <a:rPr lang="en-US" sz="2400" b="1" dirty="0" smtClean="0"/>
              <a:t>User-friendliness: Easy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13448" y="4705350"/>
            <a:ext cx="4270248" cy="207949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Speed: Slower</a:t>
            </a:r>
          </a:p>
          <a:p>
            <a:pPr algn="ctr"/>
            <a:r>
              <a:rPr lang="en-US" sz="2400" b="1" dirty="0" smtClean="0"/>
              <a:t>Accuracy: High</a:t>
            </a:r>
          </a:p>
          <a:p>
            <a:pPr algn="ctr"/>
            <a:r>
              <a:rPr lang="en-US" sz="2400" b="1" dirty="0" smtClean="0"/>
              <a:t>Model selection: Limited</a:t>
            </a:r>
          </a:p>
          <a:p>
            <a:pPr algn="ctr"/>
            <a:r>
              <a:rPr lang="en-US" sz="2400" b="1" dirty="0" smtClean="0"/>
              <a:t>Bootstrapping: Standard/Rapid</a:t>
            </a:r>
          </a:p>
          <a:p>
            <a:pPr algn="ctr"/>
            <a:r>
              <a:rPr lang="en-US" sz="2400" b="1" dirty="0" smtClean="0"/>
              <a:t>User-friendliness: Moderate</a:t>
            </a:r>
            <a:endParaRPr lang="en-US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83711" y="3917350"/>
            <a:ext cx="17145" cy="6688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36939" y="3917350"/>
            <a:ext cx="17145" cy="6688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4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237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Aligning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22377"/>
            <a:ext cx="5181600" cy="6135622"/>
          </a:xfrm>
          <a:solidFill>
            <a:schemeClr val="bg1">
              <a:lumMod val="8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Refers to the process of arranging nucleotide or amino acid…</a:t>
            </a:r>
          </a:p>
          <a:p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Script: write: </a:t>
            </a:r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vim Alinging.sh</a:t>
            </a:r>
          </a:p>
          <a:p>
            <a:pPr marL="285750" indent="-285750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(press enter) </a:t>
            </a:r>
          </a:p>
          <a:p>
            <a:pPr marL="285750" indent="-285750"/>
            <a:r>
              <a:rPr lang="en-US" sz="9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</a:t>
            </a:r>
            <a:r>
              <a:rPr lang="en-US" sz="9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parameters:</a:t>
            </a:r>
          </a:p>
          <a:p>
            <a:pPr marL="285750" indent="-285750"/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9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dna_unaligned</a:t>
            </a:r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Path to the directory or file containing unaligned DNA sequences.</a:t>
            </a:r>
          </a:p>
          <a:p>
            <a:pPr marL="285750" indent="-285750"/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9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dna_aligned</a:t>
            </a:r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file or directory where aligned DNA sequences will be saved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US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making necessary changes, 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write: </a:t>
            </a:r>
            <a:r>
              <a:rPr lang="en-US" sz="9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wq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(write and quit)</a:t>
            </a:r>
          </a:p>
          <a:p>
            <a:pPr marL="285750" indent="-285750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This writes (saves) the changes you made to the file and quits the editor.</a:t>
            </a:r>
          </a:p>
          <a:p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722376"/>
            <a:ext cx="7010400" cy="6135623"/>
          </a:xfrm>
          <a:solidFill>
            <a:schemeClr val="bg1">
              <a:lumMod val="8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en-US" dirty="0"/>
              <a:t>#####################################################</a:t>
            </a:r>
          </a:p>
          <a:p>
            <a:r>
              <a:rPr lang="en-US" dirty="0"/>
              <a:t>cd `</a:t>
            </a:r>
            <a:r>
              <a:rPr lang="en-US" dirty="0" err="1"/>
              <a:t>dirname</a:t>
            </a:r>
            <a:r>
              <a:rPr lang="en-US" dirty="0"/>
              <a:t> $0`</a:t>
            </a:r>
          </a:p>
          <a:p>
            <a:r>
              <a:rPr lang="en-US" dirty="0"/>
              <a:t>#cd /</a:t>
            </a:r>
            <a:r>
              <a:rPr lang="en-US" dirty="0" err="1"/>
              <a:t>mnt</a:t>
            </a:r>
            <a:r>
              <a:rPr lang="en-US" dirty="0"/>
              <a:t>/disk2/</a:t>
            </a:r>
            <a:r>
              <a:rPr lang="en-US" dirty="0" err="1"/>
              <a:t>Lab_Users</a:t>
            </a:r>
            <a:r>
              <a:rPr lang="en-US" dirty="0"/>
              <a:t>/</a:t>
            </a:r>
            <a:r>
              <a:rPr lang="en-US" dirty="0" err="1"/>
              <a:t>huyun</a:t>
            </a:r>
            <a:r>
              <a:rPr lang="en-US" dirty="0"/>
              <a:t>/</a:t>
            </a:r>
            <a:r>
              <a:rPr lang="en-US" dirty="0" err="1"/>
              <a:t>Thailand_Rhinogobius</a:t>
            </a:r>
            <a:r>
              <a:rPr lang="en-US" dirty="0"/>
              <a:t>/</a:t>
            </a:r>
            <a:r>
              <a:rPr lang="en-US" dirty="0" err="1"/>
              <a:t>assemble_results</a:t>
            </a:r>
            <a:r>
              <a:rPr lang="en-US" dirty="0"/>
              <a:t>/</a:t>
            </a:r>
            <a:r>
              <a:rPr lang="en-US" dirty="0" err="1"/>
              <a:t>nf</a:t>
            </a:r>
            <a:endParaRPr lang="en-US" dirty="0"/>
          </a:p>
          <a:p>
            <a:endParaRPr lang="en-US" dirty="0"/>
          </a:p>
          <a:p>
            <a:r>
              <a:rPr lang="en-US" dirty="0"/>
              <a:t>#mafft_aln.pl \</a:t>
            </a:r>
          </a:p>
          <a:p>
            <a:r>
              <a:rPr lang="en-US" dirty="0"/>
              <a:t>#--</a:t>
            </a:r>
            <a:r>
              <a:rPr lang="en-US" dirty="0" err="1"/>
              <a:t>dna_unalignedd</a:t>
            </a:r>
            <a:r>
              <a:rPr lang="en-US" dirty="0"/>
              <a:t> </a:t>
            </a:r>
            <a:r>
              <a:rPr lang="en-US" dirty="0" err="1"/>
              <a:t>nf_selected</a:t>
            </a:r>
            <a:r>
              <a:rPr lang="en-US" dirty="0"/>
              <a:t> \</a:t>
            </a:r>
          </a:p>
          <a:p>
            <a:r>
              <a:rPr lang="en-US" dirty="0"/>
              <a:t>#--</a:t>
            </a:r>
            <a:r>
              <a:rPr lang="en-US" dirty="0" err="1"/>
              <a:t>dna_aligned</a:t>
            </a:r>
            <a:r>
              <a:rPr lang="en-US" dirty="0"/>
              <a:t> </a:t>
            </a:r>
            <a:r>
              <a:rPr lang="en-US" dirty="0" err="1"/>
              <a:t>nf_aligned</a:t>
            </a:r>
            <a:r>
              <a:rPr lang="en-US" dirty="0"/>
              <a:t> \</a:t>
            </a:r>
          </a:p>
          <a:p>
            <a:r>
              <a:rPr lang="en-US" dirty="0"/>
              <a:t>#--</a:t>
            </a:r>
            <a:r>
              <a:rPr lang="en-US" dirty="0" err="1"/>
              <a:t>cpu</a:t>
            </a:r>
            <a:r>
              <a:rPr lang="en-US" dirty="0"/>
              <a:t> 6</a:t>
            </a:r>
          </a:p>
          <a:p>
            <a:endParaRPr lang="en-US" dirty="0"/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mafft_aln.pl \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dna_unaligned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/disk6/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Lab_Users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/X101SC24097345-Z02-J013/01.RawData/MJ/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assemble_results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\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dna_aligned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work_shop_aligned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endParaRPr lang="en-US" dirty="0"/>
          </a:p>
          <a:p>
            <a:r>
              <a:rPr lang="en-US" dirty="0"/>
              <a:t>#####################################################</a:t>
            </a:r>
          </a:p>
          <a:p>
            <a:r>
              <a:rPr lang="en-US" dirty="0" err="1"/>
              <a:t>endtime</a:t>
            </a:r>
            <a:r>
              <a:rPr lang="en-US" dirty="0"/>
              <a:t>=$(date +"%Y-%m-%d %T")</a:t>
            </a:r>
          </a:p>
          <a:p>
            <a:r>
              <a:rPr lang="en-US" dirty="0"/>
              <a:t>echo "End Time:" $</a:t>
            </a:r>
            <a:r>
              <a:rPr lang="en-US" dirty="0" err="1"/>
              <a:t>endtime</a:t>
            </a:r>
            <a:endParaRPr lang="en-US" dirty="0"/>
          </a:p>
          <a:p>
            <a:r>
              <a:rPr lang="en-US" dirty="0"/>
              <a:t>#####################################################</a:t>
            </a:r>
          </a:p>
          <a:p>
            <a:r>
              <a:rPr lang="en-US" dirty="0"/>
              <a:t>start=$(date --date="$</a:t>
            </a:r>
            <a:r>
              <a:rPr lang="en-US" dirty="0" err="1"/>
              <a:t>starttime</a:t>
            </a:r>
            <a:r>
              <a:rPr lang="en-US" dirty="0"/>
              <a:t>" +%s);</a:t>
            </a:r>
          </a:p>
          <a:p>
            <a:r>
              <a:rPr lang="en-US" dirty="0"/>
              <a:t>end=$(date --date="$</a:t>
            </a:r>
            <a:r>
              <a:rPr lang="en-US" dirty="0" err="1"/>
              <a:t>endtime</a:t>
            </a:r>
            <a:r>
              <a:rPr lang="en-US" dirty="0"/>
              <a:t>" +%s);</a:t>
            </a:r>
          </a:p>
          <a:p>
            <a:r>
              <a:rPr lang="en-US" dirty="0"/>
              <a:t>seconds=$((end-start))</a:t>
            </a:r>
          </a:p>
          <a:p>
            <a:r>
              <a:rPr lang="en-US" dirty="0"/>
              <a:t>hour=$(( $seconds/3600 ))</a:t>
            </a:r>
          </a:p>
          <a:p>
            <a:r>
              <a:rPr lang="en-US" dirty="0"/>
              <a:t>min=$(( ($seconds-${hour}*3600)/60 ))</a:t>
            </a:r>
          </a:p>
          <a:p>
            <a:r>
              <a:rPr lang="en-US" dirty="0"/>
              <a:t>sec=$(( $seconds-${hour}*3600-${min}*60 ))</a:t>
            </a:r>
          </a:p>
          <a:p>
            <a:r>
              <a:rPr lang="en-US" dirty="0"/>
              <a:t>echo "Total running time:" ${hour}:${min}:${sec}</a:t>
            </a:r>
          </a:p>
          <a:p>
            <a:r>
              <a:rPr lang="en-US" dirty="0"/>
              <a:t>#####################################################</a:t>
            </a:r>
          </a:p>
          <a:p>
            <a:r>
              <a:rPr lang="en-US" dirty="0"/>
              <a:t>exit 0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1536" y="2496312"/>
            <a:ext cx="6638544" cy="987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43984" y="2834640"/>
            <a:ext cx="1325880" cy="128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79392" y="3108960"/>
            <a:ext cx="1554480" cy="6583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782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77824"/>
            <a:ext cx="6967728" cy="598017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Script: write: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nohup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Aligning.sh &gt; workshop.log &amp;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running the above script,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nohup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allows a command to continue running in the background even if the terminal session is closed.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redirects standard output of the scripts to a specified file.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Workshop_2025.log: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file where all the output (e.g., results, logs, errors if not separately redirected) from the script execution will be saved . If the file exits, it will be overwritten.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runs the commands in the background, allowing you to continue using the terminal for other task.</a:t>
            </a:r>
          </a:p>
          <a:p>
            <a:endParaRPr lang="en-US" sz="2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t="60579" r="39089" b="5506"/>
          <a:stretch/>
        </p:blipFill>
        <p:spPr>
          <a:xfrm>
            <a:off x="6967728" y="877823"/>
            <a:ext cx="5224272" cy="2715768"/>
          </a:xfrm>
          <a:solidFill>
            <a:schemeClr val="bg1">
              <a:lumMod val="85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8746236" y="2953512"/>
            <a:ext cx="356616" cy="182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57694" y="3044952"/>
            <a:ext cx="534924" cy="265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992618" y="3044952"/>
            <a:ext cx="749046" cy="242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3" t="65293" r="39363" b="6424"/>
          <a:stretch/>
        </p:blipFill>
        <p:spPr>
          <a:xfrm>
            <a:off x="6967728" y="3986784"/>
            <a:ext cx="5224272" cy="28712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85832" y="5925312"/>
            <a:ext cx="1207008" cy="298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552432" y="3616452"/>
            <a:ext cx="18288" cy="3474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738360" y="5737860"/>
            <a:ext cx="347472" cy="187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78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filtering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57784"/>
            <a:ext cx="12192000" cy="63002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data filtering essential for accurate phylogenetic analysis?</a:t>
            </a:r>
          </a:p>
          <a:p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Improves data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Enhances alignment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Reduces computational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Prevents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tree robustness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58209" cy="58521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filtering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892" y="0"/>
            <a:ext cx="8226107" cy="6858000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#!/bin/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#####################################################</a:t>
            </a:r>
          </a:p>
          <a:p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starttime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=$(date +"%Y-%m-%d %T")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echo "Start Time:" $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starttime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#####################################################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cd `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dirname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$0`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filter.pl \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--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indir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work_shop_aligned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--filtered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workshop_filtered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--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trim_gap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0.3 \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--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ref_taxa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Danio_rerio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 \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--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#####################################################</a:t>
            </a:r>
          </a:p>
          <a:p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endtime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=$(date +"%Y-%m-%d %T")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echo "End Time:" $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endtime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#####################################################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start=$(date --date="$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starttime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" +%s);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end=$(date --date="$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endtime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" +%s);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seconds=$((end-start))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hour=$(( $seconds/3600 ))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min=$(( ($seconds-${hour}*3600)/60 ))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sec=$(( $seconds-${hour}*3600-${min}*60 ))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echo "Total running time:" ${hour}:${min}:${sec}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#####################################################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exit 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85216"/>
            <a:ext cx="3932237" cy="6272784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Script: write: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vim filtering.sh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(press enter)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specifies the input directory containing data for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--filtered: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specifies the output directory where filtered results will be stored.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trim_gap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indicates a threshold for trimming gaps. In this case, columns with &gt;30% gaps in the alignment will be removed.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After making necessary changes, type :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wq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(write and quit)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writes (saves) the changes you made to the file and quits the editor.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 t="60283" r="39727" b="6586"/>
          <a:stretch/>
        </p:blipFill>
        <p:spPr>
          <a:xfrm>
            <a:off x="6766560" y="1207008"/>
            <a:ext cx="5425439" cy="5650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9640" y="6364224"/>
            <a:ext cx="118872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06240" y="1645920"/>
            <a:ext cx="2432304" cy="16184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72384" y="1728216"/>
            <a:ext cx="1133856" cy="18288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549640" y="5500402"/>
            <a:ext cx="103631" cy="8635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93208" y="1911096"/>
            <a:ext cx="1435608" cy="201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32237" cy="9874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filtering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t="65150" r="38791" b="4036"/>
          <a:stretch/>
        </p:blipFill>
        <p:spPr>
          <a:xfrm>
            <a:off x="3965893" y="0"/>
            <a:ext cx="4007675" cy="3191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8" y="987424"/>
            <a:ext cx="3932237" cy="58705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1800" b="1" dirty="0" smtClean="0"/>
              <a:t>Write: </a:t>
            </a:r>
            <a:r>
              <a:rPr lang="en-US" sz="1800" b="1" dirty="0" err="1" smtClean="0">
                <a:solidFill>
                  <a:srgbClr val="FF0000"/>
                </a:solidFill>
              </a:rPr>
              <a:t>nohup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sh</a:t>
            </a:r>
            <a:r>
              <a:rPr lang="en-US" sz="1800" b="1" dirty="0" smtClean="0">
                <a:solidFill>
                  <a:srgbClr val="FF0000"/>
                </a:solidFill>
              </a:rPr>
              <a:t> filtering.sh &gt; workshop_2025.log &amp;</a:t>
            </a:r>
          </a:p>
          <a:p>
            <a:pPr algn="just"/>
            <a:r>
              <a:rPr lang="en-US" sz="1800" b="1" dirty="0" smtClean="0"/>
              <a:t>After running the above script, type: jobs </a:t>
            </a:r>
          </a:p>
          <a:p>
            <a:pPr algn="just"/>
            <a:r>
              <a:rPr lang="en-US" sz="1800" b="1" dirty="0" err="1" smtClean="0">
                <a:solidFill>
                  <a:srgbClr val="FF0000"/>
                </a:solidFill>
              </a:rPr>
              <a:t>nohup</a:t>
            </a:r>
            <a:r>
              <a:rPr lang="en-US" sz="1800" b="1" dirty="0" smtClean="0">
                <a:solidFill>
                  <a:srgbClr val="FF0000"/>
                </a:solidFill>
              </a:rPr>
              <a:t>:</a:t>
            </a:r>
            <a:r>
              <a:rPr lang="en-US" sz="1800" b="1" dirty="0" smtClean="0"/>
              <a:t> allows a command to continue running in the background even if the terminal session is closed.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&gt;: </a:t>
            </a:r>
            <a:r>
              <a:rPr lang="en-US" sz="1800" b="1" dirty="0" smtClean="0"/>
              <a:t>redirects standard output of the scripts to a specified file.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Workshop_2025.log:</a:t>
            </a:r>
            <a:r>
              <a:rPr lang="en-US" sz="1800" b="1" dirty="0" smtClean="0"/>
              <a:t> the file where all the output (e.g., results, logs, errors if not separately redirected) from the script execution will be saved . If the file exits, it will be overwritten.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&amp;:</a:t>
            </a:r>
            <a:r>
              <a:rPr lang="en-US" sz="1800" b="1" dirty="0" smtClean="0"/>
              <a:t> runs the commands in the background, allowing you to continue using the terminal for other task.</a:t>
            </a:r>
            <a:endParaRPr lang="en-US" sz="1800" b="1" dirty="0"/>
          </a:p>
        </p:txBody>
      </p:sp>
      <p:sp>
        <p:nvSpPr>
          <p:cNvPr id="6" name="Rectangle 5"/>
          <p:cNvSpPr/>
          <p:nvPr/>
        </p:nvSpPr>
        <p:spPr>
          <a:xfrm>
            <a:off x="5212080" y="2615184"/>
            <a:ext cx="2368296" cy="32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65778" r="41182" b="6101"/>
          <a:stretch/>
        </p:blipFill>
        <p:spPr>
          <a:xfrm>
            <a:off x="8403336" y="6096"/>
            <a:ext cx="3788664" cy="31912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86544" y="2295144"/>
            <a:ext cx="417576" cy="32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5944" y="2573179"/>
            <a:ext cx="588264" cy="32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973568" y="1344168"/>
            <a:ext cx="402336" cy="9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337548" y="2615184"/>
            <a:ext cx="419100" cy="2042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064496" y="2090928"/>
            <a:ext cx="289560" cy="2042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178040" y="2340007"/>
            <a:ext cx="137160" cy="2331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62384" r="39818" b="5939"/>
          <a:stretch/>
        </p:blipFill>
        <p:spPr>
          <a:xfrm>
            <a:off x="4978908" y="3849624"/>
            <a:ext cx="6391656" cy="28529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813292" y="6153912"/>
            <a:ext cx="1746504" cy="256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990076" y="3273552"/>
            <a:ext cx="0" cy="5120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00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Aligning… again after filtration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40081"/>
            <a:ext cx="12192000" cy="621791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1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mafft_aln.pl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dna_unaligned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/disk6/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Lab_Users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/X101SC24097345-Z02-     J013/01.RawData/MJ/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workshop_filtered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dna_aligned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again_workshop_aligned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\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1677</Words>
  <Application>Microsoft Office PowerPoint</Application>
  <PresentationFormat>Widescreen</PresentationFormat>
  <Paragraphs>275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Data filtering and tree reconstruction (IQTREE, RAXML &amp; ASTRAL)</vt:lpstr>
      <vt:lpstr>Background</vt:lpstr>
      <vt:lpstr>Background</vt:lpstr>
      <vt:lpstr>Aligning</vt:lpstr>
      <vt:lpstr>Aligning</vt:lpstr>
      <vt:lpstr>Data filtering</vt:lpstr>
      <vt:lpstr>Data filtering</vt:lpstr>
      <vt:lpstr>Data filtering</vt:lpstr>
      <vt:lpstr>Aligning… again after filtration</vt:lpstr>
      <vt:lpstr>Concatenate</vt:lpstr>
      <vt:lpstr>Concatenate</vt:lpstr>
      <vt:lpstr>Tree construction (IQ-TREE)</vt:lpstr>
      <vt:lpstr>Tree construction (IQ-TREE)</vt:lpstr>
      <vt:lpstr>Tree construction (IQ-TREE)</vt:lpstr>
      <vt:lpstr>Visualize your IQ-TREE tree in Figtree or ITOL</vt:lpstr>
      <vt:lpstr>Astral (species tree)</vt:lpstr>
      <vt:lpstr>Astral (species tree)</vt:lpstr>
      <vt:lpstr>Astral (species tree)</vt:lpstr>
      <vt:lpstr>Astral (species tree)</vt:lpstr>
      <vt:lpstr>Astral (species tree)</vt:lpstr>
      <vt:lpstr>Astral (species tree)</vt:lpstr>
      <vt:lpstr>RAXML</vt:lpstr>
      <vt:lpstr>RAXML</vt:lpstr>
      <vt:lpstr>RAXML</vt:lpstr>
      <vt:lpstr>Thank you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filtering and tree reconstruction (IQTREE, RAXML &amp; ASTRAL)</dc:title>
  <dc:creator>Microsoft account</dc:creator>
  <cp:lastModifiedBy>Microsoft account</cp:lastModifiedBy>
  <cp:revision>284</cp:revision>
  <dcterms:created xsi:type="dcterms:W3CDTF">2025-01-01T10:53:20Z</dcterms:created>
  <dcterms:modified xsi:type="dcterms:W3CDTF">2025-01-06T15:19:19Z</dcterms:modified>
</cp:coreProperties>
</file>