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96" r:id="rId6"/>
    <p:sldId id="259" r:id="rId7"/>
    <p:sldId id="261" r:id="rId8"/>
    <p:sldId id="264" r:id="rId9"/>
    <p:sldId id="313" r:id="rId10"/>
    <p:sldId id="267" r:id="rId11"/>
    <p:sldId id="297" r:id="rId12"/>
    <p:sldId id="300" r:id="rId13"/>
    <p:sldId id="299" r:id="rId14"/>
    <p:sldId id="263" r:id="rId15"/>
    <p:sldId id="268" r:id="rId16"/>
    <p:sldId id="298" r:id="rId17"/>
    <p:sldId id="301" r:id="rId18"/>
    <p:sldId id="302" r:id="rId19"/>
    <p:sldId id="303" r:id="rId20"/>
    <p:sldId id="304" r:id="rId21"/>
    <p:sldId id="305" r:id="rId22"/>
    <p:sldId id="306" r:id="rId23"/>
    <p:sldId id="262" r:id="rId24"/>
    <p:sldId id="307" r:id="rId25"/>
    <p:sldId id="308" r:id="rId26"/>
    <p:sldId id="283" r:id="rId27"/>
    <p:sldId id="280" r:id="rId28"/>
    <p:sldId id="282" r:id="rId29"/>
    <p:sldId id="281" r:id="rId30"/>
    <p:sldId id="309" r:id="rId31"/>
    <p:sldId id="284" r:id="rId32"/>
    <p:sldId id="285" r:id="rId33"/>
    <p:sldId id="286" r:id="rId34"/>
    <p:sldId id="288" r:id="rId35"/>
    <p:sldId id="310" r:id="rId36"/>
    <p:sldId id="31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07BDD-E6DA-93E2-4A36-BF22CD76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C5FFAAB-23EA-B657-35BB-54B4B2C69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0D541B-CA42-0B30-87C4-D0303023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8371F6-7E63-B8A7-D615-295429C9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5088B1-6322-63DD-1710-58542FB2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4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EF6BD-0393-0762-9FB1-E5318048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12E372-1942-BE02-464D-4ADD472F8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C34493-C3CA-2FDA-62AC-D3F9510A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BAE113-3751-86A1-2592-21F77EC8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A8B3E-2B23-4BEC-C159-E804318E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1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D68D5B-9B17-8323-60F8-3350B1B78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37B5-694E-87B8-79F7-A1EC9091A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794673-E36B-2129-22E6-2AC01FAB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F5C8F-2963-BA52-ACD4-337D38CA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A6BD03-51F5-8729-7706-07E7758E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CAAD7-DB55-06AC-D1C1-8EE1D78F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F5FC32-08F6-45C9-7735-3ADC59408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19033-2F73-BD31-8D7B-D9B65EF0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518D3B-27E1-1C4C-D2FD-5A5E0F82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76C08D-0120-1C4B-A6F6-1FC4BE6D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939E6A-3FBC-ED01-E610-E5C4CAFC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B9DBDA-EDB2-FEB9-0F0A-21AF8E7EB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773586-633A-890D-4E25-BE119F58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8B196-6283-8186-0031-FBA1FB4E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1C8172-94CA-767B-18A0-14431F86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51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8A4AFA-72D6-2BAA-4A1D-643383A9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725764-9CBA-81D1-F955-ADF9DCCA5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B5C84D-1559-24E8-4D45-DC303D5D8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484455-71E0-66DC-D0B0-DC4833DF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B882C3-345E-B46C-AAE2-3100BFE7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A93D22-572B-9C85-32CE-C38E6A71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14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77A44-EAD4-B49D-2133-32E627E0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2DC61-2EE6-5425-27BC-B2D43BA56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F26DAF-29B5-F3BC-8AA2-5B4FCF6D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42B7CD-A32C-221C-07B8-6621FB8CE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16C5B5-A2E3-4919-2A9B-BC2CCF640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5DC3F8-5017-6E56-B1A5-A2BD42F7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086832-1376-0271-AA05-433164DD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58A581-C2F1-C999-1526-D9E6DCC7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95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AF3E12-7226-1D19-7E0B-BF0A2DB6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97F278-99D8-4369-B2AF-E6DC06B3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5191C3-D910-39C6-FF68-75D5E62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4F1016-425F-6889-2811-FFE3D618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4C078B-3392-C95A-759F-CD892D58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45742D-EA99-81AC-42FE-AFE40F33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A5252A-7F2D-66A2-3B46-DE1156B4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53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8C3F58-F050-DF84-B299-8E7610EF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5191D5-0F06-EEB9-FF29-524C7FC2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47A18B-F162-4E1E-D80E-04ABD63E2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7C0C0-B96F-1819-A4FA-4707DDE9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1505FA-1493-938B-5847-1E2E0027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160A8C-8599-E54D-44E9-7347E4EB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3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DCEC1-6D23-E152-C314-B47B6C79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A15D47-84E2-1CC6-7834-CBE3DD973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E4841F-D6B9-E8B8-BC37-A74B296F8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C488AA-CB5F-C899-2FB3-7C46C546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12A3F7-CFCE-3E53-A607-5AAA5660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E123B5-BD6F-CCF6-AB1C-98BBB8D6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05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0E545B-BA79-2257-069C-37C8555C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7D3075-A920-6674-BF00-54F750AC2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130198-E32A-532A-7978-1BD69F6A8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3AD2-3866-43DF-A284-073ABFFB9DDA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1C45DE-5078-8B3E-D036-DBA186C9B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E02EE-9318-B0D1-9736-2BAFD563B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3E68-9574-47B1-9394-D1FE86CD32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71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2CD35-114E-BDAA-9AC6-CC2D85D03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4787"/>
            <a:ext cx="9144000" cy="2387600"/>
          </a:xfrm>
        </p:spPr>
        <p:txBody>
          <a:bodyPr/>
          <a:lstStyle/>
          <a:p>
            <a:r>
              <a:rPr lang="en-GB" altLang="zh-CN" b="1" dirty="0"/>
              <a:t>Time tree &amp; Divergence </a:t>
            </a:r>
            <a:r>
              <a:rPr lang="en-US" altLang="zh-CN" b="1" dirty="0"/>
              <a:t>time estimating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C73933-7581-7FC4-0AA0-A93785ED27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572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4ED49-6E8D-8DB4-819F-5998DAF5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344343"/>
            <a:ext cx="10515600" cy="1325563"/>
          </a:xfrm>
        </p:spPr>
        <p:txBody>
          <a:bodyPr/>
          <a:lstStyle/>
          <a:p>
            <a:r>
              <a:rPr lang="en-US" altLang="zh-CN" b="1" dirty="0"/>
              <a:t>R8s (Calibration on tree)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17BF31C-92D1-2E17-02D6-81055BD8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45" y="1669906"/>
            <a:ext cx="984069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4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070C58E-DB3C-5C20-DA8C-A4324F93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58" y="802492"/>
            <a:ext cx="9092781" cy="537271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CE54BE6-1778-0BA8-27D2-DA87F2362D22}"/>
              </a:ext>
            </a:extLst>
          </p:cNvPr>
          <p:cNvSpPr/>
          <p:nvPr/>
        </p:nvSpPr>
        <p:spPr>
          <a:xfrm>
            <a:off x="1086929" y="802492"/>
            <a:ext cx="9264770" cy="1417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AA0765C-21E2-17C7-C840-9A0665DB83BC}"/>
              </a:ext>
            </a:extLst>
          </p:cNvPr>
          <p:cNvSpPr txBox="1"/>
          <p:nvPr/>
        </p:nvSpPr>
        <p:spPr>
          <a:xfrm>
            <a:off x="914400" y="173600"/>
            <a:ext cx="561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tree in .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newick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format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6D7C2B-EDB7-2A16-1A9F-0F028A92F709}"/>
              </a:ext>
            </a:extLst>
          </p:cNvPr>
          <p:cNvSpPr/>
          <p:nvPr/>
        </p:nvSpPr>
        <p:spPr>
          <a:xfrm>
            <a:off x="1086929" y="2806460"/>
            <a:ext cx="9264770" cy="1334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DB49CC6-2230-E5AF-8113-BE3DCF5746FA}"/>
              </a:ext>
            </a:extLst>
          </p:cNvPr>
          <p:cNvSpPr txBox="1"/>
          <p:nvPr/>
        </p:nvSpPr>
        <p:spPr>
          <a:xfrm>
            <a:off x="5709648" y="2996515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Calibration point setting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(&gt;3 points, 1 fix, 2 constrain)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A1C221-84DE-4A13-4A56-4FAC0F252E6B}"/>
              </a:ext>
            </a:extLst>
          </p:cNvPr>
          <p:cNvSpPr/>
          <p:nvPr/>
        </p:nvSpPr>
        <p:spPr>
          <a:xfrm>
            <a:off x="1086929" y="4387970"/>
            <a:ext cx="9264770" cy="1787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117813-10B6-4198-8700-F3E401391145}"/>
              </a:ext>
            </a:extLst>
          </p:cNvPr>
          <p:cNvSpPr txBox="1"/>
          <p:nvPr/>
        </p:nvSpPr>
        <p:spPr>
          <a:xfrm>
            <a:off x="4396596" y="5035208"/>
            <a:ext cx="561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Result setting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9E197D-53A9-2AFD-866E-F36AC87081B4}"/>
              </a:ext>
            </a:extLst>
          </p:cNvPr>
          <p:cNvSpPr txBox="1"/>
          <p:nvPr/>
        </p:nvSpPr>
        <p:spPr>
          <a:xfrm>
            <a:off x="1086929" y="6219322"/>
            <a:ext cx="1000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nohup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$PATH/r8s -b -f ./input_r8s.nex &gt; r8s.out &amp;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0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F739FF-36C6-ED8B-5886-D8B87FAF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31"/>
            <a:ext cx="12192000" cy="6734338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4980784-63EC-186D-0A97-0D34B3EC1680}"/>
              </a:ext>
            </a:extLst>
          </p:cNvPr>
          <p:cNvCxnSpPr>
            <a:cxnSpLocks/>
          </p:cNvCxnSpPr>
          <p:nvPr/>
        </p:nvCxnSpPr>
        <p:spPr>
          <a:xfrm flipV="1">
            <a:off x="2877824" y="1674308"/>
            <a:ext cx="488831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A796BAD-E464-6188-0D09-9DC6522E06CC}"/>
              </a:ext>
            </a:extLst>
          </p:cNvPr>
          <p:cNvCxnSpPr>
            <a:cxnSpLocks/>
          </p:cNvCxnSpPr>
          <p:nvPr/>
        </p:nvCxnSpPr>
        <p:spPr>
          <a:xfrm flipV="1">
            <a:off x="6096000" y="1521908"/>
            <a:ext cx="488831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7364269-028A-B43D-400E-4C615B7104B1}"/>
              </a:ext>
            </a:extLst>
          </p:cNvPr>
          <p:cNvCxnSpPr>
            <a:cxnSpLocks/>
          </p:cNvCxnSpPr>
          <p:nvPr/>
        </p:nvCxnSpPr>
        <p:spPr>
          <a:xfrm flipV="1">
            <a:off x="5981243" y="3336854"/>
            <a:ext cx="488831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A7484BF-153C-B758-00E1-EE0A7C5A4298}"/>
              </a:ext>
            </a:extLst>
          </p:cNvPr>
          <p:cNvSpPr txBox="1"/>
          <p:nvPr/>
        </p:nvSpPr>
        <p:spPr>
          <a:xfrm>
            <a:off x="1596278" y="2026763"/>
            <a:ext cx="183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F1 (fixed age)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754F42-B0D5-DB11-868B-A5C3ADCBA83C}"/>
              </a:ext>
            </a:extLst>
          </p:cNvPr>
          <p:cNvSpPr txBox="1"/>
          <p:nvPr/>
        </p:nvSpPr>
        <p:spPr>
          <a:xfrm>
            <a:off x="5678403" y="3685150"/>
            <a:ext cx="54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F3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165C0F-4C7E-4E3E-05E5-87D14CE1D4FB}"/>
              </a:ext>
            </a:extLst>
          </p:cNvPr>
          <p:cNvSpPr txBox="1"/>
          <p:nvPr/>
        </p:nvSpPr>
        <p:spPr>
          <a:xfrm>
            <a:off x="5689838" y="1826708"/>
            <a:ext cx="54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F2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21B381-514C-ABAA-AF34-B7B9F854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888"/>
            <a:ext cx="12192000" cy="123767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229FA78-C7A6-D589-1D7F-3895A2D7A6B6}"/>
              </a:ext>
            </a:extLst>
          </p:cNvPr>
          <p:cNvSpPr txBox="1"/>
          <p:nvPr/>
        </p:nvSpPr>
        <p:spPr>
          <a:xfrm>
            <a:off x="119731" y="176781"/>
            <a:ext cx="636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 r8s.out   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35D62B-AC7A-0D7F-5A05-E2090A194202}"/>
              </a:ext>
            </a:extLst>
          </p:cNvPr>
          <p:cNvSpPr/>
          <p:nvPr/>
        </p:nvSpPr>
        <p:spPr>
          <a:xfrm>
            <a:off x="2530415" y="2035834"/>
            <a:ext cx="730370" cy="2185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D83FA0-4DE2-E540-407B-3B60E73BEA83}"/>
              </a:ext>
            </a:extLst>
          </p:cNvPr>
          <p:cNvSpPr txBox="1"/>
          <p:nvPr/>
        </p:nvSpPr>
        <p:spPr>
          <a:xfrm>
            <a:off x="76200" y="2589301"/>
            <a:ext cx="636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If branch length &lt; 0, change it to 0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2423D4-4CBB-7683-4BC5-2DEC0D4F5564}"/>
              </a:ext>
            </a:extLst>
          </p:cNvPr>
          <p:cNvSpPr/>
          <p:nvPr/>
        </p:nvSpPr>
        <p:spPr>
          <a:xfrm>
            <a:off x="1377350" y="1863306"/>
            <a:ext cx="790755" cy="1725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0FA0AA9-D4B3-32D0-AA22-7AAD5E88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45" y="3017361"/>
            <a:ext cx="6280155" cy="3663858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D31ED93-78DF-F4EB-04EF-696B56FAD682}"/>
              </a:ext>
            </a:extLst>
          </p:cNvPr>
          <p:cNvCxnSpPr>
            <a:cxnSpLocks/>
          </p:cNvCxnSpPr>
          <p:nvPr/>
        </p:nvCxnSpPr>
        <p:spPr>
          <a:xfrm flipV="1">
            <a:off x="6445370" y="3904890"/>
            <a:ext cx="488831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DFAE244-6583-1AA0-43F0-98DE90A1805D}"/>
              </a:ext>
            </a:extLst>
          </p:cNvPr>
          <p:cNvCxnSpPr>
            <a:cxnSpLocks/>
          </p:cNvCxnSpPr>
          <p:nvPr/>
        </p:nvCxnSpPr>
        <p:spPr>
          <a:xfrm flipV="1">
            <a:off x="9496377" y="3752490"/>
            <a:ext cx="488831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5DB52B5-9C04-3DD0-578F-64C5C23C1687}"/>
              </a:ext>
            </a:extLst>
          </p:cNvPr>
          <p:cNvCxnSpPr>
            <a:cxnSpLocks/>
          </p:cNvCxnSpPr>
          <p:nvPr/>
        </p:nvCxnSpPr>
        <p:spPr>
          <a:xfrm flipV="1">
            <a:off x="10019843" y="4750018"/>
            <a:ext cx="488831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06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ABC53-E887-A2D1-14E9-A2295A2B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altLang="zh-CN" b="1" dirty="0"/>
              <a:t>Bayesian</a:t>
            </a:r>
            <a:r>
              <a:rPr lang="en-GB" altLang="zh-CN" dirty="0"/>
              <a:t> time tree construction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964806-A3A2-9D65-F9D8-5E2B205C7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2" y="1088356"/>
            <a:ext cx="10624888" cy="53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7FECB-BFFF-BF74-BD93-D2274DFF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 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D2B511-63EA-80C8-137B-24A49AA3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5" y="293616"/>
            <a:ext cx="7366379" cy="13970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1B7B73-A164-59DB-69B2-1A2DE669F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999" b="4762"/>
          <a:stretch/>
        </p:blipFill>
        <p:spPr>
          <a:xfrm>
            <a:off x="1426750" y="1577520"/>
            <a:ext cx="1285903" cy="17609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623D98E-4936-5472-27CD-2A2437B65F5D}"/>
              </a:ext>
            </a:extLst>
          </p:cNvPr>
          <p:cNvSpPr txBox="1"/>
          <p:nvPr/>
        </p:nvSpPr>
        <p:spPr>
          <a:xfrm>
            <a:off x="2591808" y="1516475"/>
            <a:ext cx="6375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zh-CN" dirty="0"/>
          </a:p>
          <a:p>
            <a:r>
              <a:rPr lang="en-GB" altLang="zh-CN" sz="2400" b="1" dirty="0"/>
              <a:t>Taming the Beast</a:t>
            </a:r>
          </a:p>
          <a:p>
            <a:r>
              <a:rPr lang="en-GB" altLang="zh-CN" sz="2400" dirty="0"/>
              <a:t>Tutorials</a:t>
            </a:r>
          </a:p>
          <a:p>
            <a:r>
              <a:rPr lang="en-GB" altLang="zh-CN" sz="2400" dirty="0"/>
              <a:t>https://taming-the-beast.org/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054327-29C9-3ACC-47DA-4A8F1E363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45" y="3288632"/>
            <a:ext cx="2031915" cy="160663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98F020D-D156-56B8-1DC1-C1B14453EE82}"/>
              </a:ext>
            </a:extLst>
          </p:cNvPr>
          <p:cNvSpPr txBox="1"/>
          <p:nvPr/>
        </p:nvSpPr>
        <p:spPr>
          <a:xfrm>
            <a:off x="1422717" y="4964749"/>
            <a:ext cx="209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BEAUti</a:t>
            </a:r>
          </a:p>
          <a:p>
            <a:r>
              <a:rPr lang="en-US" altLang="zh-CN" sz="2400" dirty="0"/>
              <a:t>Generating input files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BC63EBD-211B-E07F-423E-A7A751391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047" y="3125143"/>
            <a:ext cx="1937307" cy="17244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3BA9E6B-C29C-67E6-0015-BE83739C9571}"/>
              </a:ext>
            </a:extLst>
          </p:cNvPr>
          <p:cNvSpPr txBox="1"/>
          <p:nvPr/>
        </p:nvSpPr>
        <p:spPr>
          <a:xfrm>
            <a:off x="3998999" y="4960733"/>
            <a:ext cx="1780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BEAST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Run analysis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B6A6893-72CB-3951-3A1C-EC8FCF1B0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7536" y="3288632"/>
            <a:ext cx="1585633" cy="16403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E302D0E-1A44-B170-6602-DD587959E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849" y="3338450"/>
            <a:ext cx="1412220" cy="141222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C73C477-E7E0-6BA7-713C-D2447A36EC14}"/>
              </a:ext>
            </a:extLst>
          </p:cNvPr>
          <p:cNvSpPr txBox="1"/>
          <p:nvPr/>
        </p:nvSpPr>
        <p:spPr>
          <a:xfrm>
            <a:off x="6739641" y="4964749"/>
            <a:ext cx="2051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Tracer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Estimate the result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9BE060-6DCE-21D5-A9E6-93DB90834270}"/>
              </a:ext>
            </a:extLst>
          </p:cNvPr>
          <p:cNvSpPr txBox="1"/>
          <p:nvPr/>
        </p:nvSpPr>
        <p:spPr>
          <a:xfrm>
            <a:off x="9144000" y="496761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TreeAnnotator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Output the result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7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F840233-48A1-4F39-F3D4-96FA5F06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Beast pipeline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2D34FBC-D96F-8F25-C8B6-CACCB079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359"/>
          <a:stretch/>
        </p:blipFill>
        <p:spPr>
          <a:xfrm>
            <a:off x="5361709" y="162387"/>
            <a:ext cx="5604163" cy="47729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3FEBC00-803C-D927-1F0D-E8BE6B41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436"/>
          <a:stretch/>
        </p:blipFill>
        <p:spPr>
          <a:xfrm>
            <a:off x="5361708" y="3063441"/>
            <a:ext cx="5604163" cy="34294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5633738-7848-570F-AC7A-6A58E910D972}"/>
              </a:ext>
            </a:extLst>
          </p:cNvPr>
          <p:cNvSpPr/>
          <p:nvPr/>
        </p:nvSpPr>
        <p:spPr>
          <a:xfrm>
            <a:off x="5361708" y="162387"/>
            <a:ext cx="3643747" cy="9667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C7D9E8-2F46-2F2F-91C0-D37E8A1D0EEA}"/>
              </a:ext>
            </a:extLst>
          </p:cNvPr>
          <p:cNvSpPr/>
          <p:nvPr/>
        </p:nvSpPr>
        <p:spPr>
          <a:xfrm>
            <a:off x="5257800" y="4875680"/>
            <a:ext cx="3622964" cy="16983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504573-AC06-773F-017E-6BFC029EDC0D}"/>
              </a:ext>
            </a:extLst>
          </p:cNvPr>
          <p:cNvGrpSpPr/>
          <p:nvPr/>
        </p:nvGrpSpPr>
        <p:grpSpPr>
          <a:xfrm>
            <a:off x="312012" y="3429000"/>
            <a:ext cx="4163006" cy="990738"/>
            <a:chOff x="339721" y="1881695"/>
            <a:chExt cx="4163006" cy="99073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3F297AF-2B77-391F-4092-223F0DBE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721" y="1881695"/>
              <a:ext cx="4163006" cy="990738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240DBC4-ABDA-DD83-DF03-7FA289CA3185}"/>
                </a:ext>
              </a:extLst>
            </p:cNvPr>
            <p:cNvSpPr/>
            <p:nvPr/>
          </p:nvSpPr>
          <p:spPr>
            <a:xfrm>
              <a:off x="339721" y="2265217"/>
              <a:ext cx="3913624" cy="2632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48AA5EDD-5702-627C-B663-F7A68B9EC2CD}"/>
              </a:ext>
            </a:extLst>
          </p:cNvPr>
          <p:cNvSpPr txBox="1"/>
          <p:nvPr/>
        </p:nvSpPr>
        <p:spPr>
          <a:xfrm>
            <a:off x="187036" y="1775014"/>
            <a:ext cx="6369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0: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Edit the input .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nex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file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(add partition 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infomation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1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86DC57-C119-11E4-10BD-D0E4FEE26E87}"/>
              </a:ext>
            </a:extLst>
          </p:cNvPr>
          <p:cNvSpPr txBox="1"/>
          <p:nvPr/>
        </p:nvSpPr>
        <p:spPr>
          <a:xfrm>
            <a:off x="138546" y="174814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1: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Import .</a:t>
            </a:r>
            <a:r>
              <a:rPr lang="en-US" altLang="zh-CN" sz="28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nex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file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7BE100-1FAC-9A2C-1833-B3BA2F2B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8125" b="14617"/>
          <a:stretch/>
        </p:blipFill>
        <p:spPr>
          <a:xfrm>
            <a:off x="235526" y="2069634"/>
            <a:ext cx="2667000" cy="42826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2AB96A-1A04-4913-8953-72A305D9C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90" y="174814"/>
            <a:ext cx="893298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677326D-8A8C-8AE5-56E1-43E24D1DE2AE}"/>
              </a:ext>
            </a:extLst>
          </p:cNvPr>
          <p:cNvSpPr/>
          <p:nvPr/>
        </p:nvSpPr>
        <p:spPr>
          <a:xfrm>
            <a:off x="3174291" y="1198418"/>
            <a:ext cx="1702510" cy="2147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CBAFE37-B1FE-2767-6EC8-0C21AFF179E6}"/>
              </a:ext>
            </a:extLst>
          </p:cNvPr>
          <p:cNvSpPr/>
          <p:nvPr/>
        </p:nvSpPr>
        <p:spPr>
          <a:xfrm>
            <a:off x="159328" y="3047999"/>
            <a:ext cx="1634835" cy="5232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0063FC2-5486-3E57-C8D1-4CB1C8EA4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90" y="3842179"/>
            <a:ext cx="8932984" cy="109835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070B4D7-4863-E1DF-AF70-4E9C23CDDB4A}"/>
              </a:ext>
            </a:extLst>
          </p:cNvPr>
          <p:cNvSpPr/>
          <p:nvPr/>
        </p:nvSpPr>
        <p:spPr>
          <a:xfrm>
            <a:off x="6512322" y="3882020"/>
            <a:ext cx="4384278" cy="9667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65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790479-EB42-1A54-63DB-FC0ECA134DC7}"/>
              </a:ext>
            </a:extLst>
          </p:cNvPr>
          <p:cNvSpPr txBox="1"/>
          <p:nvPr/>
        </p:nvSpPr>
        <p:spPr>
          <a:xfrm>
            <a:off x="138546" y="174814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2: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Set site model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859D7E-724B-24CA-0E2A-52B9501B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92" y="1128921"/>
            <a:ext cx="10141527" cy="551749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6D4DF86-C93D-1AE9-A5AE-9F2D10280EC8}"/>
              </a:ext>
            </a:extLst>
          </p:cNvPr>
          <p:cNvSpPr/>
          <p:nvPr/>
        </p:nvSpPr>
        <p:spPr>
          <a:xfrm>
            <a:off x="6311431" y="3147729"/>
            <a:ext cx="1197733" cy="2812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45AF0E7-D35F-154D-9FE1-E24C1FF03C9F}"/>
              </a:ext>
            </a:extLst>
          </p:cNvPr>
          <p:cNvSpPr/>
          <p:nvPr/>
        </p:nvSpPr>
        <p:spPr>
          <a:xfrm>
            <a:off x="6311432" y="1877292"/>
            <a:ext cx="1280860" cy="346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3B7B93-DB54-4E89-994C-C3AC4CFC9FE4}"/>
              </a:ext>
            </a:extLst>
          </p:cNvPr>
          <p:cNvSpPr/>
          <p:nvPr/>
        </p:nvSpPr>
        <p:spPr>
          <a:xfrm>
            <a:off x="1115292" y="1323110"/>
            <a:ext cx="629696" cy="671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F18834-7A4D-76DC-75E2-597E2F6C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52" y="3713018"/>
            <a:ext cx="8137939" cy="27770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3796026-DB4E-4D6C-2F8C-28F5B6290EE8}"/>
              </a:ext>
            </a:extLst>
          </p:cNvPr>
          <p:cNvSpPr/>
          <p:nvPr/>
        </p:nvSpPr>
        <p:spPr>
          <a:xfrm>
            <a:off x="414952" y="5361703"/>
            <a:ext cx="7987830" cy="11283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18ABA5A-FEB3-482F-FD98-ABCFFE64BDCA}"/>
              </a:ext>
            </a:extLst>
          </p:cNvPr>
          <p:cNvSpPr/>
          <p:nvPr/>
        </p:nvSpPr>
        <p:spPr>
          <a:xfrm>
            <a:off x="347050" y="3810000"/>
            <a:ext cx="7840986" cy="573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16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F172B9A-D008-9A9D-B5F6-3D74D3F2A8C7}"/>
              </a:ext>
            </a:extLst>
          </p:cNvPr>
          <p:cNvSpPr txBox="1"/>
          <p:nvPr/>
        </p:nvSpPr>
        <p:spPr>
          <a:xfrm>
            <a:off x="138546" y="174814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3: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Set clock model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13A838-8C2E-571F-F0A9-FE3B9BBC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240640"/>
            <a:ext cx="8645830" cy="29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88EFC7-12BC-DD6F-C93A-7E4AD17A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570" y="6371706"/>
            <a:ext cx="237765" cy="2072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B64A36-3E4B-9975-B89A-07FBC6452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" y="279012"/>
            <a:ext cx="5017927" cy="64406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D02AE4-39FC-679A-C492-41A915EBF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587" y="223519"/>
            <a:ext cx="4885574" cy="6582721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8ECE1AB8-182F-79FB-857A-499220BC003F}"/>
              </a:ext>
            </a:extLst>
          </p:cNvPr>
          <p:cNvSpPr/>
          <p:nvPr/>
        </p:nvSpPr>
        <p:spPr>
          <a:xfrm>
            <a:off x="5403011" y="2932981"/>
            <a:ext cx="1385977" cy="1276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792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2DDEA8A-E81C-9F1A-57C2-7297AF0ECB01}"/>
              </a:ext>
            </a:extLst>
          </p:cNvPr>
          <p:cNvSpPr txBox="1"/>
          <p:nvPr/>
        </p:nvSpPr>
        <p:spPr>
          <a:xfrm>
            <a:off x="138546" y="174814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4&amp;4.5: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Set starting tree &amp; tree parameter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EF4420F-DEAE-F404-29FD-219F1AA51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13" y="1219199"/>
            <a:ext cx="3253139" cy="52300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0ED0AA7-34B7-2684-F7DF-5F9E777459B4}"/>
              </a:ext>
            </a:extLst>
          </p:cNvPr>
          <p:cNvSpPr/>
          <p:nvPr/>
        </p:nvSpPr>
        <p:spPr>
          <a:xfrm>
            <a:off x="1524685" y="3629883"/>
            <a:ext cx="1966660" cy="2770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0E71707-0503-34A8-1877-3E082F29CC28}"/>
              </a:ext>
            </a:extLst>
          </p:cNvPr>
          <p:cNvSpPr/>
          <p:nvPr/>
        </p:nvSpPr>
        <p:spPr>
          <a:xfrm>
            <a:off x="1524686" y="3151909"/>
            <a:ext cx="1966660" cy="207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EABF60-2941-BC03-156A-D23AF42C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14" y="1267682"/>
            <a:ext cx="7689273" cy="36514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721E448-142F-4C58-4EDB-0EDEAFCF1471}"/>
              </a:ext>
            </a:extLst>
          </p:cNvPr>
          <p:cNvSpPr/>
          <p:nvPr/>
        </p:nvSpPr>
        <p:spPr>
          <a:xfrm>
            <a:off x="8008613" y="1267682"/>
            <a:ext cx="1128460" cy="35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7484352-ECBF-4257-1ABA-C6BD127D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7542"/>
          <a:stretch/>
        </p:blipFill>
        <p:spPr>
          <a:xfrm>
            <a:off x="4151382" y="1715954"/>
            <a:ext cx="7636905" cy="184466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443445E-0FE9-5811-BBA0-405FDCC16C53}"/>
              </a:ext>
            </a:extLst>
          </p:cNvPr>
          <p:cNvSpPr/>
          <p:nvPr/>
        </p:nvSpPr>
        <p:spPr>
          <a:xfrm>
            <a:off x="5791886" y="1771590"/>
            <a:ext cx="1315496" cy="10685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237FEC2-8D20-374E-9351-F52A7F025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014" y="2867322"/>
            <a:ext cx="7636905" cy="381586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C8FC99A-DB0B-283D-0024-24EAB8C2CF6D}"/>
              </a:ext>
            </a:extLst>
          </p:cNvPr>
          <p:cNvSpPr/>
          <p:nvPr/>
        </p:nvSpPr>
        <p:spPr>
          <a:xfrm>
            <a:off x="6172885" y="3560617"/>
            <a:ext cx="5615401" cy="51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E7AF07F-4019-944D-76B7-C13396199BD5}"/>
              </a:ext>
            </a:extLst>
          </p:cNvPr>
          <p:cNvSpPr txBox="1"/>
          <p:nvPr/>
        </p:nvSpPr>
        <p:spPr>
          <a:xfrm>
            <a:off x="5791886" y="4797472"/>
            <a:ext cx="636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Paste resulting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newick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tree from r8s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F4E4DBA-97AA-88BD-6DDA-D8CA026DD51B}"/>
              </a:ext>
            </a:extLst>
          </p:cNvPr>
          <p:cNvSpPr/>
          <p:nvPr/>
        </p:nvSpPr>
        <p:spPr>
          <a:xfrm flipV="1">
            <a:off x="4151381" y="3255818"/>
            <a:ext cx="1640505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063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0DD7B3F-95DD-EAD5-C566-BA7AAA669E60}"/>
              </a:ext>
            </a:extLst>
          </p:cNvPr>
          <p:cNvSpPr txBox="1"/>
          <p:nvPr/>
        </p:nvSpPr>
        <p:spPr>
          <a:xfrm>
            <a:off x="138546" y="174814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4&amp;4.5: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Set starting tree &amp; tree parameter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F3D91D-F490-0F5E-C696-3FD74B04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78" y="1128922"/>
            <a:ext cx="7689273" cy="3651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AEFBEF-F014-00C9-4985-48FFA4DA9DBD}"/>
              </a:ext>
            </a:extLst>
          </p:cNvPr>
          <p:cNvSpPr/>
          <p:nvPr/>
        </p:nvSpPr>
        <p:spPr>
          <a:xfrm>
            <a:off x="5916577" y="1128921"/>
            <a:ext cx="989914" cy="35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75FCB1-8B27-516B-53F9-6FF075A71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78" y="1920041"/>
            <a:ext cx="7698444" cy="23263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DE2C7FB-2AE2-1257-41AF-8138C664C0BC}"/>
              </a:ext>
            </a:extLst>
          </p:cNvPr>
          <p:cNvSpPr/>
          <p:nvPr/>
        </p:nvSpPr>
        <p:spPr>
          <a:xfrm>
            <a:off x="305485" y="1974048"/>
            <a:ext cx="7638165" cy="1510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9D3437-EA97-4F2D-87C0-5EA4334D6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8" y="3968945"/>
            <a:ext cx="11312236" cy="25810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1BEBA3A-F387-3608-232B-41B9B71F15CC}"/>
              </a:ext>
            </a:extLst>
          </p:cNvPr>
          <p:cNvSpPr txBox="1"/>
          <p:nvPr/>
        </p:nvSpPr>
        <p:spPr>
          <a:xfrm>
            <a:off x="8329719" y="2729233"/>
            <a:ext cx="486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Fix tree topology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8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ED6C1B1-779A-6561-7CE7-BBCCB2E419DC}"/>
              </a:ext>
            </a:extLst>
          </p:cNvPr>
          <p:cNvSpPr txBox="1"/>
          <p:nvPr/>
        </p:nvSpPr>
        <p:spPr>
          <a:xfrm>
            <a:off x="138546" y="174814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5: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Set Priors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4C30D7-7AD7-8C52-8A24-7BC94CBB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1203117"/>
            <a:ext cx="10583752" cy="905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002747-4E23-746A-F7C1-560E9DEE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6" y="3429000"/>
            <a:ext cx="2638793" cy="72400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CD56603-6B3F-39C3-E7E3-D39EDCA74258}"/>
              </a:ext>
            </a:extLst>
          </p:cNvPr>
          <p:cNvSpPr txBox="1"/>
          <p:nvPr/>
        </p:nvSpPr>
        <p:spPr>
          <a:xfrm>
            <a:off x="224680" y="4277536"/>
            <a:ext cx="229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MRCA Priors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F556E-4D44-369C-95FF-E5ED73CDE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9" y="2256659"/>
            <a:ext cx="2765723" cy="4336473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7D5817F8-0AD1-36DA-DD5E-D8AC6D1087FE}"/>
              </a:ext>
            </a:extLst>
          </p:cNvPr>
          <p:cNvSpPr/>
          <p:nvPr/>
        </p:nvSpPr>
        <p:spPr>
          <a:xfrm>
            <a:off x="2583873" y="3740727"/>
            <a:ext cx="803563" cy="4122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3FCD998-3870-8517-C0C7-B78BE24C8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46" y="4773731"/>
            <a:ext cx="3246959" cy="18194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E86694B-91D6-983A-8A15-40EB1EBBF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35" y="2256659"/>
            <a:ext cx="3077004" cy="4515480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73080F81-7D0F-5228-DCE6-85D3F6BC24B9}"/>
              </a:ext>
            </a:extLst>
          </p:cNvPr>
          <p:cNvSpPr/>
          <p:nvPr/>
        </p:nvSpPr>
        <p:spPr>
          <a:xfrm>
            <a:off x="6677891" y="3740727"/>
            <a:ext cx="803563" cy="4122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00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03D9D5-1AF0-713E-D231-60ADF200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71" y="533251"/>
            <a:ext cx="4667490" cy="57914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D5B234C-B244-A6F4-56DE-4316028D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644" y="1634020"/>
            <a:ext cx="4578585" cy="40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61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08EB25-5284-E824-9F1C-D9ED5B69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0" y="34664"/>
            <a:ext cx="12059299" cy="682333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5F66AD8-D81D-9A8A-81FD-C4E84455BAC7}"/>
              </a:ext>
            </a:extLst>
          </p:cNvPr>
          <p:cNvSpPr/>
          <p:nvPr/>
        </p:nvSpPr>
        <p:spPr>
          <a:xfrm>
            <a:off x="4039286" y="34664"/>
            <a:ext cx="1710350" cy="4343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021A48-F6A5-0D2E-F788-251BF4EDB929}"/>
              </a:ext>
            </a:extLst>
          </p:cNvPr>
          <p:cNvSpPr/>
          <p:nvPr/>
        </p:nvSpPr>
        <p:spPr>
          <a:xfrm>
            <a:off x="7253541" y="5417118"/>
            <a:ext cx="1273932" cy="734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1D4EC7-5CC7-45C4-6D0B-7F69FE71BD6D}"/>
              </a:ext>
            </a:extLst>
          </p:cNvPr>
          <p:cNvSpPr/>
          <p:nvPr/>
        </p:nvSpPr>
        <p:spPr>
          <a:xfrm>
            <a:off x="2584557" y="2078182"/>
            <a:ext cx="1620297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1F6AC2-054C-1DAD-F993-3B63DFCA0036}"/>
              </a:ext>
            </a:extLst>
          </p:cNvPr>
          <p:cNvSpPr txBox="1"/>
          <p:nvPr/>
        </p:nvSpPr>
        <p:spPr>
          <a:xfrm>
            <a:off x="2244778" y="2822809"/>
            <a:ext cx="204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Hard min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CCA269-AF62-BC7E-66FE-3C489B7A1F2E}"/>
              </a:ext>
            </a:extLst>
          </p:cNvPr>
          <p:cNvSpPr txBox="1"/>
          <p:nvPr/>
        </p:nvSpPr>
        <p:spPr>
          <a:xfrm>
            <a:off x="6867935" y="6243098"/>
            <a:ext cx="229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Soft max</a:t>
            </a:r>
          </a:p>
        </p:txBody>
      </p:sp>
    </p:spTree>
    <p:extLst>
      <p:ext uri="{BB962C8B-B14F-4D97-AF65-F5344CB8AC3E}">
        <p14:creationId xmlns:p14="http://schemas.microsoft.com/office/powerpoint/2010/main" val="147958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138676-E37E-6674-0637-F4FC42F72D6F}"/>
              </a:ext>
            </a:extLst>
          </p:cNvPr>
          <p:cNvSpPr txBox="1"/>
          <p:nvPr/>
        </p:nvSpPr>
        <p:spPr>
          <a:xfrm>
            <a:off x="138546" y="174814"/>
            <a:ext cx="636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6: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Set MCMC parameter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72BCF7-38AE-B6EE-BA90-5B8B520B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1279508"/>
            <a:ext cx="10203873" cy="51155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9C0DB2-7607-64F3-00C2-9D098495ADB4}"/>
              </a:ext>
            </a:extLst>
          </p:cNvPr>
          <p:cNvSpPr/>
          <p:nvPr/>
        </p:nvSpPr>
        <p:spPr>
          <a:xfrm>
            <a:off x="2584557" y="2078182"/>
            <a:ext cx="3220498" cy="4641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62A0DF-BF21-F2E9-4672-43B484795001}"/>
              </a:ext>
            </a:extLst>
          </p:cNvPr>
          <p:cNvSpPr/>
          <p:nvPr/>
        </p:nvSpPr>
        <p:spPr>
          <a:xfrm>
            <a:off x="3027903" y="4925291"/>
            <a:ext cx="1973588" cy="512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15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D6419A-FC68-3A44-DD60-F0CECDEE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88" y="358219"/>
            <a:ext cx="8509691" cy="63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372E1F-48A2-064B-C2E0-8A8B7BF4E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618" y="1"/>
            <a:ext cx="5227389" cy="58659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126A9EB-0EB8-64AA-3D83-33BE87DB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1" y="722222"/>
            <a:ext cx="2196011" cy="20258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95ABB5-10D8-371C-DFE1-6F609C06F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041" y="82274"/>
            <a:ext cx="3603208" cy="34999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4D77FF-D2B8-EB73-68E7-98DEA1DDEB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1503"/>
          <a:stretch/>
        </p:blipFill>
        <p:spPr>
          <a:xfrm>
            <a:off x="132751" y="6191244"/>
            <a:ext cx="10659963" cy="4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91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810F22-2A09-ED35-67DB-CCE0D22D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07" y="1693567"/>
            <a:ext cx="3435527" cy="32069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2A4EDC0-2E2C-2304-A679-0B860ED33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09" y="2155636"/>
            <a:ext cx="2086654" cy="207765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5869814-011D-5CB1-7CA3-1949D46DF645}"/>
              </a:ext>
            </a:extLst>
          </p:cNvPr>
          <p:cNvSpPr/>
          <p:nvPr/>
        </p:nvSpPr>
        <p:spPr>
          <a:xfrm>
            <a:off x="3408902" y="2362200"/>
            <a:ext cx="2229897" cy="277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37F878-E93B-CF93-84E3-AE9191EAE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74" y="1355424"/>
            <a:ext cx="5363323" cy="160042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259EF1F-E8EF-E9D2-1E60-223D13FDCBE5}"/>
              </a:ext>
            </a:extLst>
          </p:cNvPr>
          <p:cNvSpPr/>
          <p:nvPr/>
        </p:nvSpPr>
        <p:spPr>
          <a:xfrm>
            <a:off x="6907174" y="1475509"/>
            <a:ext cx="3636135" cy="4849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67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4E5BEA-2B42-5A43-C7F1-B21D0E95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92" y="88728"/>
            <a:ext cx="11017816" cy="66805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7DAA49-84F1-65DB-90C1-A517F2E68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540" y="693078"/>
            <a:ext cx="237765" cy="26824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135D078-529D-AB91-9113-2FD0C99E1636}"/>
              </a:ext>
            </a:extLst>
          </p:cNvPr>
          <p:cNvSpPr txBox="1"/>
          <p:nvPr/>
        </p:nvSpPr>
        <p:spPr>
          <a:xfrm>
            <a:off x="4632385" y="3723992"/>
            <a:ext cx="384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ESS&gt; 200 (GOOD)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4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337EA6-2047-629C-155D-92955598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400" y="609600"/>
            <a:ext cx="5977325" cy="55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42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7D6419A-FC68-3A44-DD60-F0CECDEE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88" y="358219"/>
            <a:ext cx="8509691" cy="63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554B24-EEA7-960A-50D7-811E9F579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56" y="6174"/>
            <a:ext cx="10471688" cy="68456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55F6B5-A70F-1C35-C1A5-1E1EBD97E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1273" y="2917804"/>
            <a:ext cx="237765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32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54E843-03F8-73DA-327A-B31BDE90C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0"/>
            <a:ext cx="1115695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CBE1D8-1E08-6163-F4EE-3C87DB0F9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01" y="3207732"/>
            <a:ext cx="268247" cy="23776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0D3196CA-C11A-D053-D849-7678CF5BEF3B}"/>
              </a:ext>
            </a:extLst>
          </p:cNvPr>
          <p:cNvSpPr/>
          <p:nvPr/>
        </p:nvSpPr>
        <p:spPr>
          <a:xfrm>
            <a:off x="3949831" y="556181"/>
            <a:ext cx="3789575" cy="33936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86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6F8304-BA20-4E3E-54D3-5E67B5F0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268" y="2094247"/>
            <a:ext cx="4159464" cy="28957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915562-C7B7-74A2-82DF-DABE1AEF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49" y="2719089"/>
            <a:ext cx="1585097" cy="16460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DB3EDC7-862C-DCA1-6645-173B827E4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58" y="2276781"/>
            <a:ext cx="237765" cy="2682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E53AFA-7C6B-4165-A942-B0EF3B041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428845" y="3175994"/>
            <a:ext cx="237765" cy="2682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5ECA9C-0B42-EBA1-2CB8-2FBB7FA14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779155" y="4855872"/>
            <a:ext cx="237765" cy="2682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80DF60-A33A-A75D-B284-81B4F272F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74" y="242107"/>
            <a:ext cx="5363323" cy="160042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49D1427-0328-3365-7EDF-A14B693B72AE}"/>
              </a:ext>
            </a:extLst>
          </p:cNvPr>
          <p:cNvSpPr/>
          <p:nvPr/>
        </p:nvSpPr>
        <p:spPr>
          <a:xfrm>
            <a:off x="6877974" y="1357621"/>
            <a:ext cx="3956281" cy="4849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55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F36BF09-4144-C9ED-C720-0C525A6D0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45" y="532745"/>
            <a:ext cx="9931792" cy="57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0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F7E2070-A6EB-C015-0295-E25F25A51CE6}"/>
              </a:ext>
            </a:extLst>
          </p:cNvPr>
          <p:cNvSpPr txBox="1"/>
          <p:nvPr/>
        </p:nvSpPr>
        <p:spPr>
          <a:xfrm>
            <a:off x="138545" y="174814"/>
            <a:ext cx="9150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Step ?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</a:t>
            </a:r>
          </a:p>
          <a:p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Combine multiple run results(.log &amp; .trees)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5F06C5-4493-D688-3A19-B1B8BCD59C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945"/>
          <a:stretch/>
        </p:blipFill>
        <p:spPr>
          <a:xfrm>
            <a:off x="603257" y="1775440"/>
            <a:ext cx="4472383" cy="10070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320D530-59F8-6431-7D29-C0BBD305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542"/>
          <a:stretch/>
        </p:blipFill>
        <p:spPr>
          <a:xfrm>
            <a:off x="5143385" y="1246191"/>
            <a:ext cx="5258534" cy="19529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69032A4-4978-8BB6-E842-7B53BA66CE48}"/>
              </a:ext>
            </a:extLst>
          </p:cNvPr>
          <p:cNvSpPr/>
          <p:nvPr/>
        </p:nvSpPr>
        <p:spPr>
          <a:xfrm>
            <a:off x="6614739" y="2112694"/>
            <a:ext cx="1483244" cy="7136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3CFD886-066E-223A-D787-C469842DD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385" y="3429000"/>
            <a:ext cx="5325601" cy="298686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769DAE3-236A-5AA1-22F8-DF05244204C7}"/>
              </a:ext>
            </a:extLst>
          </p:cNvPr>
          <p:cNvSpPr/>
          <p:nvPr/>
        </p:nvSpPr>
        <p:spPr>
          <a:xfrm>
            <a:off x="9642764" y="3435259"/>
            <a:ext cx="759155" cy="7136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965EEA-BD64-7EC9-B0F6-7A8CC33EC900}"/>
              </a:ext>
            </a:extLst>
          </p:cNvPr>
          <p:cNvSpPr/>
          <p:nvPr/>
        </p:nvSpPr>
        <p:spPr>
          <a:xfrm>
            <a:off x="5143384" y="5683913"/>
            <a:ext cx="1118871" cy="474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532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83E1E-1DF5-C3BB-C6D2-6557BCEA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zh-CN" sz="66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2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68BE71-9750-880E-A546-FF8DB4A3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/>
              <a:t>The Molecular Clock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598A90-496D-7B68-3B0A-D2C6597A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DNA and protein sequences evolve at a rate that is </a:t>
            </a:r>
            <a:r>
              <a:rPr lang="en-US" altLang="zh-CN" b="1" dirty="0"/>
              <a:t>relatively constant</a:t>
            </a:r>
            <a:r>
              <a:rPr lang="en-US" altLang="zh-CN" dirty="0"/>
              <a:t> over time and among different organisms.</a:t>
            </a:r>
          </a:p>
          <a:p>
            <a:r>
              <a:rPr lang="en-US" altLang="zh-CN" b="1" dirty="0">
                <a:solidFill>
                  <a:schemeClr val="accent2"/>
                </a:solidFill>
              </a:rPr>
              <a:t>REALLY?</a:t>
            </a:r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molecular evolution can </a:t>
            </a:r>
            <a:r>
              <a:rPr lang="en-US" altLang="zh-CN" b="1" dirty="0"/>
              <a:t>vary significantly </a:t>
            </a:r>
            <a:r>
              <a:rPr lang="en-US" altLang="zh-CN" dirty="0"/>
              <a:t>among organisms.</a:t>
            </a:r>
          </a:p>
          <a:p>
            <a:r>
              <a:rPr lang="en-GB" altLang="zh-CN" b="1" dirty="0"/>
              <a:t>"relaxed" </a:t>
            </a:r>
            <a:r>
              <a:rPr lang="en-GB" altLang="zh-CN" dirty="0"/>
              <a:t>molecular clocks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27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5C9DA-2AD4-9FF3-7AD2-0BFB35D7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/>
              <a:t>STEP 0: </a:t>
            </a:r>
            <a:r>
              <a:rPr lang="en-US" altLang="zh-CN" b="1" dirty="0"/>
              <a:t>Pick up clocklike loci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E8B472-3DA5-4B81-21AE-36CC0D22D577}"/>
              </a:ext>
            </a:extLst>
          </p:cNvPr>
          <p:cNvSpPr txBox="1"/>
          <p:nvPr/>
        </p:nvSpPr>
        <p:spPr>
          <a:xfrm>
            <a:off x="340093" y="1444516"/>
            <a:ext cx="11511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>
                <a:solidFill>
                  <a:schemeClr val="accent2"/>
                </a:solidFill>
              </a:rPr>
              <a:t>clocklikeness_test.pl </a:t>
            </a:r>
            <a:r>
              <a:rPr lang="en-GB" altLang="zh-CN" sz="2400" dirty="0"/>
              <a:t>in </a:t>
            </a:r>
            <a:r>
              <a:rPr lang="en-GB" altLang="zh-CN" sz="2400" dirty="0" err="1"/>
              <a:t>Assexon</a:t>
            </a:r>
            <a:r>
              <a:rPr lang="en-GB" altLang="zh-CN" sz="2400" dirty="0"/>
              <a:t> package</a:t>
            </a:r>
          </a:p>
          <a:p>
            <a:endParaRPr lang="en-US" altLang="zh-CN" sz="2400" dirty="0"/>
          </a:p>
          <a:p>
            <a:r>
              <a:rPr lang="en-US" altLang="zh-CN" sz="2400" dirty="0"/>
              <a:t>Input files: </a:t>
            </a:r>
          </a:p>
          <a:p>
            <a:r>
              <a:rPr lang="en-US" altLang="zh-CN" sz="2400" dirty="0"/>
              <a:t>(1) </a:t>
            </a:r>
            <a:r>
              <a:rPr lang="en-US" altLang="zh-CN" sz="2400" b="1" dirty="0" err="1"/>
              <a:t>nf_aligned</a:t>
            </a:r>
            <a:r>
              <a:rPr lang="en-US" altLang="zh-CN" sz="2400" b="1" dirty="0"/>
              <a:t> # </a:t>
            </a:r>
            <a:r>
              <a:rPr lang="en-US" altLang="zh-CN" sz="2400" dirty="0"/>
              <a:t>File contains aligned sequences.</a:t>
            </a:r>
          </a:p>
          <a:p>
            <a:r>
              <a:rPr lang="en-US" altLang="zh-CN" sz="2400" dirty="0"/>
              <a:t>(2) </a:t>
            </a:r>
            <a:r>
              <a:rPr lang="en-US" altLang="zh-CN" sz="2400" b="1" dirty="0" err="1"/>
              <a:t>besttree.tre</a:t>
            </a:r>
            <a:r>
              <a:rPr lang="en-US" altLang="zh-CN" sz="2400" b="1" dirty="0"/>
              <a:t> # </a:t>
            </a:r>
            <a:r>
              <a:rPr lang="en-US" altLang="zh-CN" sz="2400" dirty="0"/>
              <a:t>Concatenated ML tree</a:t>
            </a:r>
            <a:endParaRPr lang="en-GB" altLang="zh-CN" sz="2400" b="1" dirty="0"/>
          </a:p>
          <a:p>
            <a:r>
              <a:rPr lang="en-GB" altLang="zh-CN" sz="2400" dirty="0"/>
              <a:t>Output files:</a:t>
            </a:r>
          </a:p>
          <a:p>
            <a:r>
              <a:rPr lang="en-US" altLang="zh-CN" sz="2400" dirty="0"/>
              <a:t>(1) </a:t>
            </a:r>
            <a:r>
              <a:rPr lang="en-US" altLang="zh-CN" sz="2400" b="1" dirty="0" err="1"/>
              <a:t>clocklike_dir</a:t>
            </a:r>
            <a:r>
              <a:rPr lang="en-US" altLang="zh-CN" sz="2400" dirty="0"/>
              <a:t> # Loci following molecular clock hypothesis are written here.</a:t>
            </a:r>
          </a:p>
          <a:p>
            <a:r>
              <a:rPr lang="en-US" altLang="zh-CN" sz="2400" dirty="0"/>
              <a:t>(2) </a:t>
            </a:r>
            <a:r>
              <a:rPr lang="en-US" altLang="zh-CN" sz="2400" b="1" dirty="0"/>
              <a:t>likelihood_list.txt </a:t>
            </a:r>
            <a:endParaRPr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68B5F2-500B-667E-52CE-3207B6E9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800"/>
            <a:ext cx="5366425" cy="1373465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30BE88B2-DD3B-1506-7892-C1EF1EEF7204}"/>
              </a:ext>
            </a:extLst>
          </p:cNvPr>
          <p:cNvSpPr/>
          <p:nvPr/>
        </p:nvSpPr>
        <p:spPr>
          <a:xfrm>
            <a:off x="5728853" y="5255703"/>
            <a:ext cx="2223655" cy="6303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0F5607-F220-3E9C-2388-3EE9C29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994" y="5075525"/>
            <a:ext cx="4163006" cy="99073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02673F6-7895-110D-4838-A5028614D0EF}"/>
              </a:ext>
            </a:extLst>
          </p:cNvPr>
          <p:cNvSpPr txBox="1"/>
          <p:nvPr/>
        </p:nvSpPr>
        <p:spPr>
          <a:xfrm>
            <a:off x="4789096" y="6231265"/>
            <a:ext cx="443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Align &amp; Concatenate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9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34E312-B74E-5F8A-33E0-3AF945CC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b="1" dirty="0"/>
              <a:t>Calibrating the Molecular Clock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33E07-AC71-7BEF-C15F-BFD3BF726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Two DNA sequences that have a content difference of 5%. </a:t>
            </a:r>
          </a:p>
          <a:p>
            <a:pPr marL="0" indent="0">
              <a:buNone/>
            </a:pPr>
            <a:r>
              <a:rPr lang="en-US" altLang="zh-CN" b="1" dirty="0"/>
              <a:t>Mutation rate 1% / million years * 5 million years ?</a:t>
            </a:r>
          </a:p>
          <a:p>
            <a:pPr marL="0" indent="0">
              <a:buNone/>
            </a:pPr>
            <a:r>
              <a:rPr lang="en-US" altLang="zh-CN" b="1" dirty="0"/>
              <a:t>Mutation rate 5% / million years * 1 million years ?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Know the absolute age of some evolutionary divergence event !</a:t>
            </a:r>
          </a:p>
        </p:txBody>
      </p:sp>
    </p:spTree>
    <p:extLst>
      <p:ext uri="{BB962C8B-B14F-4D97-AF65-F5344CB8AC3E}">
        <p14:creationId xmlns:p14="http://schemas.microsoft.com/office/powerpoint/2010/main" val="423412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8F0C63-ECA9-B8D4-E097-FE3757486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566" y="176402"/>
            <a:ext cx="5254868" cy="65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1D991A-1FB4-98AD-0A8C-84C7C173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F773C8-FB60-8832-48D8-BAD9D877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7" y="63352"/>
            <a:ext cx="7353678" cy="502945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0E4DB7A-416D-99E3-D7E9-B915631ED4D7}"/>
              </a:ext>
            </a:extLst>
          </p:cNvPr>
          <p:cNvSpPr txBox="1"/>
          <p:nvPr/>
        </p:nvSpPr>
        <p:spPr>
          <a:xfrm>
            <a:off x="1965232" y="1429078"/>
            <a:ext cx="430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https://timetree.org/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72EE55-37B5-13A5-1D65-7F88B978E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287" y="2247686"/>
            <a:ext cx="7199986" cy="446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3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62F75A3-41D3-B4D2-DC78-B704742D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103260"/>
            <a:ext cx="6754091" cy="18551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F6BCA3D-99B3-2149-3078-A991737F3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82" y="2598687"/>
            <a:ext cx="7599218" cy="4197482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CE0E7CD7-0393-EFB9-DD66-8CE1CB134369}"/>
              </a:ext>
            </a:extLst>
          </p:cNvPr>
          <p:cNvCxnSpPr>
            <a:cxnSpLocks/>
          </p:cNvCxnSpPr>
          <p:nvPr/>
        </p:nvCxnSpPr>
        <p:spPr>
          <a:xfrm flipV="1">
            <a:off x="6384055" y="3720952"/>
            <a:ext cx="304686" cy="114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B34B97A-E1E8-8297-A07C-770F00032B45}"/>
              </a:ext>
            </a:extLst>
          </p:cNvPr>
          <p:cNvCxnSpPr>
            <a:cxnSpLocks/>
          </p:cNvCxnSpPr>
          <p:nvPr/>
        </p:nvCxnSpPr>
        <p:spPr>
          <a:xfrm flipV="1">
            <a:off x="8309836" y="4640018"/>
            <a:ext cx="304686" cy="114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DE3D6A6-198C-7E77-6BD8-A335F078989F}"/>
              </a:ext>
            </a:extLst>
          </p:cNvPr>
          <p:cNvCxnSpPr>
            <a:cxnSpLocks/>
          </p:cNvCxnSpPr>
          <p:nvPr/>
        </p:nvCxnSpPr>
        <p:spPr>
          <a:xfrm flipV="1">
            <a:off x="8389612" y="3496181"/>
            <a:ext cx="304686" cy="114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51B6F16-D997-7AE7-B91A-5B2A1E5A57FD}"/>
              </a:ext>
            </a:extLst>
          </p:cNvPr>
          <p:cNvSpPr txBox="1"/>
          <p:nvPr/>
        </p:nvSpPr>
        <p:spPr>
          <a:xfrm>
            <a:off x="6134306" y="3808873"/>
            <a:ext cx="34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F1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65916A-98AF-6483-9B1E-DA386D2385F2}"/>
              </a:ext>
            </a:extLst>
          </p:cNvPr>
          <p:cNvSpPr txBox="1"/>
          <p:nvPr/>
        </p:nvSpPr>
        <p:spPr>
          <a:xfrm>
            <a:off x="8095191" y="4722026"/>
            <a:ext cx="34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F3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091631-637A-A65E-C45F-28E4FA852E3A}"/>
              </a:ext>
            </a:extLst>
          </p:cNvPr>
          <p:cNvSpPr txBox="1"/>
          <p:nvPr/>
        </p:nvSpPr>
        <p:spPr>
          <a:xfrm>
            <a:off x="8132971" y="3611001"/>
            <a:ext cx="34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F2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CBA353C-2387-2952-17B7-AEB5ED4A3C7F}"/>
              </a:ext>
            </a:extLst>
          </p:cNvPr>
          <p:cNvSpPr txBox="1"/>
          <p:nvPr/>
        </p:nvSpPr>
        <p:spPr>
          <a:xfrm>
            <a:off x="103910" y="918322"/>
            <a:ext cx="45858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E.g.</a:t>
            </a:r>
          </a:p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F1: event (30-25 Ma)</a:t>
            </a:r>
          </a:p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F2: Fossil A (15-12 Ma)</a:t>
            </a:r>
          </a:p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F3: Fossil B (14-11 Ma)</a:t>
            </a:r>
          </a:p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F4: Fossil C (5-0.5 Ma)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899F7CD-7F64-6E34-DB19-C1BBE013D877}"/>
              </a:ext>
            </a:extLst>
          </p:cNvPr>
          <p:cNvCxnSpPr>
            <a:cxnSpLocks/>
          </p:cNvCxnSpPr>
          <p:nvPr/>
        </p:nvCxnSpPr>
        <p:spPr>
          <a:xfrm flipV="1">
            <a:off x="8864018" y="5429912"/>
            <a:ext cx="304686" cy="1148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B8732A7-4EE3-A5D4-CF2C-AFF0791AFFC4}"/>
              </a:ext>
            </a:extLst>
          </p:cNvPr>
          <p:cNvSpPr txBox="1"/>
          <p:nvPr/>
        </p:nvSpPr>
        <p:spPr>
          <a:xfrm>
            <a:off x="8541955" y="5462564"/>
            <a:ext cx="34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F4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EC78E22-91C2-5461-74F2-90DE491DA6FF}"/>
              </a:ext>
            </a:extLst>
          </p:cNvPr>
          <p:cNvSpPr txBox="1"/>
          <p:nvPr/>
        </p:nvSpPr>
        <p:spPr>
          <a:xfrm>
            <a:off x="103910" y="3631453"/>
            <a:ext cx="45858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So: </a:t>
            </a:r>
          </a:p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F2: max 30, min 12</a:t>
            </a:r>
          </a:p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F3: max 30, min 11</a:t>
            </a:r>
          </a:p>
          <a:p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F4: max 14, min 0.5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9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431</Words>
  <Application>Microsoft Office PowerPoint</Application>
  <PresentationFormat>宽屏</PresentationFormat>
  <Paragraphs>90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0" baseType="lpstr">
      <vt:lpstr>等线</vt:lpstr>
      <vt:lpstr>等线 Light</vt:lpstr>
      <vt:lpstr>Arial</vt:lpstr>
      <vt:lpstr>Office 主题​​</vt:lpstr>
      <vt:lpstr>Time tree &amp; Divergence time estimating</vt:lpstr>
      <vt:lpstr>PowerPoint 演示文稿</vt:lpstr>
      <vt:lpstr>PowerPoint 演示文稿</vt:lpstr>
      <vt:lpstr>The Molecular Clock</vt:lpstr>
      <vt:lpstr>STEP 0: Pick up clocklike loci</vt:lpstr>
      <vt:lpstr>Calibrating the Molecular Clock</vt:lpstr>
      <vt:lpstr>PowerPoint 演示文稿</vt:lpstr>
      <vt:lpstr> </vt:lpstr>
      <vt:lpstr>PowerPoint 演示文稿</vt:lpstr>
      <vt:lpstr>R8s (Calibration on tree)</vt:lpstr>
      <vt:lpstr>PowerPoint 演示文稿</vt:lpstr>
      <vt:lpstr>PowerPoint 演示文稿</vt:lpstr>
      <vt:lpstr>PowerPoint 演示文稿</vt:lpstr>
      <vt:lpstr>Bayesian time tree construction</vt:lpstr>
      <vt:lpstr> </vt:lpstr>
      <vt:lpstr>Beast pipeline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Species Divergence Time</dc:title>
  <dc:creator>Mingwei Zhou</dc:creator>
  <cp:lastModifiedBy>Jiantao Hu</cp:lastModifiedBy>
  <cp:revision>14</cp:revision>
  <dcterms:created xsi:type="dcterms:W3CDTF">2024-01-04T03:33:16Z</dcterms:created>
  <dcterms:modified xsi:type="dcterms:W3CDTF">2025-01-06T09:06:54Z</dcterms:modified>
</cp:coreProperties>
</file>