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32034-9C79-49B0-8B12-BA84F95106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E66C27-3CE2-40ED-B752-6EAD6E59D6FB}">
      <dgm:prSet custT="1"/>
      <dgm:spPr>
        <a:solidFill>
          <a:srgbClr val="00B05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Biological factors driving phenotypic differences</a:t>
          </a:r>
        </a:p>
      </dgm:t>
    </dgm:pt>
    <dgm:pt modelId="{ABB12FE5-C18F-469D-BCE8-BB4C5E38BDD2}" type="parTrans" cxnId="{EC2F06A7-B523-43AB-86F3-E513F710A162}">
      <dgm:prSet/>
      <dgm:spPr/>
      <dgm:t>
        <a:bodyPr/>
        <a:lstStyle/>
        <a:p>
          <a:endParaRPr lang="en-GB"/>
        </a:p>
      </dgm:t>
    </dgm:pt>
    <dgm:pt modelId="{9D096870-5E21-4698-A0B8-46375B217AD6}" type="sibTrans" cxnId="{EC2F06A7-B523-43AB-86F3-E513F710A162}">
      <dgm:prSet/>
      <dgm:spPr/>
      <dgm:t>
        <a:bodyPr/>
        <a:lstStyle/>
        <a:p>
          <a:endParaRPr lang="en-GB"/>
        </a:p>
      </dgm:t>
    </dgm:pt>
    <dgm:pt modelId="{EB2646C1-5327-43C2-A1AD-2F998C57BAF2}">
      <dgm:prSet custT="1"/>
      <dgm:spPr>
        <a:solidFill>
          <a:srgbClr val="0070C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Evaluation of treatments </a:t>
          </a:r>
        </a:p>
      </dgm:t>
    </dgm:pt>
    <dgm:pt modelId="{1FDC59EA-F92A-4672-B129-058AB576DDA3}" type="parTrans" cxnId="{B2BCA875-B1DC-45DD-9D64-05FDB4918BCE}">
      <dgm:prSet/>
      <dgm:spPr/>
      <dgm:t>
        <a:bodyPr/>
        <a:lstStyle/>
        <a:p>
          <a:endParaRPr lang="en-GB"/>
        </a:p>
      </dgm:t>
    </dgm:pt>
    <dgm:pt modelId="{1560A3E2-8C62-471A-B33D-F10BBF3C7490}" type="sibTrans" cxnId="{B2BCA875-B1DC-45DD-9D64-05FDB4918BCE}">
      <dgm:prSet/>
      <dgm:spPr/>
      <dgm:t>
        <a:bodyPr/>
        <a:lstStyle/>
        <a:p>
          <a:endParaRPr lang="en-GB"/>
        </a:p>
      </dgm:t>
    </dgm:pt>
    <dgm:pt modelId="{27D5AC36-3FB8-4E3B-A237-2D39691D1B4D}">
      <dgm:prSet custT="1"/>
      <dgm:spPr>
        <a:solidFill>
          <a:srgbClr val="7030A0"/>
        </a:solidFill>
      </dgm:spPr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Biomarkers or therapeutic targets  </a:t>
          </a:r>
        </a:p>
      </dgm:t>
    </dgm:pt>
    <dgm:pt modelId="{BFA4A691-557B-42BD-A579-CC43342646C6}" type="parTrans" cxnId="{09CD5575-8F83-470D-A6D6-7FF1A79B039E}">
      <dgm:prSet/>
      <dgm:spPr/>
      <dgm:t>
        <a:bodyPr/>
        <a:lstStyle/>
        <a:p>
          <a:endParaRPr lang="en-GB"/>
        </a:p>
      </dgm:t>
    </dgm:pt>
    <dgm:pt modelId="{69704068-0FCE-48F2-B9F9-F7201DE2E9FE}" type="sibTrans" cxnId="{09CD5575-8F83-470D-A6D6-7FF1A79B039E}">
      <dgm:prSet/>
      <dgm:spPr/>
      <dgm:t>
        <a:bodyPr/>
        <a:lstStyle/>
        <a:p>
          <a:endParaRPr lang="en-GB"/>
        </a:p>
      </dgm:t>
    </dgm:pt>
    <dgm:pt modelId="{E06B05F1-EF47-4B36-A447-AD6584939136}" type="pres">
      <dgm:prSet presAssocID="{9F632034-9C79-49B0-8B12-BA84F951062E}" presName="linear" presStyleCnt="0">
        <dgm:presLayoutVars>
          <dgm:animLvl val="lvl"/>
          <dgm:resizeHandles val="exact"/>
        </dgm:presLayoutVars>
      </dgm:prSet>
      <dgm:spPr/>
    </dgm:pt>
    <dgm:pt modelId="{B6382176-4EEE-4DB3-B88A-E902E9A63BF2}" type="pres">
      <dgm:prSet presAssocID="{40E66C27-3CE2-40ED-B752-6EAD6E59D6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716E06-F2D9-4644-B2E1-369B166FDFCC}" type="pres">
      <dgm:prSet presAssocID="{9D096870-5E21-4698-A0B8-46375B217AD6}" presName="spacer" presStyleCnt="0"/>
      <dgm:spPr/>
    </dgm:pt>
    <dgm:pt modelId="{DB69F273-981D-4391-B85C-115EEF8B1F4D}" type="pres">
      <dgm:prSet presAssocID="{EB2646C1-5327-43C2-A1AD-2F998C57BA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BFEF7B-5F7F-4313-A615-75ECAE63433C}" type="pres">
      <dgm:prSet presAssocID="{1560A3E2-8C62-471A-B33D-F10BBF3C7490}" presName="spacer" presStyleCnt="0"/>
      <dgm:spPr/>
    </dgm:pt>
    <dgm:pt modelId="{3473A72F-4D81-43F9-B661-8C1A88985719}" type="pres">
      <dgm:prSet presAssocID="{27D5AC36-3FB8-4E3B-A237-2D39691D1B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5EB835-8868-4E78-9012-050DE1C9EACB}" type="presOf" srcId="{27D5AC36-3FB8-4E3B-A237-2D39691D1B4D}" destId="{3473A72F-4D81-43F9-B661-8C1A88985719}" srcOrd="0" destOrd="0" presId="urn:microsoft.com/office/officeart/2005/8/layout/vList2"/>
    <dgm:cxn modelId="{6165F573-16BB-4FE2-A205-DA7DCA810CF4}" type="presOf" srcId="{9F632034-9C79-49B0-8B12-BA84F951062E}" destId="{E06B05F1-EF47-4B36-A447-AD6584939136}" srcOrd="0" destOrd="0" presId="urn:microsoft.com/office/officeart/2005/8/layout/vList2"/>
    <dgm:cxn modelId="{09CD5575-8F83-470D-A6D6-7FF1A79B039E}" srcId="{9F632034-9C79-49B0-8B12-BA84F951062E}" destId="{27D5AC36-3FB8-4E3B-A237-2D39691D1B4D}" srcOrd="2" destOrd="0" parTransId="{BFA4A691-557B-42BD-A579-CC43342646C6}" sibTransId="{69704068-0FCE-48F2-B9F9-F7201DE2E9FE}"/>
    <dgm:cxn modelId="{B2BCA875-B1DC-45DD-9D64-05FDB4918BCE}" srcId="{9F632034-9C79-49B0-8B12-BA84F951062E}" destId="{EB2646C1-5327-43C2-A1AD-2F998C57BAF2}" srcOrd="1" destOrd="0" parTransId="{1FDC59EA-F92A-4672-B129-058AB576DDA3}" sibTransId="{1560A3E2-8C62-471A-B33D-F10BBF3C7490}"/>
    <dgm:cxn modelId="{CC11528A-AFE8-42B3-87B2-877421F0F5AC}" type="presOf" srcId="{EB2646C1-5327-43C2-A1AD-2F998C57BAF2}" destId="{DB69F273-981D-4391-B85C-115EEF8B1F4D}" srcOrd="0" destOrd="0" presId="urn:microsoft.com/office/officeart/2005/8/layout/vList2"/>
    <dgm:cxn modelId="{7273CFA5-D4B8-470F-BFB5-BF33C2AE3490}" type="presOf" srcId="{40E66C27-3CE2-40ED-B752-6EAD6E59D6FB}" destId="{B6382176-4EEE-4DB3-B88A-E902E9A63BF2}" srcOrd="0" destOrd="0" presId="urn:microsoft.com/office/officeart/2005/8/layout/vList2"/>
    <dgm:cxn modelId="{EC2F06A7-B523-43AB-86F3-E513F710A162}" srcId="{9F632034-9C79-49B0-8B12-BA84F951062E}" destId="{40E66C27-3CE2-40ED-B752-6EAD6E59D6FB}" srcOrd="0" destOrd="0" parTransId="{ABB12FE5-C18F-469D-BCE8-BB4C5E38BDD2}" sibTransId="{9D096870-5E21-4698-A0B8-46375B217AD6}"/>
    <dgm:cxn modelId="{EDF943F0-C1D4-456B-83CA-4E9539D2E548}" type="presParOf" srcId="{E06B05F1-EF47-4B36-A447-AD6584939136}" destId="{B6382176-4EEE-4DB3-B88A-E902E9A63BF2}" srcOrd="0" destOrd="0" presId="urn:microsoft.com/office/officeart/2005/8/layout/vList2"/>
    <dgm:cxn modelId="{35E36AAC-2AC9-4C78-9167-E83E73602CE2}" type="presParOf" srcId="{E06B05F1-EF47-4B36-A447-AD6584939136}" destId="{09716E06-F2D9-4644-B2E1-369B166FDFCC}" srcOrd="1" destOrd="0" presId="urn:microsoft.com/office/officeart/2005/8/layout/vList2"/>
    <dgm:cxn modelId="{F67028FC-2C57-4A77-BA7F-561D108A043A}" type="presParOf" srcId="{E06B05F1-EF47-4B36-A447-AD6584939136}" destId="{DB69F273-981D-4391-B85C-115EEF8B1F4D}" srcOrd="2" destOrd="0" presId="urn:microsoft.com/office/officeart/2005/8/layout/vList2"/>
    <dgm:cxn modelId="{3CCA5E3C-8221-479F-A21B-97FC38BD987B}" type="presParOf" srcId="{E06B05F1-EF47-4B36-A447-AD6584939136}" destId="{07BFEF7B-5F7F-4313-A615-75ECAE63433C}" srcOrd="3" destOrd="0" presId="urn:microsoft.com/office/officeart/2005/8/layout/vList2"/>
    <dgm:cxn modelId="{9A4C1152-9620-4C3F-85A6-D61AAD5C9634}" type="presParOf" srcId="{E06B05F1-EF47-4B36-A447-AD6584939136}" destId="{3473A72F-4D81-43F9-B661-8C1A889857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82176-4EEE-4DB3-B88A-E902E9A63BF2}">
      <dsp:nvSpPr>
        <dsp:cNvPr id="0" name=""/>
        <dsp:cNvSpPr/>
      </dsp:nvSpPr>
      <dsp:spPr>
        <a:xfrm>
          <a:off x="0" y="3020"/>
          <a:ext cx="4970778" cy="108576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Biological factors driving phenotypic differences</a:t>
          </a:r>
        </a:p>
      </dsp:txBody>
      <dsp:txXfrm>
        <a:off x="53002" y="56022"/>
        <a:ext cx="4864774" cy="979756"/>
      </dsp:txXfrm>
    </dsp:sp>
    <dsp:sp modelId="{DB69F273-981D-4391-B85C-115EEF8B1F4D}">
      <dsp:nvSpPr>
        <dsp:cNvPr id="0" name=""/>
        <dsp:cNvSpPr/>
      </dsp:nvSpPr>
      <dsp:spPr>
        <a:xfrm>
          <a:off x="0" y="1255820"/>
          <a:ext cx="4970778" cy="108576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Evaluation of treatments </a:t>
          </a:r>
        </a:p>
      </dsp:txBody>
      <dsp:txXfrm>
        <a:off x="53002" y="1308822"/>
        <a:ext cx="4864774" cy="979756"/>
      </dsp:txXfrm>
    </dsp:sp>
    <dsp:sp modelId="{3473A72F-4D81-43F9-B661-8C1A88985719}">
      <dsp:nvSpPr>
        <dsp:cNvPr id="0" name=""/>
        <dsp:cNvSpPr/>
      </dsp:nvSpPr>
      <dsp:spPr>
        <a:xfrm>
          <a:off x="0" y="2508620"/>
          <a:ext cx="4970778" cy="10857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Biomarkers or therapeutic targets  </a:t>
          </a:r>
        </a:p>
      </dsp:txBody>
      <dsp:txXfrm>
        <a:off x="53002" y="2561622"/>
        <a:ext cx="4864774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FF0D-B594-8AE0-AD60-46B035F02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BC18E-A50B-5419-BCE6-A1D30F3CD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B7A27-2500-8CCD-1E38-4200DC4F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26D27-32FE-6476-20A9-16645D7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216D-6CC6-80A2-4E56-BDFF61A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1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D462-A4B0-F435-18D3-D57DA5E2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05C55-9CB0-BC4A-A228-45BEF26A9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3E72-C5E4-39D4-3877-6EC4911E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8E53-5BE4-6EC1-E291-20CB87A9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CF0C-79AF-A1E4-66C2-681F58FE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0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44AF7-7DFD-6A80-AFA9-B6C4CD443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B0DCE-624E-032F-E851-60AD78CA8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4F48E-CADC-F2CA-4247-9004024E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FC67E-9F55-B06C-AEB7-66F55749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BF71-895E-F188-67F1-D4175C5F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FC97-5566-3DC8-6BB3-83AFE6BD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D857-FC5E-6082-8D1C-957F8721A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C53AA-C57D-C408-E778-68E7D9B9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85B3C-7C03-2958-A58F-23B41D83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11E9-58C0-F0C1-91B4-274DA999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5B10-95BF-05B3-BDA3-96966E6F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836E3-DF5C-0887-D87A-ECA0016C9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23B2A-A547-C439-128D-BE1D8053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8C703-4709-C566-2EE4-C84C5CEA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7502B-98CA-84EB-BCD6-B7BE18D3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76AD-E335-E537-B6BA-B31F3E1F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9B801-D529-2D53-969B-C8127E72B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3958C-105A-6A4D-A2F3-394265EA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8D20A-C173-1B52-55C5-8C638142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A958-A591-B6E7-CB41-6D63BF18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64AC3-06AB-2FB4-196E-9D62C4DC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0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2246-B7BE-90CD-4600-B24B66F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BC1C0-8CF6-B89D-6AEA-125F2888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D651-BD6F-DF1B-A48B-E65510A67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DE1A7-1B28-DD45-03D3-FCBDE597F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D67A3-4D5E-0480-8091-C9418B761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8B2D1-8926-F061-F68B-501C39A9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4316D-DB06-382D-7B60-8190445F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7A0C5-6113-7E72-4366-74EF5907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5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0EB1-8606-DA32-E3CE-F48E919B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CD8A4-ED2F-B0A2-D11B-1749E639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91AE0-743E-D45F-5D7E-B23E48DD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31799-F2F7-6205-3429-62F385C9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5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DB0E4-EE51-CB40-75C6-F7A4C808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26090-F7B3-6B5D-0AD1-F2A2FB02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0EC4-4BAB-04B6-FE16-70A1E914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1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6ABE-5B96-7974-58B1-1DC04A4A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B85-4083-BF2A-7C49-EABF028C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28264-810A-5455-7B92-29A0E5EAE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2886B-D476-CA1A-A6AB-F8D62CA6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5D63-030C-C42D-529D-818CA2F9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96BA5-8CEB-5C3E-4435-EC45AA8A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CD1-5642-D28F-7CFD-D0A7846E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BB169-ACAB-CEC8-F693-BEDF0A1C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019EE-19DD-052A-8AEF-1C5F3BB84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B88B0-D58E-83BA-5677-7DD16FEA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74B32-C4DE-68B2-E890-E5EFB74D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7D71B-79A9-3B71-89E2-30D772EE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948E2-42D4-842E-2302-DA507BFD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5C72E-C267-9F5B-FE27-6249FB76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BED6-83A3-958C-0FB8-3D8B9CEE4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03E5-7FF8-4C07-AE2E-5B62C85B4D57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7FBA5-0D68-E7AB-5C7E-B2AE3A3C2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359E-353C-F53B-7591-04933995D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A37C-3536-4B1E-AD33-D82C82099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9690-27FC-9765-1573-B4EBF2436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Expression Analysis Using the Trinity pipeline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19A2A-F8AF-8BAF-6F63-8F060DD54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 KUMAR SARKER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Postdoc, LMSE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SHOU, China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Date:010825</a:t>
            </a:r>
          </a:p>
        </p:txBody>
      </p:sp>
    </p:spTree>
    <p:extLst>
      <p:ext uri="{BB962C8B-B14F-4D97-AF65-F5344CB8AC3E}">
        <p14:creationId xmlns:p14="http://schemas.microsoft.com/office/powerpoint/2010/main" val="180424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CFDE-C9CF-D206-A958-97A8EFBE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47" y="1668824"/>
            <a:ext cx="6259716" cy="2930336"/>
          </a:xfrm>
        </p:spPr>
        <p:txBody>
          <a:bodyPr>
            <a:noAutofit/>
          </a:bodyPr>
          <a:lstStyle/>
          <a:p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Chrysalis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Groups related contigs into clusters.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BA213-2968-8A1F-975F-CE31BBD1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00" y="428625"/>
            <a:ext cx="2219325" cy="6000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6BB265-3B69-8B87-FC52-AF3D35645035}"/>
              </a:ext>
            </a:extLst>
          </p:cNvPr>
          <p:cNvSpPr/>
          <p:nvPr/>
        </p:nvSpPr>
        <p:spPr>
          <a:xfrm>
            <a:off x="8136942" y="3133992"/>
            <a:ext cx="561315" cy="45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6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1E9D-048B-34BE-5391-640414A3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2998"/>
            <a:ext cx="9473697" cy="3223034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Refines the clusters into final, complete transcript models, resolving ambiguities and alternative splicing.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142D5-25FF-D0E1-CA85-3916FC8C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697" y="0"/>
            <a:ext cx="264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7C67-1638-1970-9101-F5C87E97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33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have some quick practice</a:t>
            </a:r>
          </a:p>
        </p:txBody>
      </p:sp>
    </p:spTree>
    <p:extLst>
      <p:ext uri="{BB962C8B-B14F-4D97-AF65-F5344CB8AC3E}">
        <p14:creationId xmlns:p14="http://schemas.microsoft.com/office/powerpoint/2010/main" val="378584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B4C2-E036-C2F7-7AAD-AFC686E9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902360"/>
          </a:xfrm>
        </p:spPr>
        <p:txBody>
          <a:bodyPr/>
          <a:lstStyle/>
          <a:p>
            <a:pPr algn="ctr"/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Design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6C138E-F73A-45D5-3B0D-D633C8F8C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0414"/>
              </p:ext>
            </p:extLst>
          </p:nvPr>
        </p:nvGraphicFramePr>
        <p:xfrm>
          <a:off x="3105339" y="2131060"/>
          <a:ext cx="61473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76">
                  <a:extLst>
                    <a:ext uri="{9D8B030D-6E8A-4147-A177-3AD203B41FA5}">
                      <a16:colId xmlns:a16="http://schemas.microsoft.com/office/drawing/2014/main" val="1712556832"/>
                    </a:ext>
                  </a:extLst>
                </a:gridCol>
                <a:gridCol w="1110804">
                  <a:extLst>
                    <a:ext uri="{9D8B030D-6E8A-4147-A177-3AD203B41FA5}">
                      <a16:colId xmlns:a16="http://schemas.microsoft.com/office/drawing/2014/main" val="781961088"/>
                    </a:ext>
                  </a:extLst>
                </a:gridCol>
                <a:gridCol w="1783533">
                  <a:extLst>
                    <a:ext uri="{9D8B030D-6E8A-4147-A177-3AD203B41FA5}">
                      <a16:colId xmlns:a16="http://schemas.microsoft.com/office/drawing/2014/main" val="289141847"/>
                    </a:ext>
                  </a:extLst>
                </a:gridCol>
                <a:gridCol w="2064190">
                  <a:extLst>
                    <a:ext uri="{9D8B030D-6E8A-4147-A177-3AD203B41FA5}">
                      <a16:colId xmlns:a16="http://schemas.microsoft.com/office/drawing/2014/main" val="95450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Replicate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Forward strand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strand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conA_1.right.fq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2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conA_2.right.fq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22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conA_3.right.fq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1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32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conB_2.left.fq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conB_2.right.fq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conB_3.left.fq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conB_3.right.fq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1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8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F2BA-9873-280A-29FB-A3722FB4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combine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AA8D-72B9-EC09-B065-32277259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1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seqType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fq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max_memory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50G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--CPU 6--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min_contig_length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150</a:t>
            </a:r>
          </a:p>
          <a:p>
            <a:pPr marL="0" indent="0">
              <a:buNone/>
            </a:pP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C0BFC-B06B-C766-84CA-4B44A067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002" y="2459400"/>
            <a:ext cx="4088535" cy="439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C9251D-5934-9613-4244-FCCF3CBBB611}"/>
              </a:ext>
            </a:extLst>
          </p:cNvPr>
          <p:cNvSpPr txBox="1"/>
          <p:nvPr/>
        </p:nvSpPr>
        <p:spPr>
          <a:xfrm>
            <a:off x="2815628" y="3838669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transcripts are ready….</a:t>
            </a:r>
          </a:p>
        </p:txBody>
      </p:sp>
    </p:spTree>
    <p:extLst>
      <p:ext uri="{BB962C8B-B14F-4D97-AF65-F5344CB8AC3E}">
        <p14:creationId xmlns:p14="http://schemas.microsoft.com/office/powerpoint/2010/main" val="20503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957C-BAC3-76A9-0BF6-43923470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87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B855-2F00-C2C6-6D50-AEB4D37C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/usr/local/bin/util/TrinityStats.pl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E8EEA-6F56-D103-804D-69EC93898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123" y="1792446"/>
            <a:ext cx="3423417" cy="48257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F8327B-DB38-1C9A-6ABB-73AE26B17AF0}"/>
              </a:ext>
            </a:extLst>
          </p:cNvPr>
          <p:cNvSpPr txBox="1">
            <a:spLocks/>
          </p:cNvSpPr>
          <p:nvPr/>
        </p:nvSpPr>
        <p:spPr>
          <a:xfrm>
            <a:off x="700889" y="3375121"/>
            <a:ext cx="5772339" cy="82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Times New Roman" panose="02020603050405020304" pitchFamily="18" charset="0"/>
                <a:ea typeface="DejaVu Sans Mono" panose="020B0609030804020204" pitchFamily="49" charset="0"/>
                <a:cs typeface="Times New Roman" panose="02020603050405020304" pitchFamily="18" charset="0"/>
              </a:rPr>
              <a:t>Align the reads against the assembly is the best way to check assembly quality (&gt;80%)</a:t>
            </a:r>
          </a:p>
          <a:p>
            <a:endParaRPr lang="en-GB" sz="2400" dirty="0">
              <a:latin typeface="Times New Roman" panose="02020603050405020304" pitchFamily="18" charset="0"/>
              <a:ea typeface="DejaVu Sans Mono" panose="020B060903080402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6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56EE-35CE-D432-B05B-45F900F4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84398" cy="10019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quantitation using Salmon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8F5-0241-C923-D95E-A5EB9907D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074"/>
            <a:ext cx="10985626" cy="170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/usr/local/bin/util/align_and_estimate_abundance.pl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seqType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fq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 --transcripts 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est_method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salmon 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trinity_mode</a:t>
            </a:r>
            <a:r>
              <a:rPr lang="en-GB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prep_reference</a:t>
            </a:r>
            <a:endParaRPr lang="en-GB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44794-71BF-8651-2C74-ECF3801C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46" y="4208807"/>
            <a:ext cx="9529018" cy="195207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36AB155-4A67-1B0A-E86C-9558F8AEC91B}"/>
              </a:ext>
            </a:extLst>
          </p:cNvPr>
          <p:cNvSpPr/>
          <p:nvPr/>
        </p:nvSpPr>
        <p:spPr>
          <a:xfrm>
            <a:off x="5459240" y="3638438"/>
            <a:ext cx="389299" cy="570369"/>
          </a:xfrm>
          <a:prstGeom prst="downArrow">
            <a:avLst>
              <a:gd name="adj1" fmla="val 8720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2098-2242-F5A8-6968-2FA2CEA9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Cross-sample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D78A-BCCC-FBA0-A22C-9A1CF909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289"/>
            <a:ext cx="10515600" cy="194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/usr/local/bin/util/abundance_estimates_to_matrix.pl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est_method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salmon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out_prefix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Trinity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name_sample_by_basedir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quant_files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quant_file.list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gene_trans_map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trinity_out_dir.Trinity.fasta.gene_trans_map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3ABE8-D97B-E195-0743-2C00A6C8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45" y="5556740"/>
            <a:ext cx="9369084" cy="1301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969BF-4AE0-51D7-75F1-6568E6647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45" y="4049508"/>
            <a:ext cx="9369084" cy="1209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AFC17-FB89-A3BB-AF76-9DE49919E942}"/>
              </a:ext>
            </a:extLst>
          </p:cNvPr>
          <p:cNvSpPr txBox="1"/>
          <p:nvPr/>
        </p:nvSpPr>
        <p:spPr>
          <a:xfrm>
            <a:off x="8171" y="4250850"/>
            <a:ext cx="197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TMM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D17F02-EE92-4C26-9ABC-7D42B7EB10E5}"/>
              </a:ext>
            </a:extLst>
          </p:cNvPr>
          <p:cNvSpPr txBox="1"/>
          <p:nvPr/>
        </p:nvSpPr>
        <p:spPr>
          <a:xfrm>
            <a:off x="8171" y="5684150"/>
            <a:ext cx="229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281841B-CB3B-4C2B-2CE1-C668A3F44977}"/>
              </a:ext>
            </a:extLst>
          </p:cNvPr>
          <p:cNvSpPr/>
          <p:nvPr/>
        </p:nvSpPr>
        <p:spPr>
          <a:xfrm>
            <a:off x="1873430" y="4305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78E86BE-5B21-1FBC-224A-D6DA779D1673}"/>
              </a:ext>
            </a:extLst>
          </p:cNvPr>
          <p:cNvSpPr/>
          <p:nvPr/>
        </p:nvSpPr>
        <p:spPr>
          <a:xfrm>
            <a:off x="2216591" y="5722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145D-D2E9-C403-7C0E-592D7007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expression using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/DESeq2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C8AC6-93BB-2D97-EEEA-B17EF7F3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/usr/local/bin/Analysis/DifferentialExpression/run_DE_analysis.pl --matrix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Trinity.isoform.counts.matrix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samples_file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samples.txt --method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edgeR</a:t>
            </a:r>
            <a:r>
              <a:rPr lang="en-GB" sz="24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--output </a:t>
            </a:r>
            <a:r>
              <a:rPr lang="en-GB" sz="24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edgeR_trans</a:t>
            </a:r>
            <a:endParaRPr lang="en-GB" sz="2400" dirty="0">
              <a:latin typeface="DejaVu Sans Mono" panose="020B0609030804020204" pitchFamily="49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B1308-803A-8AB2-3C65-5C9AA477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6326"/>
            <a:ext cx="9820758" cy="16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F8EE-6696-8B14-E4BB-A0AF0A3E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85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DE transcripts and producing heatmap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567B-DDD2-8C6E-A2A4-8037FE73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214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/usr/local/bin/Analysis/DifferentialExpression/analyze_diff_expr.pl --matrix ../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Trinity.isoform.TMM.EXPR.matrix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--samples ../samples.txt -P 1e-3 -C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B2463F-F13C-B0F3-7CBA-B9684070F0BE}"/>
              </a:ext>
            </a:extLst>
          </p:cNvPr>
          <p:cNvCxnSpPr/>
          <p:nvPr/>
        </p:nvCxnSpPr>
        <p:spPr>
          <a:xfrm>
            <a:off x="959667" y="3105339"/>
            <a:ext cx="1321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3E31-2656-20B2-3C2D-E1D688C8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Differential Expression (DE)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83250B-3F08-EB9D-36E9-25F7BD90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2" y="1746698"/>
            <a:ext cx="5748857" cy="2945938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B5D355-1E21-005B-BC13-602BBF6E1A60}"/>
              </a:ext>
            </a:extLst>
          </p:cNvPr>
          <p:cNvCxnSpPr/>
          <p:nvPr/>
        </p:nvCxnSpPr>
        <p:spPr>
          <a:xfrm>
            <a:off x="8308344" y="361376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6FB1D3-2D5E-1846-5BD1-3CEC09C7AC4E}"/>
              </a:ext>
            </a:extLst>
          </p:cNvPr>
          <p:cNvCxnSpPr/>
          <p:nvPr/>
        </p:nvCxnSpPr>
        <p:spPr>
          <a:xfrm>
            <a:off x="8308344" y="3754171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BCDD3B-83A0-2D5E-E58D-191C3C29133F}"/>
              </a:ext>
            </a:extLst>
          </p:cNvPr>
          <p:cNvCxnSpPr/>
          <p:nvPr/>
        </p:nvCxnSpPr>
        <p:spPr>
          <a:xfrm>
            <a:off x="8299291" y="3904307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308270-5C43-8E92-45BA-F0CEEEF1FBC5}"/>
              </a:ext>
            </a:extLst>
          </p:cNvPr>
          <p:cNvCxnSpPr/>
          <p:nvPr/>
        </p:nvCxnSpPr>
        <p:spPr>
          <a:xfrm>
            <a:off x="8299291" y="402879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AAE5F9-28FE-30CF-25FA-16C98F3E076C}"/>
              </a:ext>
            </a:extLst>
          </p:cNvPr>
          <p:cNvCxnSpPr/>
          <p:nvPr/>
        </p:nvCxnSpPr>
        <p:spPr>
          <a:xfrm>
            <a:off x="8308344" y="3465970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5F6569-3036-7F6B-E389-8300C3DACEB5}"/>
              </a:ext>
            </a:extLst>
          </p:cNvPr>
          <p:cNvCxnSpPr/>
          <p:nvPr/>
        </p:nvCxnSpPr>
        <p:spPr>
          <a:xfrm>
            <a:off x="8299291" y="4196282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F505E0-BAEA-AA61-70E9-3997995202E1}"/>
              </a:ext>
            </a:extLst>
          </p:cNvPr>
          <p:cNvCxnSpPr/>
          <p:nvPr/>
        </p:nvCxnSpPr>
        <p:spPr>
          <a:xfrm>
            <a:off x="9754163" y="376473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E87303-E1E6-9C53-ABE1-FB5AB1033A0A}"/>
              </a:ext>
            </a:extLst>
          </p:cNvPr>
          <p:cNvCxnSpPr/>
          <p:nvPr/>
        </p:nvCxnSpPr>
        <p:spPr>
          <a:xfrm>
            <a:off x="9754163" y="388997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40CB57-2429-7128-9A34-8684972CBCDB}"/>
              </a:ext>
            </a:extLst>
          </p:cNvPr>
          <p:cNvCxnSpPr/>
          <p:nvPr/>
        </p:nvCxnSpPr>
        <p:spPr>
          <a:xfrm>
            <a:off x="9754163" y="3997106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D8152D-090A-D2F9-828F-B5CCDEDEF7E8}"/>
              </a:ext>
            </a:extLst>
          </p:cNvPr>
          <p:cNvCxnSpPr/>
          <p:nvPr/>
        </p:nvCxnSpPr>
        <p:spPr>
          <a:xfrm>
            <a:off x="9751427" y="429134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E09A9B-13E5-30C0-84A0-23684A72DEB4}"/>
              </a:ext>
            </a:extLst>
          </p:cNvPr>
          <p:cNvCxnSpPr/>
          <p:nvPr/>
        </p:nvCxnSpPr>
        <p:spPr>
          <a:xfrm>
            <a:off x="9751427" y="4158559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0016C-3DE7-7B6F-1578-E006BD69A174}"/>
              </a:ext>
            </a:extLst>
          </p:cNvPr>
          <p:cNvCxnSpPr/>
          <p:nvPr/>
        </p:nvCxnSpPr>
        <p:spPr>
          <a:xfrm>
            <a:off x="9739637" y="4455813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009085-C4E0-1927-F11D-6D91849C67DD}"/>
              </a:ext>
            </a:extLst>
          </p:cNvPr>
          <p:cNvCxnSpPr/>
          <p:nvPr/>
        </p:nvCxnSpPr>
        <p:spPr>
          <a:xfrm>
            <a:off x="9712477" y="5000531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1C9644-3844-6176-D429-7267DFCD85CC}"/>
              </a:ext>
            </a:extLst>
          </p:cNvPr>
          <p:cNvCxnSpPr/>
          <p:nvPr/>
        </p:nvCxnSpPr>
        <p:spPr>
          <a:xfrm>
            <a:off x="9712477" y="4867746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606E29-ACD4-B9F1-0A3F-559C263EE5BE}"/>
              </a:ext>
            </a:extLst>
          </p:cNvPr>
          <p:cNvCxnSpPr/>
          <p:nvPr/>
        </p:nvCxnSpPr>
        <p:spPr>
          <a:xfrm>
            <a:off x="9739637" y="4742508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E5B8C0-3DD8-0BB4-5A5F-4AF38344B754}"/>
              </a:ext>
            </a:extLst>
          </p:cNvPr>
          <p:cNvCxnSpPr/>
          <p:nvPr/>
        </p:nvCxnSpPr>
        <p:spPr>
          <a:xfrm>
            <a:off x="9739637" y="4593125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176826-F7EB-484B-92FF-340AF4EFB276}"/>
              </a:ext>
            </a:extLst>
          </p:cNvPr>
          <p:cNvCxnSpPr/>
          <p:nvPr/>
        </p:nvCxnSpPr>
        <p:spPr>
          <a:xfrm>
            <a:off x="9727848" y="5148405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027233-D32C-E896-0CAA-BE9C0C3AA672}"/>
              </a:ext>
            </a:extLst>
          </p:cNvPr>
          <p:cNvCxnSpPr/>
          <p:nvPr/>
        </p:nvCxnSpPr>
        <p:spPr>
          <a:xfrm>
            <a:off x="9754163" y="3607807"/>
            <a:ext cx="235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24A72702-303D-F638-DD9F-A6CA6B2CB81E}"/>
              </a:ext>
            </a:extLst>
          </p:cNvPr>
          <p:cNvSpPr/>
          <p:nvPr/>
        </p:nvSpPr>
        <p:spPr>
          <a:xfrm>
            <a:off x="8181596" y="3425983"/>
            <a:ext cx="488887" cy="956648"/>
          </a:xfrm>
          <a:prstGeom prst="bracketPai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511E25B5-8E6F-5EDB-E2ED-82BA71771B3C}"/>
              </a:ext>
            </a:extLst>
          </p:cNvPr>
          <p:cNvSpPr/>
          <p:nvPr/>
        </p:nvSpPr>
        <p:spPr>
          <a:xfrm>
            <a:off x="9518773" y="3499165"/>
            <a:ext cx="706171" cy="1788059"/>
          </a:xfrm>
          <a:prstGeom prst="bracketPair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6209C5-A966-24E5-20AA-BCFC44EC8F47}"/>
              </a:ext>
            </a:extLst>
          </p:cNvPr>
          <p:cNvSpPr txBox="1"/>
          <p:nvPr/>
        </p:nvSpPr>
        <p:spPr>
          <a:xfrm>
            <a:off x="4073777" y="5661459"/>
            <a:ext cx="386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difference in gene expression</a:t>
            </a:r>
          </a:p>
        </p:txBody>
      </p:sp>
      <p:pic>
        <p:nvPicPr>
          <p:cNvPr id="1026" name="Picture 2" descr="Comprehensive Guide to Central Dogma - GeeksforGeeks">
            <a:extLst>
              <a:ext uri="{FF2B5EF4-FFF2-40B4-BE49-F238E27FC236}">
                <a16:creationId xmlns:a16="http://schemas.microsoft.com/office/drawing/2014/main" id="{D67156DB-34F7-C79D-E90C-63332A40B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" y="1428325"/>
            <a:ext cx="66040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B3432BE-0C3E-D738-A2FE-3A26399ECCE1}"/>
              </a:ext>
            </a:extLst>
          </p:cNvPr>
          <p:cNvSpPr/>
          <p:nvPr/>
        </p:nvSpPr>
        <p:spPr>
          <a:xfrm>
            <a:off x="2177358" y="2344141"/>
            <a:ext cx="679010" cy="8194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26C3-CFD2-21AA-2078-E29E9608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your result…..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3734D7-2502-4FD5-6F63-B505E2B48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691" y="1647141"/>
            <a:ext cx="5024673" cy="48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EA17-C160-DF33-D66B-970B2532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with RNA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Trinity……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11906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FE34-A1F7-C5B3-8509-B4454ED3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6" y="165604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DE analysis is fundamental?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FDF47AC-D989-8A09-7967-94A609A7B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315711"/>
              </p:ext>
            </p:extLst>
          </p:nvPr>
        </p:nvGraphicFramePr>
        <p:xfrm>
          <a:off x="3514355" y="1491167"/>
          <a:ext cx="4970778" cy="3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Mosaics In Science | The Devil's Hole Pupfish – aka The Little Fishies That  Could!">
            <a:extLst>
              <a:ext uri="{FF2B5EF4-FFF2-40B4-BE49-F238E27FC236}">
                <a16:creationId xmlns:a16="http://schemas.microsoft.com/office/drawing/2014/main" id="{5FD38D0E-387F-7463-074D-012EB190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2905283" cy="1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treme Environment Changes Fish Appearance | UC Davis">
            <a:extLst>
              <a:ext uri="{FF2B5EF4-FFF2-40B4-BE49-F238E27FC236}">
                <a16:creationId xmlns:a16="http://schemas.microsoft.com/office/drawing/2014/main" id="{FB97B2AB-2165-51D7-813F-E86E6F05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06" y="1825624"/>
            <a:ext cx="3097794" cy="17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FCE6-6383-8993-9161-07E696B9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DE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32A1-42EA-3E8E-F247-D356D77B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6918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model organism; Ex Zebra fish; Alignment based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A2008F-1E68-47B1-047E-3DB908EA8A15}"/>
              </a:ext>
            </a:extLst>
          </p:cNvPr>
          <p:cNvSpPr txBox="1">
            <a:spLocks/>
          </p:cNvSpPr>
          <p:nvPr/>
        </p:nvSpPr>
        <p:spPr>
          <a:xfrm>
            <a:off x="838200" y="2883371"/>
            <a:ext cx="10515600" cy="636918"/>
          </a:xfrm>
          <a:prstGeom prst="rect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non-model organisms, Ex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shad; De-novo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0255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EC4C-37CB-63A9-7D4F-99F3FD3B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CDAC0-93CE-BC06-C48D-80BEA6AF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3" y="1032095"/>
            <a:ext cx="9747040" cy="58892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FE7F3DA-62F5-6733-CAD4-2AD6383926CF}"/>
              </a:ext>
            </a:extLst>
          </p:cNvPr>
          <p:cNvSpPr txBox="1">
            <a:spLocks/>
          </p:cNvSpPr>
          <p:nvPr/>
        </p:nvSpPr>
        <p:spPr>
          <a:xfrm>
            <a:off x="918172" y="42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non-model organism Trinity at its best</a:t>
            </a:r>
          </a:p>
        </p:txBody>
      </p:sp>
    </p:spTree>
    <p:extLst>
      <p:ext uri="{BB962C8B-B14F-4D97-AF65-F5344CB8AC3E}">
        <p14:creationId xmlns:p14="http://schemas.microsoft.com/office/powerpoint/2010/main" val="278439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6314E-D4B5-9AB4-2FB5-5427FB36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54" y="327127"/>
            <a:ext cx="10338236" cy="59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5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EFC6-1E68-345A-9461-CB49BFC0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52" y="2347834"/>
            <a:ext cx="11525062" cy="1325563"/>
          </a:xfrm>
        </p:spPr>
        <p:txBody>
          <a:bodyPr/>
          <a:lstStyle/>
          <a:p>
            <a:pPr algn="ctr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Trinity:A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wrapped package including all needed for 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0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B75E-9E01-E6A2-18F4-1F4B9E0C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Trinity reconstruct transcripts?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6F416A-BCAF-7584-FB60-D96ACA134582}"/>
              </a:ext>
            </a:extLst>
          </p:cNvPr>
          <p:cNvSpPr/>
          <p:nvPr/>
        </p:nvSpPr>
        <p:spPr>
          <a:xfrm>
            <a:off x="2940867" y="2032503"/>
            <a:ext cx="4074060" cy="7695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Inchworm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E19AFB-B484-D758-138E-2427DD8F89C1}"/>
              </a:ext>
            </a:extLst>
          </p:cNvPr>
          <p:cNvSpPr/>
          <p:nvPr/>
        </p:nvSpPr>
        <p:spPr>
          <a:xfrm>
            <a:off x="2940867" y="3368644"/>
            <a:ext cx="4074060" cy="7695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Chrysails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39688C-9785-E940-10FC-9A482CC886FD}"/>
              </a:ext>
            </a:extLst>
          </p:cNvPr>
          <p:cNvSpPr/>
          <p:nvPr/>
        </p:nvSpPr>
        <p:spPr>
          <a:xfrm>
            <a:off x="2940867" y="4845113"/>
            <a:ext cx="4074060" cy="76954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4135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2A19-AFB7-150F-ADFB-B91E05F7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50" y="1940428"/>
            <a:ext cx="7681111" cy="3066138"/>
          </a:xfrm>
        </p:spPr>
        <p:txBody>
          <a:bodyPr>
            <a:normAutofit/>
          </a:bodyPr>
          <a:lstStyle/>
          <a:p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Inchworm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Assembles initial contigs from the RNA-Seq reads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718E8-E5DD-6BB2-7B1A-5E454FA9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55" y="769545"/>
            <a:ext cx="1666401" cy="5783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87E341-242B-4611-6A83-020B64E1A5ED}"/>
              </a:ext>
            </a:extLst>
          </p:cNvPr>
          <p:cNvSpPr/>
          <p:nvPr/>
        </p:nvSpPr>
        <p:spPr>
          <a:xfrm>
            <a:off x="9569513" y="606582"/>
            <a:ext cx="561315" cy="452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589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DejaVu Sans Mono</vt:lpstr>
      <vt:lpstr>Microsoft Himalaya</vt:lpstr>
      <vt:lpstr>Times New Roman</vt:lpstr>
      <vt:lpstr>Office Theme</vt:lpstr>
      <vt:lpstr>Differential Expression Analysis Using the Trinity pipeline</vt:lpstr>
      <vt:lpstr>Differential Expression (DE)</vt:lpstr>
      <vt:lpstr>Why DE analysis is fundamental?</vt:lpstr>
      <vt:lpstr>Ways of DE analysis</vt:lpstr>
      <vt:lpstr>PowerPoint Presentation</vt:lpstr>
      <vt:lpstr>PowerPoint Presentation</vt:lpstr>
      <vt:lpstr>Trinity:A wrapped package including all needed for DE analysis</vt:lpstr>
      <vt:lpstr>How does Trinity reconstruct transcripts? </vt:lpstr>
      <vt:lpstr>Inchworm: Assembles initial contigs from the RNA-Seq reads</vt:lpstr>
      <vt:lpstr>Chrysalis: Groups related contigs into clusters.</vt:lpstr>
      <vt:lpstr>Butterfly: Refines the clusters into final, complete transcript models, resolving ambiguities and alternative splicing.</vt:lpstr>
      <vt:lpstr>Let’s have some quick practice</vt:lpstr>
      <vt:lpstr>Sample Design</vt:lpstr>
      <vt:lpstr>Make a combine assembly</vt:lpstr>
      <vt:lpstr>Assembly statistics</vt:lpstr>
      <vt:lpstr>Expression quantitation using Salmon </vt:lpstr>
      <vt:lpstr>Cross-sample normalization</vt:lpstr>
      <vt:lpstr>DE expression using edgeR/DESeq2</vt:lpstr>
      <vt:lpstr>Significantly DE transcripts and producing heatmap</vt:lpstr>
      <vt:lpstr>Here is your result…..</vt:lpstr>
      <vt:lpstr>Play with RNA seq using Trinity…… …………..Thanks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Kishor Kumar Sarker</dc:creator>
  <cp:lastModifiedBy>Kishor Kumar Sarker</cp:lastModifiedBy>
  <cp:revision>17</cp:revision>
  <dcterms:created xsi:type="dcterms:W3CDTF">2025-01-07T07:23:17Z</dcterms:created>
  <dcterms:modified xsi:type="dcterms:W3CDTF">2025-01-07T21:04:42Z</dcterms:modified>
</cp:coreProperties>
</file>