
<file path=[Content_Types].xml><?xml version="1.0" encoding="utf-8"?>
<Types xmlns="http://schemas.openxmlformats.org/package/2006/content-types"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8" r:id="rId16"/>
    <p:sldId id="276" r:id="rId17"/>
    <p:sldId id="278" r:id="rId18"/>
    <p:sldId id="279" r:id="rId19"/>
    <p:sldId id="280" r:id="rId20"/>
    <p:sldId id="289" r:id="rId21"/>
    <p:sldId id="291" r:id="rId22"/>
    <p:sldId id="290" r:id="rId23"/>
    <p:sldId id="292" r:id="rId24"/>
    <p:sldId id="286" r:id="rId25"/>
    <p:sldId id="287" r:id="rId26"/>
    <p:sldId id="293" r:id="rId27"/>
    <p:sldId id="294" r:id="rId28"/>
    <p:sldId id="295" r:id="rId29"/>
    <p:sldId id="296" r:id="rId30"/>
    <p:sldId id="285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C3C2611-4C71-4FC5-86AE-919BDF0F9419}" styleName=""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1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1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Good genome quality, good data, and good results</a:t>
            </a:r>
          </a:p>
          <a:p>
            <a:r>
              <a:t>For a new genome, you need to know where the function is generated.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318" name="Shape 3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polypeptide.             chain.       protein</a:t>
            </a:r>
          </a:p>
          <a:p>
            <a:r>
              <a:t>pao lei paipu taide | chi ing |.    pu ru ting</a:t>
            </a:r>
          </a:p>
          <a:p>
            <a:r>
              <a:t>Adjacent species 临近物种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362" name="Shape 3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process 流程.         Adjacent species 临近物种。    Introduction 介绍</a:t>
            </a:r>
          </a:p>
          <a:p>
            <a:r>
              <a:t>flow chart 流程图    Combine them   组合他们。  Key Information</a:t>
            </a:r>
          </a:p>
          <a:p>
            <a:r>
              <a:t>ab initio</a:t>
            </a:r>
          </a:p>
          <a:p>
            <a:r>
              <a:t>ˌab əˈniSHēˌō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458" name="Shape 4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preparation</a:t>
            </a:r>
          </a:p>
          <a:p>
            <a:r>
              <a:t>p rai per rui 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There are two ways to evaluate genomic quality</a:t>
            </a:r>
          </a:p>
          <a:p>
            <a:r>
              <a:t>A longer length means better quality, </a:t>
            </a:r>
          </a:p>
          <a:p>
            <a:r>
              <a:t>N50 is a score of evaluation length</a:t>
            </a:r>
          </a:p>
          <a:p>
            <a:r>
              <a:t>After evaluating the genome length, we need to evaluate the gene structure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confused</a:t>
            </a:r>
          </a:p>
          <a:p>
            <a:r>
              <a:t>the length of the last sequence added is N50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233" name="Shape 2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all single-copy orthologous genes are successfully assembled, then other genes in this new genome have a great probability of being successfully assembled.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240" name="Shape 2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界kingdom 门phylum 纲class 目order 科family 属genus 种species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246" name="Shape 2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Eukaryotic.              lineages.         actinopterygii                 vertebrate</a:t>
            </a:r>
          </a:p>
          <a:p>
            <a:r>
              <a:t>U care rui ao tic |     lin nie G s |.    ac tin no (p) tai ruo G |.   ver t bu rui t</a:t>
            </a:r>
          </a:p>
          <a:p>
            <a:r>
              <a:t>界kingdom 门phylum 纲class 目order 科family 属genus 种species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275" name="Shape 2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principle 原理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279" name="Shape 2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worst</a:t>
            </a:r>
          </a:p>
          <a:p>
            <a:r>
              <a:t>Assembled most single copy genes</a:t>
            </a:r>
          </a:p>
          <a:p>
            <a:r>
              <a:t>Assembled minimal single copy genes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286" name="Shape 2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snails 蜗牛</a:t>
            </a:r>
          </a:p>
          <a:p>
            <a:r>
              <a:t>evidence 证据</a:t>
            </a:r>
          </a:p>
          <a:p>
            <a:r>
              <a:t>shock 震惊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 hasCustomPrompt="1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 hasCustomPrompt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 hasCustomPrompt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 txBox="1"/>
          <p:nvPr>
            <p:ph type="body" sz="quarter" idx="14" hasCustomPrompt="1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1" name="标题文本"/>
          <p:cNvSpPr txBox="1"/>
          <p:nvPr>
            <p:ph type="title" hasCustomPrompt="1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/>
          <p:nvPr>
            <p:ph type="body" sz="quarter" idx="1" hasCustomPrompt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/>
          <p:nvPr>
            <p:ph type="title" hasCustomPrompt="1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39" name="标题文本"/>
          <p:cNvSpPr txBox="1"/>
          <p:nvPr>
            <p:ph type="title" hasCustomPrompt="1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/>
          <p:nvPr>
            <p:ph type="body" sz="quarter" idx="1" hasCustomPrompt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66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/>
          <p:nvPr>
            <p:ph type="body" sz="half" idx="1" hasCustomPrompt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/>
          <p:nvPr>
            <p:ph type="body" idx="1" hasCustomPrompt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4" name="图像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5" name="图像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enome evaluation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02285">
              <a:defRPr sz="6880"/>
            </a:pPr>
            <a:r>
              <a:rPr>
                <a:latin typeface="Times New Roman" panose="02020603050405020304" charset="0"/>
                <a:cs typeface="Times New Roman" panose="02020603050405020304" charset="0"/>
              </a:rPr>
              <a:t>Genome evaluation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defTabSz="502285">
              <a:defRPr sz="6880"/>
            </a:pPr>
            <a:r>
              <a:rPr>
                <a:latin typeface="Times New Roman" panose="02020603050405020304" charset="0"/>
                <a:cs typeface="Times New Roman" panose="02020603050405020304" charset="0"/>
              </a:rPr>
              <a:t>&amp;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defTabSz="502285">
              <a:defRPr sz="6880"/>
            </a:pPr>
            <a:r>
              <a:rPr>
                <a:latin typeface="Times New Roman" panose="02020603050405020304" charset="0"/>
                <a:cs typeface="Times New Roman" panose="02020603050405020304" charset="0"/>
              </a:rPr>
              <a:t>Annotation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0" name="Lu Liang…"/>
          <p:cNvSpPr txBox="1"/>
          <p:nvPr>
            <p:ph type="subTitle" sz="quarter" idx="1"/>
          </p:nvPr>
        </p:nvSpPr>
        <p:spPr>
          <a:xfrm>
            <a:off x="1270000" y="5041900"/>
            <a:ext cx="10464800" cy="1351906"/>
          </a:xfrm>
          <a:prstGeom prst="rect">
            <a:avLst/>
          </a:prstGeom>
        </p:spPr>
        <p:txBody>
          <a:bodyPr/>
          <a:lstStyle/>
          <a:p>
            <a:pPr defTabSz="321310">
              <a:defRPr sz="2035"/>
            </a:pPr>
            <a:r>
              <a:rPr>
                <a:latin typeface="Times New Roman" panose="02020603050405020304" charset="0"/>
                <a:cs typeface="Times New Roman" panose="02020603050405020304" charset="0"/>
              </a:rPr>
              <a:t>Lu Liang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defTabSz="321310">
              <a:defRPr sz="2035"/>
            </a:pPr>
            <a:r>
              <a:rPr>
                <a:latin typeface="Times New Roman" panose="02020603050405020304" charset="0"/>
                <a:cs typeface="Times New Roman" panose="02020603050405020304" charset="0"/>
              </a:rPr>
              <a:t>LMSE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defTabSz="321310">
              <a:defRPr sz="2035"/>
            </a:pPr>
            <a:r>
              <a:rPr>
                <a:latin typeface="Times New Roman" panose="02020603050405020304" charset="0"/>
                <a:cs typeface="Times New Roman" panose="02020603050405020304" charset="0"/>
              </a:rPr>
              <a:t>Shanghai Ocean University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defTabSz="321310">
              <a:defRPr sz="2035"/>
            </a:pPr>
            <a:r>
              <a:rPr>
                <a:latin typeface="Times New Roman" panose="02020603050405020304" charset="0"/>
                <a:cs typeface="Times New Roman" panose="02020603050405020304" charset="0"/>
              </a:rPr>
              <a:t>Jan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 202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rediction &amp; Annotation"/>
          <p:cNvSpPr txBox="1"/>
          <p:nvPr>
            <p:ph type="title"/>
          </p:nvPr>
        </p:nvSpPr>
        <p:spPr>
          <a:xfrm>
            <a:off x="952500" y="381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4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Prediction &amp; Annotation</a:t>
            </a:r>
          </a:p>
        </p:txBody>
      </p:sp>
      <p:pic>
        <p:nvPicPr>
          <p:cNvPr id="282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8810" y="1606863"/>
            <a:ext cx="13162420" cy="826707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3" name="矩形 矩形" descr="矩形 矩形"/>
          <p:cNvPicPr/>
          <p:nvPr/>
        </p:nvPicPr>
        <p:blipFill>
          <a:blip r:embed="rId2"/>
          <a:stretch>
            <a:fillRect/>
          </a:stretch>
        </p:blipFill>
        <p:spPr>
          <a:xfrm>
            <a:off x="9753600" y="2882007"/>
            <a:ext cx="2645420" cy="11674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成组"/>
          <p:cNvGrpSpPr/>
          <p:nvPr/>
        </p:nvGrpSpPr>
        <p:grpSpPr>
          <a:xfrm>
            <a:off x="673100" y="264770"/>
            <a:ext cx="12253070" cy="835390"/>
            <a:chOff x="0" y="0"/>
            <a:chExt cx="12253069" cy="835388"/>
          </a:xfrm>
        </p:grpSpPr>
        <p:sp>
          <p:nvSpPr>
            <p:cNvPr id="288" name="矩形"/>
            <p:cNvSpPr/>
            <p:nvPr/>
          </p:nvSpPr>
          <p:spPr>
            <a:xfrm>
              <a:off x="0" y="618199"/>
              <a:ext cx="12253070" cy="21719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89" name="New Genome"/>
            <p:cNvSpPr txBox="1"/>
            <p:nvPr/>
          </p:nvSpPr>
          <p:spPr>
            <a:xfrm>
              <a:off x="4793132" y="-1"/>
              <a:ext cx="2072336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New Genome</a:t>
              </a:r>
            </a:p>
          </p:txBody>
        </p:sp>
      </p:grpSp>
      <p:grpSp>
        <p:nvGrpSpPr>
          <p:cNvPr id="310" name="成组"/>
          <p:cNvGrpSpPr/>
          <p:nvPr/>
        </p:nvGrpSpPr>
        <p:grpSpPr>
          <a:xfrm>
            <a:off x="56078" y="1962773"/>
            <a:ext cx="13070444" cy="5828054"/>
            <a:chOff x="0" y="0"/>
            <a:chExt cx="13070442" cy="5828053"/>
          </a:xfrm>
        </p:grpSpPr>
        <p:pic>
          <p:nvPicPr>
            <p:cNvPr id="291" name="图像" descr="图像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3070443" cy="576637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292" name="Non-coding region"/>
            <p:cNvSpPr txBox="1"/>
            <p:nvPr/>
          </p:nvSpPr>
          <p:spPr>
            <a:xfrm>
              <a:off x="10528836" y="304256"/>
              <a:ext cx="1365326" cy="2639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r>
                <a:t>Non-coding region</a:t>
              </a:r>
            </a:p>
          </p:txBody>
        </p:sp>
        <p:sp>
          <p:nvSpPr>
            <p:cNvPr id="293" name="Non-coding region"/>
            <p:cNvSpPr txBox="1"/>
            <p:nvPr/>
          </p:nvSpPr>
          <p:spPr>
            <a:xfrm>
              <a:off x="2040258" y="262198"/>
              <a:ext cx="1365326" cy="2639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r>
                <a:t>Non-coding region</a:t>
              </a:r>
            </a:p>
          </p:txBody>
        </p:sp>
        <p:sp>
          <p:nvSpPr>
            <p:cNvPr id="294" name="Coding region"/>
            <p:cNvSpPr txBox="1"/>
            <p:nvPr/>
          </p:nvSpPr>
          <p:spPr>
            <a:xfrm>
              <a:off x="6094851" y="304256"/>
              <a:ext cx="1058541" cy="2639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r>
                <a:t>Coding region</a:t>
              </a:r>
            </a:p>
          </p:txBody>
        </p:sp>
        <p:sp>
          <p:nvSpPr>
            <p:cNvPr id="295" name="Enhancer"/>
            <p:cNvSpPr txBox="1"/>
            <p:nvPr/>
          </p:nvSpPr>
          <p:spPr>
            <a:xfrm>
              <a:off x="1515633" y="555773"/>
              <a:ext cx="752037" cy="2639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r>
                <a:t>Enhancer</a:t>
              </a:r>
            </a:p>
          </p:txBody>
        </p:sp>
        <p:sp>
          <p:nvSpPr>
            <p:cNvPr id="296" name="Promoter"/>
            <p:cNvSpPr txBox="1"/>
            <p:nvPr/>
          </p:nvSpPr>
          <p:spPr>
            <a:xfrm>
              <a:off x="2872886" y="555773"/>
              <a:ext cx="744034" cy="2639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r>
                <a:t>Promoter</a:t>
              </a:r>
            </a:p>
          </p:txBody>
        </p:sp>
        <p:sp>
          <p:nvSpPr>
            <p:cNvPr id="297" name="Exon"/>
            <p:cNvSpPr txBox="1"/>
            <p:nvPr/>
          </p:nvSpPr>
          <p:spPr>
            <a:xfrm>
              <a:off x="4275482" y="526669"/>
              <a:ext cx="511293" cy="3015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300"/>
              </a:lvl1pPr>
            </a:lstStyle>
            <a:p>
              <a:r>
                <a:t>Exon</a:t>
              </a:r>
            </a:p>
          </p:txBody>
        </p:sp>
        <p:sp>
          <p:nvSpPr>
            <p:cNvPr id="298" name="Intron"/>
            <p:cNvSpPr txBox="1"/>
            <p:nvPr/>
          </p:nvSpPr>
          <p:spPr>
            <a:xfrm>
              <a:off x="4679640" y="543194"/>
              <a:ext cx="546049" cy="28913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200"/>
              </a:lvl1pPr>
            </a:lstStyle>
            <a:p>
              <a:r>
                <a:t>Intron</a:t>
              </a:r>
            </a:p>
          </p:txBody>
        </p:sp>
        <p:sp>
          <p:nvSpPr>
            <p:cNvPr id="299" name="Terminator"/>
            <p:cNvSpPr txBox="1"/>
            <p:nvPr/>
          </p:nvSpPr>
          <p:spPr>
            <a:xfrm>
              <a:off x="9585664" y="545445"/>
              <a:ext cx="837403" cy="2639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r>
                <a:t>Terminator</a:t>
              </a:r>
            </a:p>
          </p:txBody>
        </p:sp>
        <p:sp>
          <p:nvSpPr>
            <p:cNvPr id="300" name="矩形"/>
            <p:cNvSpPr/>
            <p:nvPr/>
          </p:nvSpPr>
          <p:spPr>
            <a:xfrm>
              <a:off x="9861491" y="4529754"/>
              <a:ext cx="2936742" cy="12983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1" name="Enhancer"/>
            <p:cNvSpPr txBox="1"/>
            <p:nvPr/>
          </p:nvSpPr>
          <p:spPr>
            <a:xfrm>
              <a:off x="11599404" y="555773"/>
              <a:ext cx="752036" cy="2639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r>
                <a:t>Enhancer</a:t>
              </a:r>
            </a:p>
          </p:txBody>
        </p:sp>
        <p:sp>
          <p:nvSpPr>
            <p:cNvPr id="302" name="Transcription initiation site"/>
            <p:cNvSpPr txBox="1"/>
            <p:nvPr/>
          </p:nvSpPr>
          <p:spPr>
            <a:xfrm>
              <a:off x="2860205" y="1525844"/>
              <a:ext cx="1889880" cy="2639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r>
                <a:t>Transcription initiation site</a:t>
              </a:r>
            </a:p>
          </p:txBody>
        </p:sp>
        <p:sp>
          <p:nvSpPr>
            <p:cNvPr id="303" name="Transcription termination site"/>
            <p:cNvSpPr txBox="1"/>
            <p:nvPr/>
          </p:nvSpPr>
          <p:spPr>
            <a:xfrm>
              <a:off x="9770791" y="1525844"/>
              <a:ext cx="2079848" cy="2639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r>
                <a:t>Transcription termination site</a:t>
              </a:r>
            </a:p>
          </p:txBody>
        </p:sp>
        <p:sp>
          <p:nvSpPr>
            <p:cNvPr id="304" name="5‘cap"/>
            <p:cNvSpPr txBox="1"/>
            <p:nvPr/>
          </p:nvSpPr>
          <p:spPr>
            <a:xfrm>
              <a:off x="3568908" y="3088537"/>
              <a:ext cx="913313" cy="2639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r>
                <a:t>5‘cap</a:t>
              </a:r>
            </a:p>
          </p:txBody>
        </p:sp>
        <p:sp>
          <p:nvSpPr>
            <p:cNvPr id="305" name="3‘PolyA tail"/>
            <p:cNvSpPr txBox="1"/>
            <p:nvPr/>
          </p:nvSpPr>
          <p:spPr>
            <a:xfrm>
              <a:off x="8505463" y="3057537"/>
              <a:ext cx="1058541" cy="2639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r>
                <a:t>3‘PolyA tail</a:t>
              </a:r>
            </a:p>
          </p:txBody>
        </p:sp>
        <p:sp>
          <p:nvSpPr>
            <p:cNvPr id="306" name="Translation initiation site"/>
            <p:cNvSpPr txBox="1"/>
            <p:nvPr/>
          </p:nvSpPr>
          <p:spPr>
            <a:xfrm>
              <a:off x="3887773" y="4651230"/>
              <a:ext cx="1749475" cy="2639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r>
                <a:t>Translation initiation site</a:t>
              </a:r>
            </a:p>
          </p:txBody>
        </p:sp>
        <p:sp>
          <p:nvSpPr>
            <p:cNvPr id="307" name="Translation termination site"/>
            <p:cNvSpPr txBox="1"/>
            <p:nvPr/>
          </p:nvSpPr>
          <p:spPr>
            <a:xfrm>
              <a:off x="7383644" y="4651230"/>
              <a:ext cx="1939443" cy="2639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r>
                <a:t>Translation termination site</a:t>
              </a:r>
            </a:p>
          </p:txBody>
        </p:sp>
        <p:sp>
          <p:nvSpPr>
            <p:cNvPr id="308" name="（splicing or modifications）"/>
            <p:cNvSpPr txBox="1"/>
            <p:nvPr/>
          </p:nvSpPr>
          <p:spPr>
            <a:xfrm>
              <a:off x="711259" y="3892960"/>
              <a:ext cx="2045729" cy="3063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r>
                <a:t>（splicing or modifications）</a:t>
              </a:r>
            </a:p>
          </p:txBody>
        </p:sp>
        <p:sp>
          <p:nvSpPr>
            <p:cNvPr id="309" name="Polypeptide chain"/>
            <p:cNvSpPr txBox="1"/>
            <p:nvPr/>
          </p:nvSpPr>
          <p:spPr>
            <a:xfrm>
              <a:off x="145745" y="5329804"/>
              <a:ext cx="1310569" cy="2639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00"/>
              </a:lvl1pPr>
            </a:lstStyle>
            <a:p>
              <a:r>
                <a:t>Polypeptide chain</a:t>
              </a:r>
            </a:p>
          </p:txBody>
        </p:sp>
      </p:grpSp>
      <p:grpSp>
        <p:nvGrpSpPr>
          <p:cNvPr id="313" name="成组"/>
          <p:cNvGrpSpPr/>
          <p:nvPr/>
        </p:nvGrpSpPr>
        <p:grpSpPr>
          <a:xfrm>
            <a:off x="6591299" y="1257300"/>
            <a:ext cx="4410540" cy="852590"/>
            <a:chOff x="0" y="0"/>
            <a:chExt cx="4410538" cy="852589"/>
          </a:xfrm>
        </p:grpSpPr>
        <p:sp>
          <p:nvSpPr>
            <p:cNvPr id="311" name="线条"/>
            <p:cNvSpPr/>
            <p:nvPr/>
          </p:nvSpPr>
          <p:spPr>
            <a:xfrm flipH="1">
              <a:off x="-1" y="0"/>
              <a:ext cx="2" cy="8525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12" name="Where are the genes, each gene structure"/>
            <p:cNvSpPr txBox="1"/>
            <p:nvPr/>
          </p:nvSpPr>
          <p:spPr>
            <a:xfrm>
              <a:off x="136061" y="245275"/>
              <a:ext cx="4274478" cy="362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 b="0">
                  <a:solidFill>
                    <a:srgbClr val="0006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Where are the genes, each gene structure</a:t>
              </a:r>
            </a:p>
          </p:txBody>
        </p:sp>
      </p:grpSp>
      <p:grpSp>
        <p:nvGrpSpPr>
          <p:cNvPr id="316" name="成组"/>
          <p:cNvGrpSpPr/>
          <p:nvPr/>
        </p:nvGrpSpPr>
        <p:grpSpPr>
          <a:xfrm>
            <a:off x="5340305" y="7696200"/>
            <a:ext cx="2501990" cy="1514222"/>
            <a:chOff x="0" y="0"/>
            <a:chExt cx="2501988" cy="1514221"/>
          </a:xfrm>
        </p:grpSpPr>
        <p:sp>
          <p:nvSpPr>
            <p:cNvPr id="314" name="线条"/>
            <p:cNvSpPr/>
            <p:nvPr/>
          </p:nvSpPr>
          <p:spPr>
            <a:xfrm flipH="1">
              <a:off x="1250994" y="0"/>
              <a:ext cx="1" cy="8525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15" name="Gene function"/>
            <p:cNvSpPr txBox="1"/>
            <p:nvPr/>
          </p:nvSpPr>
          <p:spPr>
            <a:xfrm>
              <a:off x="0" y="978805"/>
              <a:ext cx="2501989" cy="535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9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Gene function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4" animBg="1" advAuto="0"/>
      <p:bldP spid="313" grpId="2" animBg="1" advAuto="0"/>
      <p:bldP spid="310" grpId="3" animBg="1" advAuto="0"/>
      <p:bldP spid="290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Ab initio prediction…"/>
          <p:cNvSpPr txBox="1"/>
          <p:nvPr/>
        </p:nvSpPr>
        <p:spPr>
          <a:xfrm>
            <a:off x="2773673" y="1874242"/>
            <a:ext cx="5194301" cy="231711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marL="476250" indent="-476250" algn="l">
              <a:buSzPct val="100000"/>
              <a:buAutoNum type="arabicPeriod"/>
            </a:pPr>
            <a:r>
              <a:rPr i="1">
                <a:latin typeface="Times New Roman" panose="02020603050405020304" charset="0"/>
                <a:cs typeface="Times New Roman" panose="02020603050405020304" charset="0"/>
              </a:rPr>
              <a:t>Ab initio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 prediction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lvl="6" indent="0" algn="l"/>
            <a:r>
              <a:rPr>
                <a:latin typeface="Times New Roman" panose="02020603050405020304" charset="0"/>
                <a:cs typeface="Times New Roman" panose="02020603050405020304" charset="0"/>
              </a:rPr>
              <a:t>     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>
                <a:latin typeface="Times New Roman" panose="02020603050405020304" charset="0"/>
                <a:cs typeface="Times New Roman" panose="02020603050405020304" charset="0"/>
              </a:rPr>
              <a:t>2. homology-based prediction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>
                <a:latin typeface="Times New Roman" panose="02020603050405020304" charset="0"/>
                <a:cs typeface="Times New Roman" panose="02020603050405020304" charset="0"/>
              </a:rPr>
              <a:t>     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>
                <a:latin typeface="Times New Roman" panose="02020603050405020304" charset="0"/>
                <a:cs typeface="Times New Roman" panose="02020603050405020304" charset="0"/>
              </a:rPr>
              <a:t>3. transcriptome-based prediction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>
                <a:latin typeface="Times New Roman" panose="02020603050405020304" charset="0"/>
                <a:cs typeface="Times New Roman" panose="02020603050405020304" charset="0"/>
              </a:rPr>
              <a:t>     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1" name="线条"/>
          <p:cNvSpPr/>
          <p:nvPr/>
        </p:nvSpPr>
        <p:spPr>
          <a:xfrm>
            <a:off x="2568984" y="1831684"/>
            <a:ext cx="561637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2" name="线条"/>
          <p:cNvSpPr/>
          <p:nvPr/>
        </p:nvSpPr>
        <p:spPr>
          <a:xfrm>
            <a:off x="2568984" y="4233914"/>
            <a:ext cx="561637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3" name="线条"/>
          <p:cNvSpPr/>
          <p:nvPr/>
        </p:nvSpPr>
        <p:spPr>
          <a:xfrm>
            <a:off x="8169684" y="1831684"/>
            <a:ext cx="1" cy="24022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4" name="线条"/>
          <p:cNvSpPr/>
          <p:nvPr/>
        </p:nvSpPr>
        <p:spPr>
          <a:xfrm flipH="1">
            <a:off x="2568984" y="1831684"/>
            <a:ext cx="1" cy="24022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5" name="线条"/>
          <p:cNvSpPr/>
          <p:nvPr/>
        </p:nvSpPr>
        <p:spPr>
          <a:xfrm>
            <a:off x="5377173" y="5934749"/>
            <a:ext cx="1" cy="102866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335" name="成组"/>
          <p:cNvGrpSpPr/>
          <p:nvPr/>
        </p:nvGrpSpPr>
        <p:grpSpPr>
          <a:xfrm>
            <a:off x="5370823" y="2261888"/>
            <a:ext cx="7100266" cy="3939562"/>
            <a:chOff x="0" y="0"/>
            <a:chExt cx="7100265" cy="3939560"/>
          </a:xfrm>
        </p:grpSpPr>
        <p:sp>
          <p:nvSpPr>
            <p:cNvPr id="326" name="Multiple annotations…"/>
            <p:cNvSpPr txBox="1"/>
            <p:nvPr/>
          </p:nvSpPr>
          <p:spPr>
            <a:xfrm>
              <a:off x="3847134" y="975075"/>
              <a:ext cx="3253131" cy="199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Multiple annotations 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are often required to 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improve accuracy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（retraining de novo 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prediction model)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7" name="线条"/>
            <p:cNvSpPr/>
            <p:nvPr/>
          </p:nvSpPr>
          <p:spPr>
            <a:xfrm>
              <a:off x="0" y="3939560"/>
              <a:ext cx="540912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8" name="线条"/>
            <p:cNvSpPr/>
            <p:nvPr/>
          </p:nvSpPr>
          <p:spPr>
            <a:xfrm>
              <a:off x="3847134" y="770910"/>
              <a:ext cx="325313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9" name="线条"/>
            <p:cNvSpPr/>
            <p:nvPr/>
          </p:nvSpPr>
          <p:spPr>
            <a:xfrm>
              <a:off x="3847134" y="3027123"/>
              <a:ext cx="325313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0" name="线条"/>
            <p:cNvSpPr/>
            <p:nvPr/>
          </p:nvSpPr>
          <p:spPr>
            <a:xfrm flipH="1">
              <a:off x="3847134" y="770910"/>
              <a:ext cx="1" cy="22562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1" name="线条"/>
            <p:cNvSpPr/>
            <p:nvPr/>
          </p:nvSpPr>
          <p:spPr>
            <a:xfrm>
              <a:off x="7085634" y="770910"/>
              <a:ext cx="1" cy="22562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2" name="线条"/>
            <p:cNvSpPr/>
            <p:nvPr/>
          </p:nvSpPr>
          <p:spPr>
            <a:xfrm flipH="1" flipV="1">
              <a:off x="5392637" y="3099602"/>
              <a:ext cx="4863" cy="83546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3" name="线条"/>
            <p:cNvSpPr/>
            <p:nvPr/>
          </p:nvSpPr>
          <p:spPr>
            <a:xfrm flipV="1">
              <a:off x="5422899" y="0"/>
              <a:ext cx="1" cy="7775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4" name="线条"/>
            <p:cNvSpPr/>
            <p:nvPr/>
          </p:nvSpPr>
          <p:spPr>
            <a:xfrm flipH="1" flipV="1">
              <a:off x="2786161" y="7029"/>
              <a:ext cx="263391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42" name="成组"/>
          <p:cNvGrpSpPr/>
          <p:nvPr/>
        </p:nvGrpSpPr>
        <p:grpSpPr>
          <a:xfrm>
            <a:off x="4410855" y="4372649"/>
            <a:ext cx="1919937" cy="1424331"/>
            <a:chOff x="0" y="0"/>
            <a:chExt cx="1919935" cy="1424329"/>
          </a:xfrm>
        </p:grpSpPr>
        <p:sp>
          <p:nvSpPr>
            <p:cNvPr id="336" name="Filter results"/>
            <p:cNvSpPr txBox="1"/>
            <p:nvPr/>
          </p:nvSpPr>
          <p:spPr>
            <a:xfrm>
              <a:off x="0" y="963271"/>
              <a:ext cx="1919936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Filter results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7" name="线条"/>
            <p:cNvSpPr/>
            <p:nvPr/>
          </p:nvSpPr>
          <p:spPr>
            <a:xfrm flipH="1">
              <a:off x="966317" y="0"/>
              <a:ext cx="1" cy="958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8" name="线条"/>
            <p:cNvSpPr/>
            <p:nvPr/>
          </p:nvSpPr>
          <p:spPr>
            <a:xfrm>
              <a:off x="12286" y="1406612"/>
              <a:ext cx="189786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9" name="线条"/>
            <p:cNvSpPr/>
            <p:nvPr/>
          </p:nvSpPr>
          <p:spPr>
            <a:xfrm>
              <a:off x="0" y="1017639"/>
              <a:ext cx="191993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40" name="线条"/>
            <p:cNvSpPr/>
            <p:nvPr/>
          </p:nvSpPr>
          <p:spPr>
            <a:xfrm>
              <a:off x="1913744" y="1004768"/>
              <a:ext cx="1" cy="4135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41" name="线条"/>
            <p:cNvSpPr/>
            <p:nvPr/>
          </p:nvSpPr>
          <p:spPr>
            <a:xfrm flipH="1">
              <a:off x="13817" y="1004400"/>
              <a:ext cx="1" cy="41608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49" name="成组"/>
          <p:cNvGrpSpPr/>
          <p:nvPr/>
        </p:nvGrpSpPr>
        <p:grpSpPr>
          <a:xfrm>
            <a:off x="2716523" y="7101186"/>
            <a:ext cx="5321301" cy="1847706"/>
            <a:chOff x="0" y="0"/>
            <a:chExt cx="5321300" cy="1847705"/>
          </a:xfrm>
        </p:grpSpPr>
        <p:sp>
          <p:nvSpPr>
            <p:cNvPr id="343" name="Alignment with multiple databases"/>
            <p:cNvSpPr txBox="1"/>
            <p:nvPr/>
          </p:nvSpPr>
          <p:spPr>
            <a:xfrm>
              <a:off x="98806" y="-1"/>
              <a:ext cx="5123689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Alignment with multiple databases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4" name="Nr; Nt; Interproscan; GO; Pfam; KEGG..."/>
            <p:cNvSpPr/>
            <p:nvPr/>
          </p:nvSpPr>
          <p:spPr>
            <a:xfrm>
              <a:off x="88900" y="598829"/>
              <a:ext cx="5143500" cy="112142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Nr; Nt; Interproscan; GO; Pfam; KEGG...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5" name="线条"/>
            <p:cNvSpPr/>
            <p:nvPr/>
          </p:nvSpPr>
          <p:spPr>
            <a:xfrm>
              <a:off x="0" y="32748"/>
              <a:ext cx="532130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46" name="线条"/>
            <p:cNvSpPr/>
            <p:nvPr/>
          </p:nvSpPr>
          <p:spPr>
            <a:xfrm>
              <a:off x="0" y="1847705"/>
              <a:ext cx="532130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47" name="线条"/>
            <p:cNvSpPr/>
            <p:nvPr/>
          </p:nvSpPr>
          <p:spPr>
            <a:xfrm>
              <a:off x="5302249" y="20048"/>
              <a:ext cx="1" cy="17959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48" name="线条"/>
            <p:cNvSpPr/>
            <p:nvPr/>
          </p:nvSpPr>
          <p:spPr>
            <a:xfrm flipH="1">
              <a:off x="6350" y="20048"/>
              <a:ext cx="1" cy="18161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52" name="成组"/>
          <p:cNvGrpSpPr/>
          <p:nvPr/>
        </p:nvGrpSpPr>
        <p:grpSpPr>
          <a:xfrm>
            <a:off x="8018773" y="7101186"/>
            <a:ext cx="4073298" cy="1816104"/>
            <a:chOff x="0" y="0"/>
            <a:chExt cx="4073297" cy="1816102"/>
          </a:xfrm>
        </p:grpSpPr>
        <p:sp>
          <p:nvSpPr>
            <p:cNvPr id="350" name="线条"/>
            <p:cNvSpPr/>
            <p:nvPr/>
          </p:nvSpPr>
          <p:spPr>
            <a:xfrm>
              <a:off x="0" y="940226"/>
              <a:ext cx="78982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1" name="Structure and function of multiple genes in the genome"/>
            <p:cNvSpPr/>
            <p:nvPr/>
          </p:nvSpPr>
          <p:spPr>
            <a:xfrm>
              <a:off x="820166" y="0"/>
              <a:ext cx="3253132" cy="181610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7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Structure and function of multiple genes in the genome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353" name="A new Genome…"/>
          <p:cNvSpPr/>
          <p:nvPr/>
        </p:nvSpPr>
        <p:spPr>
          <a:xfrm>
            <a:off x="2917955" y="502420"/>
            <a:ext cx="4905738" cy="859732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latin typeface="Times New Roman" panose="02020603050405020304" charset="0"/>
                <a:cs typeface="Times New Roman" panose="02020603050405020304" charset="0"/>
              </a:rPr>
              <a:t>A new Genome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latin typeface="Times New Roman" panose="02020603050405020304" charset="0"/>
                <a:cs typeface="Times New Roman" panose="02020603050405020304" charset="0"/>
              </a:rPr>
              <a:t>(After mask the repeat sequence)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4" name="线条"/>
          <p:cNvSpPr/>
          <p:nvPr/>
        </p:nvSpPr>
        <p:spPr>
          <a:xfrm>
            <a:off x="5370823" y="1464349"/>
            <a:ext cx="1" cy="31256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357" name="成组"/>
          <p:cNvGrpSpPr/>
          <p:nvPr/>
        </p:nvGrpSpPr>
        <p:grpSpPr>
          <a:xfrm>
            <a:off x="342663" y="1678393"/>
            <a:ext cx="12319623" cy="5199857"/>
            <a:chOff x="0" y="0"/>
            <a:chExt cx="12319622" cy="5199856"/>
          </a:xfrm>
        </p:grpSpPr>
        <p:sp>
          <p:nvSpPr>
            <p:cNvPr id="355" name="矩形标注"/>
            <p:cNvSpPr/>
            <p:nvPr/>
          </p:nvSpPr>
          <p:spPr>
            <a:xfrm>
              <a:off x="1783781" y="0"/>
              <a:ext cx="10535842" cy="5199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2" y="0"/>
                  </a:moveTo>
                  <a:cubicBezTo>
                    <a:pt x="764" y="0"/>
                    <a:pt x="481" y="573"/>
                    <a:pt x="481" y="1279"/>
                  </a:cubicBezTo>
                  <a:lnTo>
                    <a:pt x="481" y="10180"/>
                  </a:lnTo>
                  <a:lnTo>
                    <a:pt x="0" y="10816"/>
                  </a:lnTo>
                  <a:lnTo>
                    <a:pt x="481" y="11453"/>
                  </a:lnTo>
                  <a:lnTo>
                    <a:pt x="481" y="20321"/>
                  </a:lnTo>
                  <a:cubicBezTo>
                    <a:pt x="481" y="21027"/>
                    <a:pt x="764" y="21600"/>
                    <a:pt x="1112" y="21600"/>
                  </a:cubicBezTo>
                  <a:lnTo>
                    <a:pt x="20969" y="21600"/>
                  </a:lnTo>
                  <a:cubicBezTo>
                    <a:pt x="21317" y="21600"/>
                    <a:pt x="21600" y="21027"/>
                    <a:pt x="21600" y="20321"/>
                  </a:cubicBezTo>
                  <a:lnTo>
                    <a:pt x="21600" y="1279"/>
                  </a:lnTo>
                  <a:cubicBezTo>
                    <a:pt x="21600" y="573"/>
                    <a:pt x="21317" y="0"/>
                    <a:pt x="20969" y="0"/>
                  </a:cubicBezTo>
                  <a:lnTo>
                    <a:pt x="1112" y="0"/>
                  </a:lnTo>
                  <a:close/>
                </a:path>
              </a:pathLst>
            </a:custGeom>
            <a:solidFill>
              <a:schemeClr val="accent1">
                <a:alpha val="1459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6" name="Prediction…"/>
            <p:cNvSpPr/>
            <p:nvPr/>
          </p:nvSpPr>
          <p:spPr>
            <a:xfrm>
              <a:off x="0" y="1530037"/>
              <a:ext cx="1750368" cy="1993901"/>
            </a:xfrm>
            <a:prstGeom prst="roundRect">
              <a:avLst>
                <a:gd name="adj" fmla="val 1088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7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Prediction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  <a:p>
              <a:pPr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for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  <a:p>
              <a:pPr>
                <a:defRPr sz="13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Where are the genes each gene structure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360" name="成组"/>
          <p:cNvGrpSpPr/>
          <p:nvPr/>
        </p:nvGrpSpPr>
        <p:grpSpPr>
          <a:xfrm>
            <a:off x="342589" y="6886207"/>
            <a:ext cx="7901213" cy="2271714"/>
            <a:chOff x="0" y="0"/>
            <a:chExt cx="7901212" cy="2271712"/>
          </a:xfrm>
        </p:grpSpPr>
        <p:sp>
          <p:nvSpPr>
            <p:cNvPr id="358" name="矩形标注"/>
            <p:cNvSpPr/>
            <p:nvPr/>
          </p:nvSpPr>
          <p:spPr>
            <a:xfrm>
              <a:off x="1817912" y="0"/>
              <a:ext cx="6083301" cy="227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9" y="0"/>
                  </a:moveTo>
                  <a:cubicBezTo>
                    <a:pt x="925" y="0"/>
                    <a:pt x="712" y="573"/>
                    <a:pt x="712" y="1279"/>
                  </a:cubicBezTo>
                  <a:lnTo>
                    <a:pt x="712" y="9713"/>
                  </a:lnTo>
                  <a:lnTo>
                    <a:pt x="0" y="10800"/>
                  </a:lnTo>
                  <a:lnTo>
                    <a:pt x="712" y="11891"/>
                  </a:lnTo>
                  <a:lnTo>
                    <a:pt x="712" y="20321"/>
                  </a:lnTo>
                  <a:cubicBezTo>
                    <a:pt x="712" y="21027"/>
                    <a:pt x="925" y="21600"/>
                    <a:pt x="1189" y="21600"/>
                  </a:cubicBezTo>
                  <a:lnTo>
                    <a:pt x="21122" y="21600"/>
                  </a:lnTo>
                  <a:cubicBezTo>
                    <a:pt x="21386" y="21600"/>
                    <a:pt x="21600" y="21027"/>
                    <a:pt x="21600" y="20321"/>
                  </a:cubicBezTo>
                  <a:lnTo>
                    <a:pt x="21600" y="1279"/>
                  </a:lnTo>
                  <a:cubicBezTo>
                    <a:pt x="21600" y="573"/>
                    <a:pt x="21386" y="0"/>
                    <a:pt x="21122" y="0"/>
                  </a:cubicBezTo>
                  <a:lnTo>
                    <a:pt x="1189" y="0"/>
                  </a:lnTo>
                  <a:close/>
                </a:path>
              </a:pathLst>
            </a:custGeom>
            <a:solidFill>
              <a:schemeClr val="accent1">
                <a:alpha val="1459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9" name="Annotation…"/>
            <p:cNvSpPr/>
            <p:nvPr/>
          </p:nvSpPr>
          <p:spPr>
            <a:xfrm>
              <a:off x="0" y="158255"/>
              <a:ext cx="1750368" cy="1993901"/>
            </a:xfrm>
            <a:prstGeom prst="roundRect">
              <a:avLst>
                <a:gd name="adj" fmla="val 1088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Annotation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  <a:p>
              <a:pPr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for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Gene function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5" animBg="1" advAuto="0"/>
      <p:bldP spid="335" grpId="2" animBg="1" advAuto="0"/>
      <p:bldP spid="325" grpId="4" animBg="1" advAuto="0"/>
      <p:bldP spid="352" grpId="7" animBg="1" advAuto="0"/>
      <p:bldP spid="342" grpId="1" animBg="1" advAuto="0"/>
      <p:bldP spid="360" grpId="6" animBg="1" advAuto="0"/>
      <p:bldP spid="357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 altLang="zh-CN"/>
              <a:t>Prediction </a:t>
            </a:r>
            <a:r>
              <a:rPr lang="en-US" altLang="zh-CN"/>
              <a:t>pipelines</a:t>
            </a:r>
            <a:endParaRPr lang="en-US" altLang="zh-CN"/>
          </a:p>
        </p:txBody>
      </p:sp>
      <p:pic>
        <p:nvPicPr>
          <p:cNvPr id="437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0150" y="7181215"/>
            <a:ext cx="8229600" cy="18288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285" y="5217160"/>
            <a:ext cx="5866130" cy="1381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0" y="2932430"/>
            <a:ext cx="8636000" cy="1701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How to use"/>
          <p:cNvSpPr txBox="1"/>
          <p:nvPr>
            <p:ph type="title"/>
          </p:nvPr>
        </p:nvSpPr>
        <p:spPr>
          <a:xfrm>
            <a:off x="952500" y="16637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How to use</a:t>
            </a:r>
          </a:p>
        </p:txBody>
      </p:sp>
      <p:pic>
        <p:nvPicPr>
          <p:cNvPr id="437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7600" y="3848100"/>
            <a:ext cx="8229600" cy="18288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8" name="on Linux"/>
          <p:cNvSpPr txBox="1"/>
          <p:nvPr/>
        </p:nvSpPr>
        <p:spPr>
          <a:xfrm>
            <a:off x="5724093" y="6050357"/>
            <a:ext cx="1556614" cy="52308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t>on Linux</a:t>
            </a:r>
          </a:p>
        </p:txBody>
      </p:sp>
      <p:sp>
        <p:nvSpPr>
          <p:cNvPr id="439" name="http://gmod.org/wiki/MAKER_Tutorial#Ab_Initio_Gene_Prediction"/>
          <p:cNvSpPr txBox="1"/>
          <p:nvPr/>
        </p:nvSpPr>
        <p:spPr>
          <a:xfrm>
            <a:off x="3654028" y="7258049"/>
            <a:ext cx="5696744" cy="342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300"/>
              </a:lnSpc>
              <a:defRPr sz="1600" b="0" u="sng">
                <a:solidFill>
                  <a:srgbClr val="0000EE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/>
              <a:t>http://gmod.org/wiki/MAKER_Tutorial#Ab_Initio_Gene_Prediction</a:t>
            </a: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Data prepa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Data preparation</a:t>
            </a:r>
          </a:p>
        </p:txBody>
      </p:sp>
      <p:graphicFrame>
        <p:nvGraphicFramePr>
          <p:cNvPr id="456" name="表格"/>
          <p:cNvGraphicFramePr/>
          <p:nvPr/>
        </p:nvGraphicFramePr>
        <p:xfrm>
          <a:off x="1745009" y="2495550"/>
          <a:ext cx="9514782" cy="628650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3416002"/>
                <a:gridCol w="6098778"/>
              </a:tblGrid>
              <a:tr h="157162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genome.fasta</a:t>
                      </a:r>
                      <a:endParaRPr sz="2200">
                        <a:sym typeface="Helvetica Neue"/>
                      </a:endParaR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The genome you want to annotation</a:t>
                      </a:r>
                      <a:endParaRPr sz="2200">
                        <a:sym typeface="Helvetica Neue"/>
                      </a:endParaRPr>
                    </a:p>
                  </a:txBody>
                  <a:tcPr marL="50800" marR="50800" marT="50800" marB="50800" anchor="ctr" anchorCtr="0" horzOverflow="overflow"/>
                </a:tc>
              </a:tr>
              <a:tr h="157162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transcriptome.fasta</a:t>
                      </a:r>
                      <a:endParaRPr sz="2200">
                        <a:sym typeface="Helvetica Neue"/>
                      </a:endParaR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Transcriptome sequence, the same species as the genome</a:t>
                      </a:r>
                      <a:endParaRPr sz="2200">
                        <a:sym typeface="Helvetica Neue"/>
                      </a:endParaRPr>
                    </a:p>
                  </a:txBody>
                  <a:tcPr marL="50800" marR="50800" marT="50800" marB="50800" anchor="ctr" anchorCtr="0" horzOverflow="overflow"/>
                </a:tc>
              </a:tr>
              <a:tr h="157162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Protein.fasta</a:t>
                      </a:r>
                      <a:endParaRPr sz="2200">
                        <a:sym typeface="Helvetica Neue"/>
                      </a:endParaR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Protein sequences of neighboring species can be downloaded from NCBI's Taxonomy database</a:t>
                      </a:r>
                      <a:endParaRPr sz="2200">
                        <a:sym typeface="Helvetica Neue"/>
                      </a:endParaRPr>
                    </a:p>
                  </a:txBody>
                  <a:tcPr marL="50800" marR="50800" marT="50800" marB="50800" anchor="ctr" anchorCtr="0" horzOverflow="overflow"/>
                </a:tc>
              </a:tr>
              <a:tr h="157162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consensi.fa.classified</a:t>
                      </a:r>
                      <a:endParaRPr sz="2200">
                        <a:sym typeface="Helvetica Neue"/>
                      </a:endParaR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Repeated sequence database, built using RepeatModeler</a:t>
                      </a:r>
                      <a:endParaRPr sz="2200">
                        <a:sym typeface="Helvetica Neue"/>
                      </a:endParaR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Run MAKER"/>
          <p:cNvSpPr txBox="1"/>
          <p:nvPr>
            <p:ph type="title"/>
          </p:nvPr>
        </p:nvSpPr>
        <p:spPr>
          <a:xfrm>
            <a:off x="940913" y="-76200"/>
            <a:ext cx="11099801" cy="2159000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Run MAKER</a:t>
            </a:r>
          </a:p>
        </p:txBody>
      </p:sp>
      <p:grpSp>
        <p:nvGrpSpPr>
          <p:cNvPr id="463" name="成组"/>
          <p:cNvGrpSpPr/>
          <p:nvPr/>
        </p:nvGrpSpPr>
        <p:grpSpPr>
          <a:xfrm>
            <a:off x="669442" y="2144370"/>
            <a:ext cx="11642744" cy="1210360"/>
            <a:chOff x="0" y="0"/>
            <a:chExt cx="11642743" cy="1210358"/>
          </a:xfrm>
        </p:grpSpPr>
        <p:sp>
          <p:nvSpPr>
            <p:cNvPr id="461" name="1. Configuration"/>
            <p:cNvSpPr txBox="1"/>
            <p:nvPr/>
          </p:nvSpPr>
          <p:spPr>
            <a:xfrm>
              <a:off x="0" y="-1"/>
              <a:ext cx="2445716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1. Configuration</a:t>
              </a:r>
            </a:p>
          </p:txBody>
        </p:sp>
        <p:sp>
          <p:nvSpPr>
            <p:cNvPr id="462" name="$ maker -CTL"/>
            <p:cNvSpPr txBox="1"/>
            <p:nvPr/>
          </p:nvSpPr>
          <p:spPr>
            <a:xfrm>
              <a:off x="178003" y="749299"/>
              <a:ext cx="11464741" cy="46106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$ maker -CTL</a:t>
              </a:r>
            </a:p>
          </p:txBody>
        </p:sp>
      </p:grpSp>
      <p:sp>
        <p:nvSpPr>
          <p:cNvPr id="464" name="Get three files：…"/>
          <p:cNvSpPr txBox="1"/>
          <p:nvPr/>
        </p:nvSpPr>
        <p:spPr>
          <a:xfrm>
            <a:off x="808939" y="3361952"/>
            <a:ext cx="9641962" cy="2362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Get three files：</a:t>
            </a:r>
          </a:p>
          <a:p>
            <a:pPr algn="l"/>
            <a:r>
              <a:t>maker_bopts.ctl </a:t>
            </a:r>
          </a:p>
          <a:p>
            <a:pPr algn="l"/>
            <a:r>
              <a:t> </a:t>
            </a:r>
          </a:p>
          <a:p>
            <a:pPr algn="l"/>
            <a:r>
              <a:t>maker_exe.ctl</a:t>
            </a:r>
          </a:p>
          <a:p>
            <a:pPr algn="l"/>
          </a:p>
          <a:p>
            <a:pPr algn="l"/>
            <a:r>
              <a:t>maker_opts.ctl</a:t>
            </a:r>
          </a:p>
        </p:txBody>
      </p:sp>
      <p:pic>
        <p:nvPicPr>
          <p:cNvPr id="465" name="矩形 矩形" descr="矩形 矩形"/>
          <p:cNvPicPr/>
          <p:nvPr/>
        </p:nvPicPr>
        <p:blipFill>
          <a:blip r:embed="rId1"/>
          <a:stretch>
            <a:fillRect/>
          </a:stretch>
        </p:blipFill>
        <p:spPr>
          <a:xfrm>
            <a:off x="712415" y="5207000"/>
            <a:ext cx="2547316" cy="696119"/>
          </a:xfrm>
          <a:prstGeom prst="rect">
            <a:avLst/>
          </a:prstGeom>
        </p:spPr>
      </p:pic>
      <p:grpSp>
        <p:nvGrpSpPr>
          <p:cNvPr id="469" name="成组"/>
          <p:cNvGrpSpPr/>
          <p:nvPr/>
        </p:nvGrpSpPr>
        <p:grpSpPr>
          <a:xfrm>
            <a:off x="3244421" y="1307789"/>
            <a:ext cx="9105970" cy="8290978"/>
            <a:chOff x="0" y="0"/>
            <a:chExt cx="9105969" cy="8290976"/>
          </a:xfrm>
        </p:grpSpPr>
        <p:sp>
          <p:nvSpPr>
            <p:cNvPr id="467" name="线条"/>
            <p:cNvSpPr/>
            <p:nvPr/>
          </p:nvSpPr>
          <p:spPr>
            <a:xfrm>
              <a:off x="0" y="4247269"/>
              <a:ext cx="5788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468" name="图像" descr="图像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679" y="0"/>
              <a:ext cx="8502291" cy="8290977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grpSp>
        <p:nvGrpSpPr>
          <p:cNvPr id="479" name="成组"/>
          <p:cNvGrpSpPr/>
          <p:nvPr/>
        </p:nvGrpSpPr>
        <p:grpSpPr>
          <a:xfrm>
            <a:off x="1123950" y="1485900"/>
            <a:ext cx="3675807" cy="8208219"/>
            <a:chOff x="12700" y="0"/>
            <a:chExt cx="3675806" cy="8208218"/>
          </a:xfrm>
        </p:grpSpPr>
        <p:graphicFrame>
          <p:nvGraphicFramePr>
            <p:cNvPr id="470" name="表格"/>
            <p:cNvGraphicFramePr/>
            <p:nvPr/>
          </p:nvGraphicFramePr>
          <p:xfrm>
            <a:off x="12700" y="4552950"/>
            <a:ext cx="1982738" cy="3655269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1982737"/>
                </a:tblGrid>
                <a:tr h="913817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1400"/>
                          <a:t>genome.fasta</a:t>
                        </a:r>
                        <a:endParaRPr sz="1400"/>
                      </a:p>
                    </a:txBody>
                    <a:tcPr marL="50800" marR="50800" marT="50800" marB="50800" anchor="ctr" anchorCtr="0" horzOverflow="overflow"/>
                  </a:tc>
                </a:tr>
                <a:tr h="913817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1400"/>
                          <a:t>transcriptome.fasta</a:t>
                        </a:r>
                        <a:endParaRPr sz="1400"/>
                      </a:p>
                    </a:txBody>
                    <a:tcPr marL="50800" marR="50800" marT="50800" marB="50800" anchor="ctr" anchorCtr="0" horzOverflow="overflow"/>
                  </a:tc>
                </a:tr>
                <a:tr h="913817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1400"/>
                          <a:t>Protein.fasta</a:t>
                        </a:r>
                        <a:endParaRPr sz="1400"/>
                      </a:p>
                    </a:txBody>
                    <a:tcPr marL="50800" marR="50800" marT="50800" marB="50800" anchor="ctr" anchorCtr="0" horzOverflow="overflow"/>
                  </a:tc>
                </a:tr>
                <a:tr h="913817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1400"/>
                          <a:t>consensi.fa.classified</a:t>
                        </a:r>
                        <a:endParaRPr sz="1400"/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471" name="线条"/>
            <p:cNvSpPr/>
            <p:nvPr/>
          </p:nvSpPr>
          <p:spPr>
            <a:xfrm flipV="1">
              <a:off x="1593850" y="182959"/>
              <a:ext cx="1166466" cy="4846242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82419"/>
                  <a:satOff val="-9512"/>
                  <a:lumOff val="-16342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2" name="线条"/>
            <p:cNvSpPr/>
            <p:nvPr/>
          </p:nvSpPr>
          <p:spPr>
            <a:xfrm flipV="1">
              <a:off x="1847850" y="2726432"/>
              <a:ext cx="920899" cy="3242568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82419"/>
                  <a:satOff val="-9512"/>
                  <a:lumOff val="-16342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3" name="线条"/>
            <p:cNvSpPr/>
            <p:nvPr/>
          </p:nvSpPr>
          <p:spPr>
            <a:xfrm flipV="1">
              <a:off x="1719270" y="3894286"/>
              <a:ext cx="1047651" cy="2976414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82419"/>
                  <a:satOff val="-9512"/>
                  <a:lumOff val="-16342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4" name="线条"/>
            <p:cNvSpPr/>
            <p:nvPr/>
          </p:nvSpPr>
          <p:spPr>
            <a:xfrm flipV="1">
              <a:off x="1897069" y="4816623"/>
              <a:ext cx="883544" cy="2955777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82419"/>
                  <a:satOff val="-9512"/>
                  <a:lumOff val="-16342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5" name="矩形"/>
            <p:cNvSpPr/>
            <p:nvPr/>
          </p:nvSpPr>
          <p:spPr>
            <a:xfrm>
              <a:off x="2787650" y="0"/>
              <a:ext cx="900857" cy="241499"/>
            </a:xfrm>
            <a:prstGeom prst="rect">
              <a:avLst/>
            </a:prstGeom>
            <a:solidFill>
              <a:schemeClr val="accent5">
                <a:hueOff val="-82419"/>
                <a:satOff val="-9512"/>
                <a:lumOff val="-16342"/>
                <a:alpha val="1782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6" name="矩形"/>
            <p:cNvSpPr/>
            <p:nvPr/>
          </p:nvSpPr>
          <p:spPr>
            <a:xfrm>
              <a:off x="2787650" y="2586012"/>
              <a:ext cx="900857" cy="241500"/>
            </a:xfrm>
            <a:prstGeom prst="rect">
              <a:avLst/>
            </a:prstGeom>
            <a:solidFill>
              <a:schemeClr val="accent5">
                <a:hueOff val="-82419"/>
                <a:satOff val="-9512"/>
                <a:lumOff val="-16342"/>
                <a:alpha val="1782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7" name="矩形"/>
            <p:cNvSpPr/>
            <p:nvPr/>
          </p:nvSpPr>
          <p:spPr>
            <a:xfrm>
              <a:off x="2787650" y="3703612"/>
              <a:ext cx="900857" cy="241500"/>
            </a:xfrm>
            <a:prstGeom prst="rect">
              <a:avLst/>
            </a:prstGeom>
            <a:solidFill>
              <a:schemeClr val="accent5">
                <a:hueOff val="-82419"/>
                <a:satOff val="-9512"/>
                <a:lumOff val="-16342"/>
                <a:alpha val="1782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8" name="矩形"/>
            <p:cNvSpPr/>
            <p:nvPr/>
          </p:nvSpPr>
          <p:spPr>
            <a:xfrm>
              <a:off x="2787650" y="4630712"/>
              <a:ext cx="900857" cy="241500"/>
            </a:xfrm>
            <a:prstGeom prst="rect">
              <a:avLst/>
            </a:prstGeom>
            <a:solidFill>
              <a:schemeClr val="accent5">
                <a:hueOff val="-82419"/>
                <a:satOff val="-9512"/>
                <a:lumOff val="-16342"/>
                <a:alpha val="1782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83" name="成组"/>
          <p:cNvGrpSpPr/>
          <p:nvPr/>
        </p:nvGrpSpPr>
        <p:grpSpPr>
          <a:xfrm>
            <a:off x="3897786" y="7797800"/>
            <a:ext cx="8151164" cy="1202135"/>
            <a:chOff x="0" y="0"/>
            <a:chExt cx="8151162" cy="1202134"/>
          </a:xfrm>
        </p:grpSpPr>
        <p:sp>
          <p:nvSpPr>
            <p:cNvPr id="480" name="矩形"/>
            <p:cNvSpPr/>
            <p:nvPr/>
          </p:nvSpPr>
          <p:spPr>
            <a:xfrm>
              <a:off x="0" y="774700"/>
              <a:ext cx="8151163" cy="249635"/>
            </a:xfrm>
            <a:prstGeom prst="rect">
              <a:avLst/>
            </a:prstGeom>
            <a:solidFill>
              <a:schemeClr val="accent5">
                <a:hueOff val="-82419"/>
                <a:satOff val="-9512"/>
                <a:lumOff val="-16342"/>
                <a:alpha val="1598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81" name="矩形"/>
            <p:cNvSpPr/>
            <p:nvPr/>
          </p:nvSpPr>
          <p:spPr>
            <a:xfrm>
              <a:off x="0" y="952500"/>
              <a:ext cx="8151163" cy="249635"/>
            </a:xfrm>
            <a:prstGeom prst="rect">
              <a:avLst/>
            </a:prstGeom>
            <a:solidFill>
              <a:schemeClr val="accent5">
                <a:hueOff val="-82419"/>
                <a:satOff val="-9512"/>
                <a:lumOff val="-16342"/>
                <a:alpha val="1598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82" name="矩形"/>
            <p:cNvSpPr/>
            <p:nvPr/>
          </p:nvSpPr>
          <p:spPr>
            <a:xfrm>
              <a:off x="0" y="0"/>
              <a:ext cx="8151163" cy="249635"/>
            </a:xfrm>
            <a:prstGeom prst="rect">
              <a:avLst/>
            </a:prstGeom>
            <a:solidFill>
              <a:schemeClr val="accent5">
                <a:hueOff val="-82419"/>
                <a:satOff val="-9512"/>
                <a:lumOff val="-16342"/>
                <a:alpha val="1598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87" name="成组"/>
          <p:cNvGrpSpPr/>
          <p:nvPr/>
        </p:nvGrpSpPr>
        <p:grpSpPr>
          <a:xfrm>
            <a:off x="3897786" y="2184400"/>
            <a:ext cx="8151164" cy="5863035"/>
            <a:chOff x="0" y="0"/>
            <a:chExt cx="8151162" cy="5863034"/>
          </a:xfrm>
        </p:grpSpPr>
        <p:sp>
          <p:nvSpPr>
            <p:cNvPr id="484" name="矩形"/>
            <p:cNvSpPr/>
            <p:nvPr/>
          </p:nvSpPr>
          <p:spPr>
            <a:xfrm>
              <a:off x="0" y="0"/>
              <a:ext cx="8151163" cy="249635"/>
            </a:xfrm>
            <a:prstGeom prst="rect">
              <a:avLst/>
            </a:prstGeom>
            <a:solidFill>
              <a:schemeClr val="accent3">
                <a:alpha val="1748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85" name="矩形"/>
            <p:cNvSpPr/>
            <p:nvPr/>
          </p:nvSpPr>
          <p:spPr>
            <a:xfrm>
              <a:off x="0" y="5207000"/>
              <a:ext cx="8151163" cy="249635"/>
            </a:xfrm>
            <a:prstGeom prst="rect">
              <a:avLst/>
            </a:prstGeom>
            <a:solidFill>
              <a:schemeClr val="accent3">
                <a:alpha val="1748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86" name="矩形"/>
            <p:cNvSpPr/>
            <p:nvPr/>
          </p:nvSpPr>
          <p:spPr>
            <a:xfrm>
              <a:off x="0" y="5613400"/>
              <a:ext cx="8151163" cy="249635"/>
            </a:xfrm>
            <a:prstGeom prst="rect">
              <a:avLst/>
            </a:prstGeom>
            <a:solidFill>
              <a:schemeClr val="accent3">
                <a:alpha val="1748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92" name="成组"/>
          <p:cNvGrpSpPr/>
          <p:nvPr/>
        </p:nvGrpSpPr>
        <p:grpSpPr>
          <a:xfrm>
            <a:off x="10655300" y="397819"/>
            <a:ext cx="1945609" cy="784367"/>
            <a:chOff x="0" y="0"/>
            <a:chExt cx="1945608" cy="784365"/>
          </a:xfrm>
        </p:grpSpPr>
        <p:sp>
          <p:nvSpPr>
            <p:cNvPr id="488" name="矩形"/>
            <p:cNvSpPr/>
            <p:nvPr/>
          </p:nvSpPr>
          <p:spPr>
            <a:xfrm>
              <a:off x="0" y="46680"/>
              <a:ext cx="571401" cy="306041"/>
            </a:xfrm>
            <a:prstGeom prst="rect">
              <a:avLst/>
            </a:prstGeom>
            <a:solidFill>
              <a:schemeClr val="accent5">
                <a:hueOff val="-82419"/>
                <a:satOff val="-9512"/>
                <a:lumOff val="-16342"/>
                <a:alpha val="3406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89" name="矩形"/>
            <p:cNvSpPr/>
            <p:nvPr/>
          </p:nvSpPr>
          <p:spPr>
            <a:xfrm>
              <a:off x="0" y="478325"/>
              <a:ext cx="571401" cy="306041"/>
            </a:xfrm>
            <a:prstGeom prst="rect">
              <a:avLst/>
            </a:prstGeom>
            <a:solidFill>
              <a:schemeClr val="accent3">
                <a:alpha val="3406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90" name="1st Run"/>
            <p:cNvSpPr txBox="1"/>
            <p:nvPr/>
          </p:nvSpPr>
          <p:spPr>
            <a:xfrm>
              <a:off x="711269" y="-1"/>
              <a:ext cx="990462" cy="399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r>
                <a:t>1st Run</a:t>
              </a:r>
            </a:p>
          </p:txBody>
        </p:sp>
        <p:sp>
          <p:nvSpPr>
            <p:cNvPr id="491" name="other Run"/>
            <p:cNvSpPr txBox="1"/>
            <p:nvPr/>
          </p:nvSpPr>
          <p:spPr>
            <a:xfrm>
              <a:off x="695991" y="384964"/>
              <a:ext cx="1249618" cy="399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r>
                <a:t>other Run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1" animBg="1" advAuto="0"/>
      <p:bldP spid="464" grpId="2" animBg="1" advAuto="0"/>
      <p:bldP spid="469" grpId="4" animBg="1" advAuto="0"/>
      <p:bldP spid="492" grpId="8" animBg="1" advAuto="0"/>
      <p:bldP spid="465" grpId="3" animBg="1" advAuto="0"/>
      <p:bldP spid="487" grpId="7" animBg="1" advAuto="0"/>
      <p:bldP spid="483" grpId="6" animBg="1" advAuto="0"/>
      <p:bldP spid="479" grpId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2. Running"/>
          <p:cNvSpPr txBox="1"/>
          <p:nvPr/>
        </p:nvSpPr>
        <p:spPr>
          <a:xfrm>
            <a:off x="1010920" y="1102970"/>
            <a:ext cx="1661161" cy="4610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2. Running</a:t>
            </a:r>
          </a:p>
        </p:txBody>
      </p:sp>
      <p:sp>
        <p:nvSpPr>
          <p:cNvPr id="495" name="$ maker"/>
          <p:cNvSpPr txBox="1"/>
          <p:nvPr/>
        </p:nvSpPr>
        <p:spPr>
          <a:xfrm>
            <a:off x="1197457" y="3147670"/>
            <a:ext cx="10830648" cy="46106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$ maker</a:t>
            </a:r>
          </a:p>
        </p:txBody>
      </p:sp>
      <p:sp>
        <p:nvSpPr>
          <p:cNvPr id="496" name="Use singe core"/>
          <p:cNvSpPr txBox="1"/>
          <p:nvPr/>
        </p:nvSpPr>
        <p:spPr>
          <a:xfrm>
            <a:off x="1107033" y="2557120"/>
            <a:ext cx="2281734" cy="4610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Use singe core</a:t>
            </a:r>
          </a:p>
        </p:txBody>
      </p:sp>
      <p:sp>
        <p:nvSpPr>
          <p:cNvPr id="497" name="Use Multiple cores"/>
          <p:cNvSpPr txBox="1"/>
          <p:nvPr/>
        </p:nvSpPr>
        <p:spPr>
          <a:xfrm>
            <a:off x="1141323" y="5046320"/>
            <a:ext cx="2822754" cy="4610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Use Multiple cores</a:t>
            </a:r>
          </a:p>
        </p:txBody>
      </p:sp>
      <p:sp>
        <p:nvSpPr>
          <p:cNvPr id="498" name="$ mpiexec -n 40 maker"/>
          <p:cNvSpPr txBox="1"/>
          <p:nvPr/>
        </p:nvSpPr>
        <p:spPr>
          <a:xfrm>
            <a:off x="1197457" y="5789270"/>
            <a:ext cx="10830648" cy="46106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$ mpiexec -n 40 maker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How to use"/>
          <p:cNvSpPr txBox="1"/>
          <p:nvPr>
            <p:ph type="title"/>
          </p:nvPr>
        </p:nvSpPr>
        <p:spPr>
          <a:xfrm>
            <a:off x="952500" y="16637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How to use</a:t>
            </a:r>
          </a:p>
        </p:txBody>
      </p:sp>
      <p:sp>
        <p:nvSpPr>
          <p:cNvPr id="438" name="on Linux"/>
          <p:cNvSpPr txBox="1"/>
          <p:nvPr/>
        </p:nvSpPr>
        <p:spPr>
          <a:xfrm>
            <a:off x="5724093" y="6050357"/>
            <a:ext cx="1556614" cy="52308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t>on Linux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0285" y="4012565"/>
            <a:ext cx="5866130" cy="1381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06140" y="7252970"/>
            <a:ext cx="650240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 upright="0">
            <a:spAutoFit/>
          </a:bodyPr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https://github.com/Gaius-Augustus/BRAKER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5870" y="1852295"/>
            <a:ext cx="10056495" cy="18332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65960" y="4084320"/>
            <a:ext cx="9443720" cy="36741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noAutofit/>
          </a:bodyPr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--genome= 		# softmasked genome</a:t>
            </a:r>
            <a:endParaRPr kumimoji="0" lang="en-US" altLang="zh-CN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--prot_seq=		# All protein database</a:t>
            </a:r>
            <a:endParaRPr kumimoji="0" lang="en-US" altLang="zh-CN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--rnaseq_sets_ids=</a:t>
            </a:r>
            <a:endParaRPr kumimoji="0" lang="en-US" altLang="zh-CN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marR="0" lvl="4" indent="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# RNA fastq data file name</a:t>
            </a:r>
            <a:endParaRPr kumimoji="0" lang="en-US" altLang="zh-CN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marR="0" lvl="4" indent="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# sp1_R1.fq / sp1_R2.fq need input sp1</a:t>
            </a:r>
            <a:endParaRPr kumimoji="0" lang="en-US" altLang="zh-CN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--rnaseq_sets_dirs=</a:t>
            </a:r>
            <a:endParaRPr kumimoji="0" lang="en-US" altLang="zh-CN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marR="0" lvl="4" indent="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# RNA data folder path</a:t>
            </a:r>
            <a:endParaRPr kumimoji="0" lang="en-US" altLang="zh-CN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marR="0" lvl="4" indent="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w to evaluate the quality of genome after genome assembly is complete？"/>
          <p:cNvSpPr txBox="1"/>
          <p:nvPr>
            <p:ph type="title"/>
          </p:nvPr>
        </p:nvSpPr>
        <p:spPr>
          <a:xfrm>
            <a:off x="952500" y="7493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3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Times New Roman" panose="02020603050405020304" charset="0"/>
                <a:cs typeface="Times New Roman" panose="02020603050405020304" charset="0"/>
              </a:rPr>
              <a:t>How to evaluate the quality of genome after genome assembly is complete？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5" name="1. Leng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Times New Roman" panose="02020603050405020304" charset="0"/>
                <a:cs typeface="Times New Roman" panose="02020603050405020304" charset="0"/>
              </a:rPr>
              <a:t>1. Length</a:t>
            </a:r>
            <a:r>
              <a:rPr lang="zh-CN"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Contig/Scaffold 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N50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>
                <a:latin typeface="Times New Roman" panose="02020603050405020304" charset="0"/>
                <a:cs typeface="Times New Roman" panose="02020603050405020304" charset="0"/>
              </a:rPr>
              <a:t>2. Gene structure</a:t>
            </a:r>
            <a:r>
              <a:rPr lang="zh-CN"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BUSCO(</a:t>
            </a:r>
            <a:r>
              <a:rPr b="1"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enchmark </a:t>
            </a:r>
            <a:r>
              <a:rPr b="1">
                <a:latin typeface="Times New Roman" panose="02020603050405020304" charset="0"/>
                <a:cs typeface="Times New Roman" panose="02020603050405020304" charset="0"/>
              </a:rPr>
              <a:t>U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niversal </a:t>
            </a:r>
            <a:r>
              <a:rPr b="1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ingle-</a:t>
            </a:r>
            <a:r>
              <a:rPr b="1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opy </a:t>
            </a:r>
            <a:r>
              <a:rPr b="1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rtholog)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 Merqury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Assembly and raw reads kmer consensus quality value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4. LAI: LTR Assembly Index, use LTR-RTs data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How to use"/>
          <p:cNvSpPr txBox="1"/>
          <p:nvPr>
            <p:ph type="title"/>
          </p:nvPr>
        </p:nvSpPr>
        <p:spPr>
          <a:xfrm>
            <a:off x="952500" y="16637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How to use</a:t>
            </a:r>
          </a:p>
        </p:txBody>
      </p:sp>
      <p:sp>
        <p:nvSpPr>
          <p:cNvPr id="438" name="on Linux"/>
          <p:cNvSpPr txBox="1"/>
          <p:nvPr/>
        </p:nvSpPr>
        <p:spPr>
          <a:xfrm>
            <a:off x="5724093" y="6050357"/>
            <a:ext cx="1556614" cy="52308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t>on Linux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06140" y="7252970"/>
            <a:ext cx="650240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 upright="0">
            <a:spAutoFit/>
          </a:bodyPr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https://github.com/ncbi/egapx</a:t>
            </a:r>
            <a:endParaRPr kumimoji="0" lang="en-US" altLang="zh-CN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6005" y="3940810"/>
            <a:ext cx="8636000" cy="1701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7715" y="628015"/>
            <a:ext cx="8677910" cy="36207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15" y="4588510"/>
            <a:ext cx="8773160" cy="33064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>
          <a:xfrm>
            <a:off x="885825" y="3580765"/>
            <a:ext cx="11099800" cy="2159000"/>
          </a:xfrm>
        </p:spPr>
        <p:txBody>
          <a:bodyPr/>
          <a:p>
            <a:r>
              <a:rPr lang="en-US" altLang="zh-CN"/>
              <a:t>Practice</a:t>
            </a:r>
            <a:endParaRPr lang="en-US" altLang="zh-CN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9425" y="1420495"/>
            <a:ext cx="9603740" cy="5466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30" y="7181215"/>
            <a:ext cx="12034520" cy="914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61465" y="555943"/>
            <a:ext cx="9881870" cy="6553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Activate conda env and go to data folder</a:t>
            </a:r>
            <a:endParaRPr kumimoji="0" lang="en-US" altLang="zh-CN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0925" y="340360"/>
            <a:ext cx="10902950" cy="723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265" y="1132205"/>
            <a:ext cx="6927850" cy="85521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1635" y="2428240"/>
            <a:ext cx="4482465" cy="58972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noAutofit/>
          </a:bodyPr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Create maker config files</a:t>
            </a:r>
            <a:endParaRPr kumimoji="0" lang="en-US" altLang="zh-CN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Give file path and other parameter</a:t>
            </a:r>
            <a:r>
              <a:rPr kumimoji="0" lang="en-US" altLang="zh-CN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kumimoji="0" lang="en-US" altLang="zh-CN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7625" y="1132205"/>
            <a:ext cx="10554970" cy="482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610" y="1780540"/>
            <a:ext cx="5275580" cy="3169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990" y="5236845"/>
            <a:ext cx="7830185" cy="3639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34160" y="340043"/>
            <a:ext cx="9881870" cy="6553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Run MAKER!</a:t>
            </a:r>
            <a:endParaRPr kumimoji="0" lang="en-US" altLang="zh-CN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1860" y="1492250"/>
            <a:ext cx="8610600" cy="2706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860" y="4228465"/>
            <a:ext cx="8610600" cy="2876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060" y="5092700"/>
            <a:ext cx="9122410" cy="35744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61465" y="555943"/>
            <a:ext cx="9881870" cy="6553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Merge gff/fasta result</a:t>
            </a:r>
            <a:endParaRPr kumimoji="0" lang="en-US" altLang="zh-CN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115" y="1708150"/>
            <a:ext cx="11188065" cy="58337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2400" y="2736850"/>
            <a:ext cx="3272359" cy="4279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54" name="Hope you have fun in the genome"/>
          <p:cNvSpPr txBox="1"/>
          <p:nvPr/>
        </p:nvSpPr>
        <p:spPr>
          <a:xfrm>
            <a:off x="5029200" y="4549140"/>
            <a:ext cx="6426200" cy="65532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500" b="0">
                <a:latin typeface="Krungthep"/>
                <a:ea typeface="Krungthep"/>
                <a:cs typeface="Krungthep"/>
                <a:sym typeface="Krungthep"/>
              </a:defRPr>
            </a:lvl1pPr>
          </a:lstStyle>
          <a:p>
            <a:r>
              <a:rPr sz="3600">
                <a:latin typeface="Times New Roman" panose="02020603050405020304" charset="0"/>
                <a:cs typeface="Times New Roman" panose="02020603050405020304" charset="0"/>
              </a:rPr>
              <a:t>Hope you have fun in the genom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ic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成组"/>
          <p:cNvGrpSpPr/>
          <p:nvPr/>
        </p:nvGrpSpPr>
        <p:grpSpPr>
          <a:xfrm>
            <a:off x="4535280" y="619416"/>
            <a:ext cx="5057329" cy="2647534"/>
            <a:chOff x="0" y="0"/>
            <a:chExt cx="5057328" cy="2647532"/>
          </a:xfrm>
        </p:grpSpPr>
        <p:sp>
          <p:nvSpPr>
            <p:cNvPr id="132" name="矩形"/>
            <p:cNvSpPr/>
            <p:nvPr/>
          </p:nvSpPr>
          <p:spPr>
            <a:xfrm>
              <a:off x="0" y="687729"/>
              <a:ext cx="5057329" cy="177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3" name="Real Genome (size = 100bp)"/>
            <p:cNvSpPr txBox="1"/>
            <p:nvPr/>
          </p:nvSpPr>
          <p:spPr>
            <a:xfrm>
              <a:off x="455719" y="-1"/>
              <a:ext cx="4145891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Real Genome (size = 100bp)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4" name="Assemble result"/>
            <p:cNvSpPr txBox="1"/>
            <p:nvPr/>
          </p:nvSpPr>
          <p:spPr>
            <a:xfrm>
              <a:off x="1141106" y="1091860"/>
              <a:ext cx="2444497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Assemble result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5" name="矩形"/>
            <p:cNvSpPr/>
            <p:nvPr/>
          </p:nvSpPr>
          <p:spPr>
            <a:xfrm>
              <a:off x="486421" y="2325642"/>
              <a:ext cx="1566764" cy="177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6" name="矩形"/>
            <p:cNvSpPr/>
            <p:nvPr/>
          </p:nvSpPr>
          <p:spPr>
            <a:xfrm>
              <a:off x="1212206" y="1819089"/>
              <a:ext cx="605830" cy="177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7" name="矩形"/>
            <p:cNvSpPr/>
            <p:nvPr/>
          </p:nvSpPr>
          <p:spPr>
            <a:xfrm>
              <a:off x="2315221" y="2168851"/>
              <a:ext cx="734567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8" name="矩形"/>
            <p:cNvSpPr/>
            <p:nvPr/>
          </p:nvSpPr>
          <p:spPr>
            <a:xfrm>
              <a:off x="2244949" y="1736303"/>
              <a:ext cx="875110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9" name="矩形"/>
            <p:cNvSpPr/>
            <p:nvPr/>
          </p:nvSpPr>
          <p:spPr>
            <a:xfrm>
              <a:off x="3153421" y="2460951"/>
              <a:ext cx="400348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0" name="矩形"/>
            <p:cNvSpPr/>
            <p:nvPr/>
          </p:nvSpPr>
          <p:spPr>
            <a:xfrm>
              <a:off x="3483621" y="1978351"/>
              <a:ext cx="400348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1" name="矩形"/>
            <p:cNvSpPr/>
            <p:nvPr/>
          </p:nvSpPr>
          <p:spPr>
            <a:xfrm>
              <a:off x="3965077" y="2460951"/>
              <a:ext cx="605831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59" name="成组"/>
          <p:cNvGrpSpPr/>
          <p:nvPr/>
        </p:nvGrpSpPr>
        <p:grpSpPr>
          <a:xfrm>
            <a:off x="2060401" y="3143359"/>
            <a:ext cx="2800056" cy="4292382"/>
            <a:chOff x="0" y="0"/>
            <a:chExt cx="2800054" cy="4292380"/>
          </a:xfrm>
        </p:grpSpPr>
        <p:sp>
          <p:nvSpPr>
            <p:cNvPr id="143" name="线条"/>
            <p:cNvSpPr/>
            <p:nvPr/>
          </p:nvSpPr>
          <p:spPr>
            <a:xfrm flipH="1">
              <a:off x="935781" y="-1"/>
              <a:ext cx="1864274" cy="11545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4" name="Sort by length"/>
            <p:cNvSpPr txBox="1"/>
            <p:nvPr/>
          </p:nvSpPr>
          <p:spPr>
            <a:xfrm>
              <a:off x="39283" y="6062"/>
              <a:ext cx="2146708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Sort by length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5" name="矩形"/>
            <p:cNvSpPr/>
            <p:nvPr/>
          </p:nvSpPr>
          <p:spPr>
            <a:xfrm>
              <a:off x="0" y="1422187"/>
              <a:ext cx="1566764" cy="177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6" name="矩形"/>
            <p:cNvSpPr/>
            <p:nvPr/>
          </p:nvSpPr>
          <p:spPr>
            <a:xfrm>
              <a:off x="480466" y="2721350"/>
              <a:ext cx="605831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7" name="矩形"/>
            <p:cNvSpPr/>
            <p:nvPr/>
          </p:nvSpPr>
          <p:spPr>
            <a:xfrm>
              <a:off x="416098" y="2282509"/>
              <a:ext cx="734567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8" name="矩形"/>
            <p:cNvSpPr/>
            <p:nvPr/>
          </p:nvSpPr>
          <p:spPr>
            <a:xfrm>
              <a:off x="345826" y="1844663"/>
              <a:ext cx="875111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9" name="矩形"/>
            <p:cNvSpPr/>
            <p:nvPr/>
          </p:nvSpPr>
          <p:spPr>
            <a:xfrm>
              <a:off x="583207" y="3598038"/>
              <a:ext cx="400349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0" name="矩形"/>
            <p:cNvSpPr/>
            <p:nvPr/>
          </p:nvSpPr>
          <p:spPr>
            <a:xfrm>
              <a:off x="583207" y="4030586"/>
              <a:ext cx="400349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1" name="矩形"/>
            <p:cNvSpPr/>
            <p:nvPr/>
          </p:nvSpPr>
          <p:spPr>
            <a:xfrm>
              <a:off x="548380" y="3166985"/>
              <a:ext cx="470003" cy="1865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2" name="10bp"/>
            <p:cNvSpPr txBox="1"/>
            <p:nvPr/>
          </p:nvSpPr>
          <p:spPr>
            <a:xfrm>
              <a:off x="1744386" y="3955374"/>
              <a:ext cx="588569" cy="337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10bp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3" name="10bp"/>
            <p:cNvSpPr txBox="1"/>
            <p:nvPr/>
          </p:nvSpPr>
          <p:spPr>
            <a:xfrm>
              <a:off x="1744386" y="3522826"/>
              <a:ext cx="588569" cy="337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10bp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4" name="13bp"/>
            <p:cNvSpPr txBox="1"/>
            <p:nvPr/>
          </p:nvSpPr>
          <p:spPr>
            <a:xfrm>
              <a:off x="1744386" y="3091772"/>
              <a:ext cx="588569" cy="337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13bp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5" name="14bp"/>
            <p:cNvSpPr txBox="1"/>
            <p:nvPr/>
          </p:nvSpPr>
          <p:spPr>
            <a:xfrm>
              <a:off x="1744386" y="2646138"/>
              <a:ext cx="588569" cy="337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14bp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6" name="20bp"/>
            <p:cNvSpPr txBox="1"/>
            <p:nvPr/>
          </p:nvSpPr>
          <p:spPr>
            <a:xfrm>
              <a:off x="1744386" y="1342585"/>
              <a:ext cx="588569" cy="337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20bp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7" name="18bp"/>
            <p:cNvSpPr txBox="1"/>
            <p:nvPr/>
          </p:nvSpPr>
          <p:spPr>
            <a:xfrm>
              <a:off x="1744386" y="1769450"/>
              <a:ext cx="588569" cy="337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18bp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8" name="15bp"/>
            <p:cNvSpPr txBox="1"/>
            <p:nvPr/>
          </p:nvSpPr>
          <p:spPr>
            <a:xfrm>
              <a:off x="1744386" y="2207296"/>
              <a:ext cx="588569" cy="337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15bp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75" name="成组"/>
          <p:cNvGrpSpPr/>
          <p:nvPr/>
        </p:nvGrpSpPr>
        <p:grpSpPr>
          <a:xfrm>
            <a:off x="4570979" y="3921575"/>
            <a:ext cx="3865095" cy="3508000"/>
            <a:chOff x="0" y="0"/>
            <a:chExt cx="3865094" cy="3507998"/>
          </a:xfrm>
        </p:grpSpPr>
        <p:sp>
          <p:nvSpPr>
            <p:cNvPr id="160" name="线条"/>
            <p:cNvSpPr/>
            <p:nvPr/>
          </p:nvSpPr>
          <p:spPr>
            <a:xfrm>
              <a:off x="0" y="732871"/>
              <a:ext cx="605830" cy="1"/>
            </a:xfrm>
            <a:prstGeom prst="line">
              <a:avLst/>
            </a:prstGeom>
            <a:noFill/>
            <a:ln w="25400" cap="flat">
              <a:solidFill>
                <a:srgbClr val="005B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1" name="Sum"/>
            <p:cNvSpPr txBox="1"/>
            <p:nvPr/>
          </p:nvSpPr>
          <p:spPr>
            <a:xfrm>
              <a:off x="1422715" y="-1"/>
              <a:ext cx="769012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Sum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2" name="线条"/>
            <p:cNvSpPr/>
            <p:nvPr/>
          </p:nvSpPr>
          <p:spPr>
            <a:xfrm>
              <a:off x="0" y="1159737"/>
              <a:ext cx="995173" cy="1"/>
            </a:xfrm>
            <a:prstGeom prst="line">
              <a:avLst/>
            </a:prstGeom>
            <a:noFill/>
            <a:ln w="25400" cap="flat">
              <a:solidFill>
                <a:srgbClr val="005B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3" name="线条"/>
            <p:cNvSpPr/>
            <p:nvPr/>
          </p:nvSpPr>
          <p:spPr>
            <a:xfrm>
              <a:off x="0" y="1597583"/>
              <a:ext cx="1375275" cy="1"/>
            </a:xfrm>
            <a:prstGeom prst="line">
              <a:avLst/>
            </a:prstGeom>
            <a:noFill/>
            <a:ln w="25400" cap="flat">
              <a:solidFill>
                <a:srgbClr val="005B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4" name="线条"/>
            <p:cNvSpPr/>
            <p:nvPr/>
          </p:nvSpPr>
          <p:spPr>
            <a:xfrm>
              <a:off x="0" y="2036425"/>
              <a:ext cx="1870570" cy="1"/>
            </a:xfrm>
            <a:prstGeom prst="line">
              <a:avLst/>
            </a:prstGeom>
            <a:noFill/>
            <a:ln w="25400" cap="flat">
              <a:solidFill>
                <a:srgbClr val="005B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5" name="线条"/>
            <p:cNvSpPr/>
            <p:nvPr/>
          </p:nvSpPr>
          <p:spPr>
            <a:xfrm>
              <a:off x="0" y="2482059"/>
              <a:ext cx="2264035" cy="1"/>
            </a:xfrm>
            <a:prstGeom prst="line">
              <a:avLst/>
            </a:prstGeom>
            <a:noFill/>
            <a:ln w="25400" cap="flat">
              <a:solidFill>
                <a:srgbClr val="005B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6" name="线条"/>
            <p:cNvSpPr/>
            <p:nvPr/>
          </p:nvSpPr>
          <p:spPr>
            <a:xfrm>
              <a:off x="0" y="2925813"/>
              <a:ext cx="2565401" cy="1"/>
            </a:xfrm>
            <a:prstGeom prst="line">
              <a:avLst/>
            </a:prstGeom>
            <a:noFill/>
            <a:ln w="25400" cap="flat">
              <a:solidFill>
                <a:srgbClr val="005B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7" name="线条"/>
            <p:cNvSpPr/>
            <p:nvPr/>
          </p:nvSpPr>
          <p:spPr>
            <a:xfrm>
              <a:off x="0" y="3371447"/>
              <a:ext cx="3075586" cy="1"/>
            </a:xfrm>
            <a:prstGeom prst="line">
              <a:avLst/>
            </a:prstGeom>
            <a:noFill/>
            <a:ln w="25400" cap="flat">
              <a:solidFill>
                <a:srgbClr val="005B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8" name="20bp"/>
            <p:cNvSpPr txBox="1"/>
            <p:nvPr/>
          </p:nvSpPr>
          <p:spPr>
            <a:xfrm>
              <a:off x="783452" y="570534"/>
              <a:ext cx="558928" cy="324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20bp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9" name="38bp"/>
            <p:cNvSpPr txBox="1"/>
            <p:nvPr/>
          </p:nvSpPr>
          <p:spPr>
            <a:xfrm>
              <a:off x="1172794" y="997400"/>
              <a:ext cx="558928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38bp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0" name="53bp"/>
            <p:cNvSpPr txBox="1"/>
            <p:nvPr/>
          </p:nvSpPr>
          <p:spPr>
            <a:xfrm>
              <a:off x="1552896" y="1417617"/>
              <a:ext cx="558928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53bp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1" name="67bp"/>
            <p:cNvSpPr txBox="1"/>
            <p:nvPr/>
          </p:nvSpPr>
          <p:spPr>
            <a:xfrm>
              <a:off x="2048192" y="1829342"/>
              <a:ext cx="558928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67bp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2" name="80bp"/>
            <p:cNvSpPr txBox="1"/>
            <p:nvPr/>
          </p:nvSpPr>
          <p:spPr>
            <a:xfrm>
              <a:off x="2441657" y="2319722"/>
              <a:ext cx="558928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80bp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3" name="90bp"/>
            <p:cNvSpPr txBox="1"/>
            <p:nvPr/>
          </p:nvSpPr>
          <p:spPr>
            <a:xfrm>
              <a:off x="2743022" y="2750776"/>
              <a:ext cx="558928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90bp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4" name="100bp"/>
            <p:cNvSpPr txBox="1"/>
            <p:nvPr/>
          </p:nvSpPr>
          <p:spPr>
            <a:xfrm>
              <a:off x="3200249" y="3183324"/>
              <a:ext cx="664846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100bp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84" name="成组"/>
          <p:cNvGrpSpPr/>
          <p:nvPr/>
        </p:nvGrpSpPr>
        <p:grpSpPr>
          <a:xfrm>
            <a:off x="10883386" y="3984498"/>
            <a:ext cx="1243585" cy="3446666"/>
            <a:chOff x="0" y="0"/>
            <a:chExt cx="1243583" cy="3446664"/>
          </a:xfrm>
        </p:grpSpPr>
        <p:sp>
          <p:nvSpPr>
            <p:cNvPr id="176" name="Percent"/>
            <p:cNvSpPr txBox="1"/>
            <p:nvPr/>
          </p:nvSpPr>
          <p:spPr>
            <a:xfrm>
              <a:off x="-1" y="-1"/>
              <a:ext cx="1243585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Percent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7" name="20%"/>
            <p:cNvSpPr txBox="1"/>
            <p:nvPr/>
          </p:nvSpPr>
          <p:spPr>
            <a:xfrm>
              <a:off x="363473" y="507612"/>
              <a:ext cx="516637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20%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8" name="38%"/>
            <p:cNvSpPr txBox="1"/>
            <p:nvPr/>
          </p:nvSpPr>
          <p:spPr>
            <a:xfrm>
              <a:off x="363473" y="934478"/>
              <a:ext cx="516637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38%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9" name="53%"/>
            <p:cNvSpPr txBox="1"/>
            <p:nvPr/>
          </p:nvSpPr>
          <p:spPr>
            <a:xfrm>
              <a:off x="363473" y="1384299"/>
              <a:ext cx="516637" cy="324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53%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0" name="67%"/>
            <p:cNvSpPr txBox="1"/>
            <p:nvPr/>
          </p:nvSpPr>
          <p:spPr>
            <a:xfrm>
              <a:off x="363473" y="1766419"/>
              <a:ext cx="516637" cy="324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67%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1" name="80%"/>
            <p:cNvSpPr txBox="1"/>
            <p:nvPr/>
          </p:nvSpPr>
          <p:spPr>
            <a:xfrm>
              <a:off x="363473" y="2256800"/>
              <a:ext cx="516637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80%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2" name="90%"/>
            <p:cNvSpPr txBox="1"/>
            <p:nvPr/>
          </p:nvSpPr>
          <p:spPr>
            <a:xfrm>
              <a:off x="363473" y="2700553"/>
              <a:ext cx="516637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90%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3" name="100%"/>
            <p:cNvSpPr txBox="1"/>
            <p:nvPr/>
          </p:nvSpPr>
          <p:spPr>
            <a:xfrm>
              <a:off x="310514" y="3121990"/>
              <a:ext cx="622555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100%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25" name="成组"/>
          <p:cNvGrpSpPr/>
          <p:nvPr/>
        </p:nvGrpSpPr>
        <p:grpSpPr>
          <a:xfrm>
            <a:off x="3490674" y="5318274"/>
            <a:ext cx="8332070" cy="3820466"/>
            <a:chOff x="-38099" y="-38100"/>
            <a:chExt cx="8332068" cy="3820465"/>
          </a:xfrm>
        </p:grpSpPr>
        <p:pic>
          <p:nvPicPr>
            <p:cNvPr id="185" name="线条 线条" descr="线条 线条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090224" y="128404"/>
              <a:ext cx="4669530" cy="76201"/>
            </a:xfrm>
            <a:prstGeom prst="rect">
              <a:avLst/>
            </a:prstGeom>
            <a:effectLst/>
          </p:spPr>
        </p:pic>
        <p:pic>
          <p:nvPicPr>
            <p:cNvPr id="187" name="线条 线条" descr="线条 线条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110760" y="136661"/>
              <a:ext cx="413207" cy="76201"/>
            </a:xfrm>
            <a:prstGeom prst="rect">
              <a:avLst/>
            </a:prstGeom>
            <a:effectLst/>
          </p:spPr>
        </p:pic>
        <p:pic>
          <p:nvPicPr>
            <p:cNvPr id="189" name="线条 线条" descr="线条 线条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45278" y="144415"/>
              <a:ext cx="413207" cy="76201"/>
            </a:xfrm>
            <a:prstGeom prst="rect">
              <a:avLst/>
            </a:prstGeom>
            <a:effectLst/>
          </p:spPr>
        </p:pic>
        <p:pic>
          <p:nvPicPr>
            <p:cNvPr id="191" name="线条 线条" descr="线条 线条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67554" y="-38100"/>
              <a:ext cx="635128" cy="76200"/>
            </a:xfrm>
            <a:prstGeom prst="rect">
              <a:avLst/>
            </a:prstGeom>
            <a:effectLst/>
          </p:spPr>
        </p:pic>
        <p:pic>
          <p:nvPicPr>
            <p:cNvPr id="193" name="线条 线条" descr="线条 线条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67554" y="300218"/>
              <a:ext cx="635128" cy="76201"/>
            </a:xfrm>
            <a:prstGeom prst="rect">
              <a:avLst/>
            </a:prstGeom>
            <a:effectLst/>
          </p:spPr>
        </p:pic>
        <p:pic>
          <p:nvPicPr>
            <p:cNvPr id="195" name="线条 线条" descr="线条 线条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2400207" y="136661"/>
              <a:ext cx="413207" cy="76201"/>
            </a:xfrm>
            <a:prstGeom prst="rect">
              <a:avLst/>
            </a:prstGeom>
            <a:effectLst/>
          </p:spPr>
        </p:pic>
        <p:pic>
          <p:nvPicPr>
            <p:cNvPr id="197" name="线条 线条" descr="线条 线条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2934725" y="144415"/>
              <a:ext cx="413207" cy="76201"/>
            </a:xfrm>
            <a:prstGeom prst="rect">
              <a:avLst/>
            </a:prstGeom>
            <a:effectLst/>
          </p:spPr>
        </p:pic>
        <p:pic>
          <p:nvPicPr>
            <p:cNvPr id="199" name="线条 线条" descr="线条 线条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557001" y="-38100"/>
              <a:ext cx="635128" cy="76200"/>
            </a:xfrm>
            <a:prstGeom prst="rect">
              <a:avLst/>
            </a:prstGeom>
            <a:effectLst/>
          </p:spPr>
        </p:pic>
        <p:pic>
          <p:nvPicPr>
            <p:cNvPr id="201" name="线条 线条" descr="线条 线条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557001" y="300218"/>
              <a:ext cx="635128" cy="76201"/>
            </a:xfrm>
            <a:prstGeom prst="rect">
              <a:avLst/>
            </a:prstGeom>
            <a:effectLst/>
          </p:spPr>
        </p:pic>
        <p:pic>
          <p:nvPicPr>
            <p:cNvPr id="203" name="线条 线条" descr="线条 线条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38100" y="150085"/>
              <a:ext cx="400348" cy="76201"/>
            </a:xfrm>
            <a:prstGeom prst="rect">
              <a:avLst/>
            </a:prstGeom>
            <a:effectLst/>
          </p:spPr>
        </p:pic>
        <p:pic>
          <p:nvPicPr>
            <p:cNvPr id="205" name="线条 线条" descr="线条 线条"/>
            <p:cNvPicPr/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1700488" y="1872762"/>
              <a:ext cx="3521556" cy="76201"/>
            </a:xfrm>
            <a:prstGeom prst="rect">
              <a:avLst/>
            </a:prstGeom>
            <a:effectLst/>
          </p:spPr>
        </p:pic>
        <p:pic>
          <p:nvPicPr>
            <p:cNvPr id="207" name="线条 线条" descr="线条 线条"/>
            <p:cNvPicPr/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4926881" y="1544593"/>
              <a:ext cx="2865218" cy="76201"/>
            </a:xfrm>
            <a:prstGeom prst="rect">
              <a:avLst/>
            </a:prstGeom>
            <a:effectLst/>
          </p:spPr>
        </p:pic>
        <p:pic>
          <p:nvPicPr>
            <p:cNvPr id="209" name="线条 线条" descr="线条 线条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02047" y="149337"/>
              <a:ext cx="413207" cy="76201"/>
            </a:xfrm>
            <a:prstGeom prst="rect">
              <a:avLst/>
            </a:prstGeom>
            <a:effectLst/>
          </p:spPr>
        </p:pic>
        <p:pic>
          <p:nvPicPr>
            <p:cNvPr id="211" name="线条 线条" descr="线条 线条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8036565" y="157091"/>
              <a:ext cx="413207" cy="76201"/>
            </a:xfrm>
            <a:prstGeom prst="rect">
              <a:avLst/>
            </a:prstGeom>
            <a:effectLst/>
          </p:spPr>
        </p:pic>
        <p:pic>
          <p:nvPicPr>
            <p:cNvPr id="213" name="线条 线条" descr="线条 线条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658841" y="-25425"/>
              <a:ext cx="635128" cy="76201"/>
            </a:xfrm>
            <a:prstGeom prst="rect">
              <a:avLst/>
            </a:prstGeom>
            <a:effectLst/>
          </p:spPr>
        </p:pic>
        <p:pic>
          <p:nvPicPr>
            <p:cNvPr id="215" name="线条 线条" descr="线条 线条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658841" y="312894"/>
              <a:ext cx="635128" cy="76201"/>
            </a:xfrm>
            <a:prstGeom prst="rect">
              <a:avLst/>
            </a:prstGeom>
            <a:effectLst/>
          </p:spPr>
        </p:pic>
        <p:pic>
          <p:nvPicPr>
            <p:cNvPr id="217" name="线条 线条" descr="线条 线条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5706" y="3561535"/>
              <a:ext cx="2072032" cy="76201"/>
            </a:xfrm>
            <a:prstGeom prst="rect">
              <a:avLst/>
            </a:prstGeom>
            <a:effectLst/>
          </p:spPr>
        </p:pic>
        <p:pic>
          <p:nvPicPr>
            <p:cNvPr id="219" name="线条 线条" descr="线条 线条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843521" y="2894905"/>
              <a:ext cx="1543408" cy="76201"/>
            </a:xfrm>
            <a:prstGeom prst="rect">
              <a:avLst/>
            </a:prstGeom>
            <a:effectLst/>
          </p:spPr>
        </p:pic>
        <p:sp>
          <p:nvSpPr>
            <p:cNvPr id="221" name="N50 = 15bp"/>
            <p:cNvSpPr txBox="1"/>
            <p:nvPr/>
          </p:nvSpPr>
          <p:spPr>
            <a:xfrm>
              <a:off x="2269904" y="3321306"/>
              <a:ext cx="1742848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N50 = 15bp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2" name="Sum / Genome size &gt;= 50%"/>
            <p:cNvSpPr txBox="1"/>
            <p:nvPr/>
          </p:nvSpPr>
          <p:spPr>
            <a:xfrm>
              <a:off x="1292294" y="2714535"/>
              <a:ext cx="3615005" cy="424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100"/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Sum / Genome size &gt;= 50%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3" name="Because"/>
            <p:cNvSpPr txBox="1"/>
            <p:nvPr/>
          </p:nvSpPr>
          <p:spPr>
            <a:xfrm>
              <a:off x="4928663" y="2451690"/>
              <a:ext cx="1373125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2600"/>
                  </a:solidFill>
                </a:defRPr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Because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4" name="Therefore"/>
            <p:cNvSpPr txBox="1"/>
            <p:nvPr/>
          </p:nvSpPr>
          <p:spPr>
            <a:xfrm>
              <a:off x="291703" y="3149817"/>
              <a:ext cx="1520039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2600"/>
                  </a:solidFill>
                </a:defRPr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Therefore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4" animBg="1" advAuto="0"/>
      <p:bldP spid="159" grpId="2" animBg="1" advAuto="0"/>
      <p:bldP spid="225" grpId="5" animBg="1" advAuto="0"/>
      <p:bldP spid="142" grpId="1" animBg="1" advAuto="0"/>
      <p:bldP spid="175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Benchmark Universal Single-Copy Ortholo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Benchmark Universal Single-Copy Ortholog</a:t>
            </a:r>
          </a:p>
        </p:txBody>
      </p:sp>
      <p:sp>
        <p:nvSpPr>
          <p:cNvPr id="230" name="Based on evolutionarily-informed expectations of gene content of near-universal single-copy orthologs, BUSCO metric is complementary to technical metrics like N50."/>
          <p:cNvSpPr txBox="1"/>
          <p:nvPr/>
        </p:nvSpPr>
        <p:spPr>
          <a:xfrm>
            <a:off x="1033007" y="1890370"/>
            <a:ext cx="10938786" cy="119766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r>
              <a:t>Based on evolutionarily-informed expectations of gene content of near-universal single-copy orthologs, BUSCO metric is complementary to technical metrics like N50.</a:t>
            </a:r>
          </a:p>
        </p:txBody>
      </p:sp>
      <p:pic>
        <p:nvPicPr>
          <p:cNvPr id="231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2301" y="3125901"/>
            <a:ext cx="7860198" cy="644989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09550"/>
            <a:ext cx="12242800" cy="32385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388" y="3321638"/>
            <a:ext cx="5032024" cy="532706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7" name=".…"/>
          <p:cNvSpPr txBox="1"/>
          <p:nvPr/>
        </p:nvSpPr>
        <p:spPr>
          <a:xfrm>
            <a:off x="6385229" y="8645481"/>
            <a:ext cx="234342" cy="89543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 sz="1700"/>
            </a:pPr>
            <a:r>
              <a:t>.</a:t>
            </a:r>
          </a:p>
          <a:p>
            <a:pPr>
              <a:defRPr sz="1700"/>
            </a:pPr>
            <a:r>
              <a:t>.</a:t>
            </a:r>
          </a:p>
          <a:p>
            <a:pPr>
              <a:defRPr sz="1700"/>
            </a:pPr>
            <a:r>
              <a:t>.</a:t>
            </a:r>
          </a:p>
        </p:txBody>
      </p:sp>
      <p:sp>
        <p:nvSpPr>
          <p:cNvPr id="238" name="166 databases"/>
          <p:cNvSpPr txBox="1"/>
          <p:nvPr/>
        </p:nvSpPr>
        <p:spPr>
          <a:xfrm>
            <a:off x="6661023" y="8899665"/>
            <a:ext cx="1689355" cy="3870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166 databases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1135" y="0"/>
            <a:ext cx="9522530" cy="97536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3" name="矩形 矩形" descr="矩形 矩形"/>
          <p:cNvPicPr/>
          <p:nvPr/>
        </p:nvPicPr>
        <p:blipFill>
          <a:blip r:embed="rId2"/>
          <a:stretch>
            <a:fillRect/>
          </a:stretch>
        </p:blipFill>
        <p:spPr>
          <a:xfrm>
            <a:off x="1993900" y="3746500"/>
            <a:ext cx="9208542" cy="3837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USCO usage"/>
          <p:cNvSpPr txBox="1"/>
          <p:nvPr>
            <p:ph type="title"/>
          </p:nvPr>
        </p:nvSpPr>
        <p:spPr>
          <a:xfrm>
            <a:off x="952500" y="279400"/>
            <a:ext cx="11099800" cy="904131"/>
          </a:xfrm>
          <a:prstGeom prst="rect">
            <a:avLst/>
          </a:prstGeom>
        </p:spPr>
        <p:txBody>
          <a:bodyPr/>
          <a:lstStyle>
            <a:lvl1pPr>
              <a:defRPr sz="3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BUSCO usage</a:t>
            </a:r>
          </a:p>
        </p:txBody>
      </p:sp>
      <p:sp>
        <p:nvSpPr>
          <p:cNvPr id="249" name="Installation (Linux)"/>
          <p:cNvSpPr txBox="1"/>
          <p:nvPr/>
        </p:nvSpPr>
        <p:spPr>
          <a:xfrm>
            <a:off x="5064283" y="1096804"/>
            <a:ext cx="2876234" cy="4733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t>Installation (Linux)</a:t>
            </a:r>
          </a:p>
        </p:txBody>
      </p:sp>
      <p:grpSp>
        <p:nvGrpSpPr>
          <p:cNvPr id="254" name="成组"/>
          <p:cNvGrpSpPr/>
          <p:nvPr/>
        </p:nvGrpSpPr>
        <p:grpSpPr>
          <a:xfrm>
            <a:off x="622300" y="1674470"/>
            <a:ext cx="7463347" cy="5333897"/>
            <a:chOff x="0" y="0"/>
            <a:chExt cx="7463346" cy="5333895"/>
          </a:xfrm>
        </p:grpSpPr>
        <p:sp>
          <p:nvSpPr>
            <p:cNvPr id="250" name="矩形"/>
            <p:cNvSpPr/>
            <p:nvPr/>
          </p:nvSpPr>
          <p:spPr>
            <a:xfrm>
              <a:off x="0" y="14629"/>
              <a:ext cx="7463347" cy="5319267"/>
            </a:xfrm>
            <a:prstGeom prst="rect">
              <a:avLst/>
            </a:prstGeom>
            <a:solidFill>
              <a:schemeClr val="accent4">
                <a:hueOff val="-461056"/>
                <a:satOff val="4338"/>
                <a:lumOff val="-10224"/>
                <a:alpha val="3271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1" name="Method 1"/>
            <p:cNvSpPr txBox="1"/>
            <p:nvPr/>
          </p:nvSpPr>
          <p:spPr>
            <a:xfrm>
              <a:off x="47193" y="-1"/>
              <a:ext cx="1480414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Method 1</a:t>
              </a:r>
            </a:p>
          </p:txBody>
        </p:sp>
        <p:pic>
          <p:nvPicPr>
            <p:cNvPr id="252" name="图像" descr="图像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950" y="452779"/>
              <a:ext cx="7247447" cy="302221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253" name="图像" descr="图像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50" y="3526179"/>
              <a:ext cx="7272847" cy="161076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grpSp>
        <p:nvGrpSpPr>
          <p:cNvPr id="260" name="成组"/>
          <p:cNvGrpSpPr/>
          <p:nvPr/>
        </p:nvGrpSpPr>
        <p:grpSpPr>
          <a:xfrm>
            <a:off x="578215" y="7127271"/>
            <a:ext cx="12339686" cy="2091753"/>
            <a:chOff x="0" y="0"/>
            <a:chExt cx="12339685" cy="2091752"/>
          </a:xfrm>
        </p:grpSpPr>
        <p:sp>
          <p:nvSpPr>
            <p:cNvPr id="255" name="矩形"/>
            <p:cNvSpPr/>
            <p:nvPr/>
          </p:nvSpPr>
          <p:spPr>
            <a:xfrm>
              <a:off x="0" y="0"/>
              <a:ext cx="12339686" cy="2091753"/>
            </a:xfrm>
            <a:prstGeom prst="rect">
              <a:avLst/>
            </a:prstGeom>
            <a:solidFill>
              <a:schemeClr val="accent5">
                <a:hueOff val="-82419"/>
                <a:satOff val="-9512"/>
                <a:lumOff val="-16342"/>
                <a:alpha val="2724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6" name="Method 3"/>
            <p:cNvSpPr txBox="1"/>
            <p:nvPr/>
          </p:nvSpPr>
          <p:spPr>
            <a:xfrm>
              <a:off x="91278" y="84399"/>
              <a:ext cx="1480414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Method 3</a:t>
              </a:r>
            </a:p>
          </p:txBody>
        </p:sp>
        <p:sp>
          <p:nvSpPr>
            <p:cNvPr id="257" name="Run BUSCO v3 using our Ubuntu virtual machine, with all dependencies included:"/>
            <p:cNvSpPr txBox="1"/>
            <p:nvPr/>
          </p:nvSpPr>
          <p:spPr>
            <a:xfrm>
              <a:off x="124082" y="572428"/>
              <a:ext cx="9466606" cy="399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r>
                <a:t>Run BUSCO v3 using our Ubuntu virtual machine, with all dependencies included:</a:t>
              </a:r>
            </a:p>
          </p:txBody>
        </p:sp>
        <p:sp>
          <p:nvSpPr>
            <p:cNvPr id="258" name="$ wget https://busco-archive.ezlab.org/v3/files/BUSCO_3_Ubuntu_Gnome_16.04.ova"/>
            <p:cNvSpPr txBox="1"/>
            <p:nvPr/>
          </p:nvSpPr>
          <p:spPr>
            <a:xfrm>
              <a:off x="154181" y="998799"/>
              <a:ext cx="10794081" cy="36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700">
                  <a:solidFill>
                    <a:srgbClr val="FFFFFF"/>
                  </a:solidFill>
                </a:defRPr>
              </a:lvl1pPr>
            </a:lstStyle>
            <a:p>
              <a:r>
                <a:t>$ wget https://busco-archive.ezlab.org/v3/files/BUSCO_3_Ubuntu_Gnome_16.04.ova</a:t>
              </a:r>
            </a:p>
          </p:txBody>
        </p:sp>
        <p:sp>
          <p:nvSpPr>
            <p:cNvPr id="259" name="Use VirtualBox to run this virtual system."/>
            <p:cNvSpPr txBox="1"/>
            <p:nvPr/>
          </p:nvSpPr>
          <p:spPr>
            <a:xfrm>
              <a:off x="143608" y="1387807"/>
              <a:ext cx="4779354" cy="399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r>
                <a:t>Use VirtualBox to run this virtual system.</a:t>
              </a:r>
            </a:p>
          </p:txBody>
        </p:sp>
      </p:grpSp>
      <p:grpSp>
        <p:nvGrpSpPr>
          <p:cNvPr id="265" name="成组"/>
          <p:cNvGrpSpPr/>
          <p:nvPr/>
        </p:nvGrpSpPr>
        <p:grpSpPr>
          <a:xfrm>
            <a:off x="8185515" y="1673067"/>
            <a:ext cx="4713485" cy="5336703"/>
            <a:chOff x="0" y="0"/>
            <a:chExt cx="4713484" cy="5336701"/>
          </a:xfrm>
        </p:grpSpPr>
        <p:grpSp>
          <p:nvGrpSpPr>
            <p:cNvPr id="263" name="成组"/>
            <p:cNvGrpSpPr/>
            <p:nvPr/>
          </p:nvGrpSpPr>
          <p:grpSpPr>
            <a:xfrm>
              <a:off x="0" y="0"/>
              <a:ext cx="4713485" cy="5336702"/>
              <a:chOff x="0" y="0"/>
              <a:chExt cx="4713484" cy="5336701"/>
            </a:xfrm>
          </p:grpSpPr>
          <p:sp>
            <p:nvSpPr>
              <p:cNvPr id="261" name="矩形"/>
              <p:cNvSpPr/>
              <p:nvPr/>
            </p:nvSpPr>
            <p:spPr>
              <a:xfrm>
                <a:off x="0" y="0"/>
                <a:ext cx="4713485" cy="5336702"/>
              </a:xfrm>
              <a:prstGeom prst="rect">
                <a:avLst/>
              </a:prstGeom>
              <a:solidFill>
                <a:schemeClr val="accent3">
                  <a:alpha val="29717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262" name="$ yum install conda…"/>
              <p:cNvSpPr txBox="1"/>
              <p:nvPr/>
            </p:nvSpPr>
            <p:spPr>
              <a:xfrm>
                <a:off x="44084" y="444436"/>
                <a:ext cx="4525304" cy="230256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algn="l">
                  <a:defRPr>
                    <a:solidFill>
                      <a:srgbClr val="FFFFFF"/>
                    </a:solidFill>
                  </a:defRPr>
                </a:pPr>
                <a:r>
                  <a:t>$ yum install conda</a:t>
                </a:r>
              </a:p>
              <a:p>
                <a:pPr algn="l">
                  <a:defRPr>
                    <a:solidFill>
                      <a:srgbClr val="FFFFFF"/>
                    </a:solidFill>
                  </a:defRPr>
                </a:pPr>
                <a:r>
                  <a:t>or</a:t>
                </a:r>
              </a:p>
              <a:p>
                <a:pPr algn="l">
                  <a:defRPr>
                    <a:solidFill>
                      <a:srgbClr val="FFFFFF"/>
                    </a:solidFill>
                  </a:defRPr>
                </a:pPr>
                <a:r>
                  <a:t>$ apt-get install condo</a:t>
                </a:r>
              </a:p>
              <a:p>
                <a:pPr algn="l">
                  <a:defRPr>
                    <a:solidFill>
                      <a:srgbClr val="FFFFFF"/>
                    </a:solidFill>
                  </a:defRPr>
                </a:pPr>
              </a:p>
              <a:p>
                <a:pPr algn="l">
                  <a:defRPr>
                    <a:solidFill>
                      <a:srgbClr val="FFFFFF"/>
                    </a:solidFill>
                  </a:defRPr>
                </a:pPr>
              </a:p>
              <a:p>
                <a:pPr algn="l">
                  <a:defRPr>
                    <a:solidFill>
                      <a:srgbClr val="FFFFFF"/>
                    </a:solidFill>
                  </a:defRPr>
                </a:pPr>
                <a:r>
                  <a:t>$ conda install busco</a:t>
                </a:r>
              </a:p>
            </p:txBody>
          </p:sp>
        </p:grpSp>
        <p:sp>
          <p:nvSpPr>
            <p:cNvPr id="264" name="Method 2"/>
            <p:cNvSpPr txBox="1"/>
            <p:nvPr/>
          </p:nvSpPr>
          <p:spPr>
            <a:xfrm>
              <a:off x="27778" y="1403"/>
              <a:ext cx="1480414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Method 2</a:t>
              </a:r>
            </a:p>
          </p:txBody>
        </p:sp>
      </p:grpSp>
      <p:sp>
        <p:nvSpPr>
          <p:cNvPr id="266" name="MAC &amp; windows"/>
          <p:cNvSpPr txBox="1"/>
          <p:nvPr/>
        </p:nvSpPr>
        <p:spPr>
          <a:xfrm>
            <a:off x="2330450" y="7237070"/>
            <a:ext cx="2876233" cy="46106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hueOff val="362282"/>
                    <a:satOff val="31803"/>
                    <a:lumOff val="-18241"/>
                  </a:schemeClr>
                </a:solidFill>
              </a:defRPr>
            </a:lvl1pPr>
          </a:lstStyle>
          <a:p>
            <a:r>
              <a:t>MAC &amp; windows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3" animBg="1" advAuto="0"/>
      <p:bldP spid="254" grpId="1" animBg="1" advAuto="0"/>
      <p:bldP spid="265" grpId="2" animBg="1" advAuto="0"/>
      <p:bldP spid="266" grpId="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$ python script/run_busco.py \…"/>
          <p:cNvSpPr txBox="1"/>
          <p:nvPr/>
        </p:nvSpPr>
        <p:spPr>
          <a:xfrm>
            <a:off x="877620" y="4189070"/>
            <a:ext cx="11249560" cy="267086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t>$ python script/run_busco.py \</a:t>
            </a:r>
          </a:p>
          <a:p>
            <a:pPr lvl="4" algn="l">
              <a:defRPr>
                <a:solidFill>
                  <a:srgbClr val="FFFFFF"/>
                </a:solidFill>
              </a:defRPr>
            </a:pPr>
            <a:r>
              <a:t>-i /path/to/fish_genome.fasta \</a:t>
            </a:r>
          </a:p>
          <a:p>
            <a:pPr lvl="4" algn="l">
              <a:defRPr>
                <a:solidFill>
                  <a:srgbClr val="FFFFFF"/>
                </a:solidFill>
              </a:defRPr>
            </a:pPr>
            <a:r>
              <a:t>-o BUSCO_fish_genome1 \</a:t>
            </a:r>
          </a:p>
          <a:p>
            <a:pPr lvl="4" algn="l">
              <a:defRPr>
                <a:solidFill>
                  <a:srgbClr val="FFFFFF"/>
                </a:solidFill>
              </a:defRPr>
            </a:pPr>
            <a:r>
              <a:t>-l /path/to/database/actinopterygii_odb10/ \</a:t>
            </a:r>
          </a:p>
          <a:p>
            <a:pPr lvl="4" algn="l">
              <a:defRPr>
                <a:solidFill>
                  <a:srgbClr val="FFFFFF"/>
                </a:solidFill>
              </a:defRPr>
            </a:pPr>
            <a:r>
              <a:t>-m genome \</a:t>
            </a:r>
          </a:p>
          <a:p>
            <a:pPr lvl="4" algn="l">
              <a:defRPr>
                <a:solidFill>
                  <a:srgbClr val="FFFFFF"/>
                </a:solidFill>
              </a:defRPr>
            </a:pPr>
            <a:r>
              <a:t>-c 10 \</a:t>
            </a:r>
          </a:p>
          <a:p>
            <a:pPr lvl="4" algn="l">
              <a:defRPr>
                <a:solidFill>
                  <a:srgbClr val="FFFFFF"/>
                </a:solidFill>
              </a:defRPr>
            </a:pPr>
            <a:r>
              <a:t>-sp zebrafish</a:t>
            </a:r>
          </a:p>
        </p:txBody>
      </p:sp>
      <p:sp>
        <p:nvSpPr>
          <p:cNvPr id="269" name="Running BUSCO"/>
          <p:cNvSpPr txBox="1"/>
          <p:nvPr/>
        </p:nvSpPr>
        <p:spPr>
          <a:xfrm>
            <a:off x="816000" y="3198470"/>
            <a:ext cx="2508200" cy="4610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Running BUSCO</a:t>
            </a:r>
          </a:p>
        </p:txBody>
      </p:sp>
      <p:sp>
        <p:nvSpPr>
          <p:cNvPr id="270" name="Plot"/>
          <p:cNvSpPr txBox="1"/>
          <p:nvPr/>
        </p:nvSpPr>
        <p:spPr>
          <a:xfrm>
            <a:off x="861618" y="7211670"/>
            <a:ext cx="689764" cy="4610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Plot</a:t>
            </a:r>
          </a:p>
        </p:txBody>
      </p:sp>
      <p:sp>
        <p:nvSpPr>
          <p:cNvPr id="271" name="$ python scripts/generate_plot.py –wd BUSCO_fish_genome1"/>
          <p:cNvSpPr txBox="1"/>
          <p:nvPr/>
        </p:nvSpPr>
        <p:spPr>
          <a:xfrm>
            <a:off x="877621" y="8024470"/>
            <a:ext cx="11249559" cy="46106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$ python scripts/generate_plot.py –wd BUSCO_fish_genome1</a:t>
            </a:r>
          </a:p>
        </p:txBody>
      </p:sp>
      <p:sp>
        <p:nvSpPr>
          <p:cNvPr id="272" name="Download Database"/>
          <p:cNvSpPr txBox="1"/>
          <p:nvPr/>
        </p:nvSpPr>
        <p:spPr>
          <a:xfrm>
            <a:off x="761542" y="1102970"/>
            <a:ext cx="3048916" cy="4610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Download Database</a:t>
            </a:r>
          </a:p>
        </p:txBody>
      </p:sp>
      <p:sp>
        <p:nvSpPr>
          <p:cNvPr id="273" name="https://busco.ezlab.org/busco_v4_data.html"/>
          <p:cNvSpPr txBox="1"/>
          <p:nvPr/>
        </p:nvSpPr>
        <p:spPr>
          <a:xfrm>
            <a:off x="739851" y="2150720"/>
            <a:ext cx="6495898" cy="4610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https://busco.ezlab.org/busco_v4_data.html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8803" y="1084357"/>
            <a:ext cx="10287194" cy="7584886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3312</Words>
  <Application>WPS 演示</Application>
  <PresentationFormat/>
  <Paragraphs>299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Arial</vt:lpstr>
      <vt:lpstr>宋体</vt:lpstr>
      <vt:lpstr>Wingdings</vt:lpstr>
      <vt:lpstr>Helvetica Neue</vt:lpstr>
      <vt:lpstr>Helvetica Neue Medium</vt:lpstr>
      <vt:lpstr>Helvetica Neue Light</vt:lpstr>
      <vt:lpstr>Helvetica Neue Thin</vt:lpstr>
      <vt:lpstr>ESRI AMFM Electric</vt:lpstr>
      <vt:lpstr>Helvetica Light</vt:lpstr>
      <vt:lpstr>微软雅黑</vt:lpstr>
      <vt:lpstr>Arial Unicode MS</vt:lpstr>
      <vt:lpstr>Times New Roman</vt:lpstr>
      <vt:lpstr>Times</vt:lpstr>
      <vt:lpstr>Times New Roman</vt:lpstr>
      <vt:lpstr>Krungthep</vt:lpstr>
      <vt:lpstr>Helvetica Neue Medium</vt:lpstr>
      <vt:lpstr>White</vt:lpstr>
      <vt:lpstr>Annotation</vt:lpstr>
      <vt:lpstr>How to evaluate the quality of genome after genome assembly is complete？</vt:lpstr>
      <vt:lpstr>PowerPoint 演示文稿</vt:lpstr>
      <vt:lpstr>Benchmark Universal Single-Copy Ortholog</vt:lpstr>
      <vt:lpstr>PowerPoint 演示文稿</vt:lpstr>
      <vt:lpstr>PowerPoint 演示文稿</vt:lpstr>
      <vt:lpstr>BUSCO usage</vt:lpstr>
      <vt:lpstr>PowerPoint 演示文稿</vt:lpstr>
      <vt:lpstr>PowerPoint 演示文稿</vt:lpstr>
      <vt:lpstr>Prediction &amp; Annotation</vt:lpstr>
      <vt:lpstr>PowerPoint 演示文稿</vt:lpstr>
      <vt:lpstr>PowerPoint 演示文稿</vt:lpstr>
      <vt:lpstr>PowerPoint 演示文稿</vt:lpstr>
      <vt:lpstr>How to use</vt:lpstr>
      <vt:lpstr>Data preparation</vt:lpstr>
      <vt:lpstr>Run MAKER</vt:lpstr>
      <vt:lpstr>PowerPoint 演示文稿</vt:lpstr>
      <vt:lpstr>How to use</vt:lpstr>
      <vt:lpstr>PowerPoint 演示文稿</vt:lpstr>
      <vt:lpstr>How to use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Genome evaluation&amp;Annotation</dc:title>
  <dc:creator/>
  <cp:lastModifiedBy>LL</cp:lastModifiedBy>
  <cp:revision>12</cp:revision>
  <dcterms:created xsi:type="dcterms:W3CDTF">2025-01-07T19:30:06Z</dcterms:created>
  <dcterms:modified xsi:type="dcterms:W3CDTF">2025-01-07T20:14:52Z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E9E62B7754844B53A7991FA5CC7D135D_13</vt:lpwstr>
  </property>
  <property fmtid="{D5CDD505-2E9C-101B-9397-08002B2CF9AE}" pid="3" name="KSOProductBuildVer">
    <vt:lpwstr>2052-12.1.0.19302</vt:lpwstr>
  </property>
</Properties>
</file>