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306" r:id="rId5"/>
    <p:sldId id="258" r:id="rId6"/>
    <p:sldId id="260" r:id="rId8"/>
    <p:sldId id="262" r:id="rId9"/>
    <p:sldId id="263" r:id="rId10"/>
    <p:sldId id="274" r:id="rId11"/>
    <p:sldId id="264" r:id="rId12"/>
    <p:sldId id="270" r:id="rId13"/>
    <p:sldId id="276" r:id="rId14"/>
    <p:sldId id="280" r:id="rId15"/>
    <p:sldId id="284" r:id="rId16"/>
    <p:sldId id="285" r:id="rId17"/>
    <p:sldId id="287" r:id="rId18"/>
    <p:sldId id="295" r:id="rId19"/>
    <p:sldId id="296" r:id="rId20"/>
    <p:sldId id="297" r:id="rId21"/>
    <p:sldId id="298" r:id="rId22"/>
    <p:sldId id="299" r:id="rId23"/>
    <p:sldId id="294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 鱼鳍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horns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Oc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pus </a:t>
            </a:r>
            <a:endParaRPr lang="en-US" altLang="zh-CN" dirty="0"/>
          </a:p>
          <a:p>
            <a:r>
              <a:rPr lang="en-US" altLang="zh-CN" dirty="0">
                <a:effectLst/>
              </a:rPr>
              <a:t>dinosaur 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bat</a:t>
            </a:r>
            <a:endParaRPr dirty="0"/>
          </a:p>
          <a:p>
            <a:r>
              <a:rPr lang="en-US" dirty="0"/>
              <a:t>W</a:t>
            </a:r>
            <a:r>
              <a:rPr dirty="0"/>
              <a:t>hale</a:t>
            </a:r>
            <a:endParaRPr lang="en-US" dirty="0"/>
          </a:p>
          <a:p>
            <a:r>
              <a:rPr lang="en-US" dirty="0"/>
              <a:t>supersonic</a:t>
            </a:r>
            <a:endParaRPr dirty="0"/>
          </a:p>
          <a:p>
            <a:r>
              <a:rPr dirty="0"/>
              <a:t>Ultrasound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Homozygous</a:t>
            </a:r>
            <a:endParaRPr kumimoji="1" lang="en-US" altLang="zh-CN" dirty="0"/>
          </a:p>
          <a:p>
            <a:r>
              <a:rPr kumimoji="1" lang="en-US" altLang="zh-CN" dirty="0"/>
              <a:t>Heterozygosis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Homologous</a:t>
            </a:r>
            <a:endParaRPr kumimoji="1" lang="en-US" altLang="zh-CN" dirty="0"/>
          </a:p>
          <a:p>
            <a:r>
              <a:rPr kumimoji="1" lang="en-US" altLang="zh-CN" dirty="0"/>
              <a:t>Paralogous</a:t>
            </a:r>
            <a:endParaRPr kumimoji="1" lang="en-US" altLang="zh-CN" dirty="0"/>
          </a:p>
          <a:p>
            <a:r>
              <a:rPr kumimoji="1" lang="en-US" altLang="zh-CN" dirty="0"/>
              <a:t>Orthologs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parative genomics…"/>
          <p:cNvSpPr txBox="1">
            <a:spLocks noGrp="1"/>
          </p:cNvSpPr>
          <p:nvPr>
            <p:ph type="ctrTitle"/>
          </p:nvPr>
        </p:nvSpPr>
        <p:spPr>
          <a:xfrm>
            <a:off x="1270000" y="1380170"/>
            <a:ext cx="10464800" cy="3302001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Comparative genomics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 sz="4700"/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0" name="Lu Liang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41900"/>
            <a:ext cx="10464800" cy="1351906"/>
          </a:xfrm>
          <a:prstGeom prst="rect">
            <a:avLst/>
          </a:prstGeom>
        </p:spPr>
        <p:txBody>
          <a:bodyPr/>
          <a:lstStyle/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Liang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LMSE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Shanghai Ocean University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 defTabSz="321310">
              <a:defRPr sz="2035"/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Jan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>
                <a:latin typeface="Times New Roman" panose="02020603050405020304" charset="0"/>
                <a:cs typeface="Times New Roman" panose="02020603050405020304" charset="0"/>
              </a:rPr>
              <a:t> 202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140" y="2321560"/>
            <a:ext cx="7531735" cy="15913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12870"/>
            <a:ext cx="4394835" cy="24911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403975"/>
            <a:ext cx="4388485" cy="29629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2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935" y="4302125"/>
            <a:ext cx="6037580" cy="4563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9" name="Different species look for genes with the same phenotype"/>
          <p:cNvSpPr txBox="1">
            <a:spLocks noGrp="1"/>
          </p:cNvSpPr>
          <p:nvPr>
            <p:ph type="title"/>
          </p:nvPr>
        </p:nvSpPr>
        <p:spPr>
          <a:xfrm>
            <a:off x="868045" y="8636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432435">
              <a:defRPr sz="5920"/>
            </a:lvl1pPr>
          </a:lstStyle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Search genes in different species for same phenotypes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ame Species"/>
          <p:cNvSpPr/>
          <p:nvPr/>
        </p:nvSpPr>
        <p:spPr>
          <a:xfrm>
            <a:off x="2668800" y="5765488"/>
            <a:ext cx="7667200" cy="1056093"/>
          </a:xfrm>
          <a:prstGeom prst="roundRect">
            <a:avLst>
              <a:gd name="adj" fmla="val 26146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Same Species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2" name="Compare genomes in closer genetic distance"/>
          <p:cNvSpPr txBox="1">
            <a:spLocks noGrp="1"/>
          </p:cNvSpPr>
          <p:nvPr>
            <p:ph type="title"/>
          </p:nvPr>
        </p:nvSpPr>
        <p:spPr>
          <a:xfrm>
            <a:off x="952500" y="1197569"/>
            <a:ext cx="11099800" cy="2159001"/>
          </a:xfrm>
          <a:prstGeom prst="rect">
            <a:avLst/>
          </a:prstGeom>
        </p:spPr>
        <p:txBody>
          <a:bodyPr/>
          <a:lstStyle>
            <a:lvl1pPr defTabSz="485140">
              <a:defRPr sz="6640"/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Compare genomes in closer genetic distance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Different Species"/>
          <p:cNvSpPr/>
          <p:nvPr/>
        </p:nvSpPr>
        <p:spPr>
          <a:xfrm>
            <a:off x="2668800" y="3741914"/>
            <a:ext cx="7667200" cy="1056094"/>
          </a:xfrm>
          <a:prstGeom prst="roundRect">
            <a:avLst>
              <a:gd name="adj" fmla="val 26146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Different Species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4" name="线条"/>
          <p:cNvSpPr/>
          <p:nvPr/>
        </p:nvSpPr>
        <p:spPr>
          <a:xfrm>
            <a:off x="6502400" y="4868769"/>
            <a:ext cx="1" cy="825957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Population Genomics"/>
          <p:cNvSpPr/>
          <p:nvPr/>
        </p:nvSpPr>
        <p:spPr>
          <a:xfrm>
            <a:off x="3577828" y="6812921"/>
            <a:ext cx="5849144" cy="825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14" y="0"/>
                </a:moveTo>
                <a:lnTo>
                  <a:pt x="1452" y="7255"/>
                </a:lnTo>
                <a:lnTo>
                  <a:pt x="179" y="7255"/>
                </a:lnTo>
                <a:cubicBezTo>
                  <a:pt x="80" y="7255"/>
                  <a:pt x="0" y="7822"/>
                  <a:pt x="0" y="8522"/>
                </a:cubicBezTo>
                <a:lnTo>
                  <a:pt x="0" y="20334"/>
                </a:lnTo>
                <a:cubicBezTo>
                  <a:pt x="0" y="21033"/>
                  <a:pt x="80" y="21600"/>
                  <a:pt x="179" y="21600"/>
                </a:cubicBezTo>
                <a:lnTo>
                  <a:pt x="21421" y="21600"/>
                </a:lnTo>
                <a:cubicBezTo>
                  <a:pt x="21520" y="21600"/>
                  <a:pt x="21600" y="21033"/>
                  <a:pt x="21600" y="20334"/>
                </a:cubicBezTo>
                <a:lnTo>
                  <a:pt x="21600" y="8522"/>
                </a:lnTo>
                <a:cubicBezTo>
                  <a:pt x="21600" y="7822"/>
                  <a:pt x="21520" y="7255"/>
                  <a:pt x="21421" y="7255"/>
                </a:cubicBezTo>
                <a:lnTo>
                  <a:pt x="20376" y="7255"/>
                </a:lnTo>
                <a:lnTo>
                  <a:pt x="1091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Population Genomics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635" y="2290445"/>
            <a:ext cx="5398135" cy="16878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1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30" y="1758950"/>
            <a:ext cx="4980940" cy="30664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2" name="SNP-based population genome research"/>
          <p:cNvSpPr/>
          <p:nvPr/>
        </p:nvSpPr>
        <p:spPr>
          <a:xfrm>
            <a:off x="1497411" y="644363"/>
            <a:ext cx="10009978" cy="728606"/>
          </a:xfrm>
          <a:prstGeom prst="roundRect">
            <a:avLst>
              <a:gd name="adj" fmla="val 26146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SNP-based population genome research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64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8" y="4607818"/>
            <a:ext cx="12539134" cy="50957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opulation History"/>
          <p:cNvSpPr/>
          <p:nvPr/>
        </p:nvSpPr>
        <p:spPr>
          <a:xfrm>
            <a:off x="3577828" y="8232632"/>
            <a:ext cx="5849144" cy="825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14" y="0"/>
                </a:moveTo>
                <a:lnTo>
                  <a:pt x="1452" y="7255"/>
                </a:lnTo>
                <a:lnTo>
                  <a:pt x="179" y="7255"/>
                </a:lnTo>
                <a:cubicBezTo>
                  <a:pt x="80" y="7255"/>
                  <a:pt x="0" y="7822"/>
                  <a:pt x="0" y="8522"/>
                </a:cubicBezTo>
                <a:lnTo>
                  <a:pt x="0" y="20334"/>
                </a:lnTo>
                <a:cubicBezTo>
                  <a:pt x="0" y="21033"/>
                  <a:pt x="80" y="21600"/>
                  <a:pt x="179" y="21600"/>
                </a:cubicBezTo>
                <a:lnTo>
                  <a:pt x="21421" y="21600"/>
                </a:lnTo>
                <a:cubicBezTo>
                  <a:pt x="21520" y="21600"/>
                  <a:pt x="21600" y="21033"/>
                  <a:pt x="21600" y="20334"/>
                </a:cubicBezTo>
                <a:lnTo>
                  <a:pt x="21600" y="8522"/>
                </a:lnTo>
                <a:cubicBezTo>
                  <a:pt x="21600" y="7822"/>
                  <a:pt x="21520" y="7255"/>
                  <a:pt x="21421" y="7255"/>
                </a:cubicBezTo>
                <a:lnTo>
                  <a:pt x="20376" y="7255"/>
                </a:lnTo>
                <a:lnTo>
                  <a:pt x="1091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Population History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2" name="Can it be compared in more similar genomes？"/>
          <p:cNvSpPr txBox="1">
            <a:spLocks noGrp="1"/>
          </p:cNvSpPr>
          <p:nvPr>
            <p:ph type="title"/>
          </p:nvPr>
        </p:nvSpPr>
        <p:spPr>
          <a:xfrm>
            <a:off x="952500" y="782459"/>
            <a:ext cx="11099800" cy="2159001"/>
          </a:xfrm>
          <a:prstGeom prst="rect">
            <a:avLst/>
          </a:prstGeom>
        </p:spPr>
        <p:txBody>
          <a:bodyPr/>
          <a:lstStyle>
            <a:lvl1pPr defTabSz="449580">
              <a:defRPr sz="6160"/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Can it be compared in more similar genomes？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3" name="Different Species"/>
          <p:cNvSpPr/>
          <p:nvPr/>
        </p:nvSpPr>
        <p:spPr>
          <a:xfrm>
            <a:off x="2668800" y="3225656"/>
            <a:ext cx="7667200" cy="1056093"/>
          </a:xfrm>
          <a:prstGeom prst="roundRect">
            <a:avLst>
              <a:gd name="adj" fmla="val 26146"/>
            </a:avLst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lvl1pPr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Different Species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86" name="成组"/>
          <p:cNvGrpSpPr/>
          <p:nvPr/>
        </p:nvGrpSpPr>
        <p:grpSpPr>
          <a:xfrm>
            <a:off x="2668800" y="4352511"/>
            <a:ext cx="7667200" cy="1952811"/>
            <a:chOff x="0" y="0"/>
            <a:chExt cx="7667198" cy="1952810"/>
          </a:xfrm>
        </p:grpSpPr>
        <p:sp>
          <p:nvSpPr>
            <p:cNvPr id="384" name="Same Species"/>
            <p:cNvSpPr/>
            <p:nvPr/>
          </p:nvSpPr>
          <p:spPr>
            <a:xfrm>
              <a:off x="0" y="896718"/>
              <a:ext cx="7667199" cy="1056093"/>
            </a:xfrm>
            <a:prstGeom prst="roundRect">
              <a:avLst>
                <a:gd name="adj" fmla="val 2614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Same Species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85" name="线条"/>
            <p:cNvSpPr/>
            <p:nvPr/>
          </p:nvSpPr>
          <p:spPr>
            <a:xfrm>
              <a:off x="3833599" y="0"/>
              <a:ext cx="1" cy="82595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389" name="成组"/>
          <p:cNvGrpSpPr/>
          <p:nvPr/>
        </p:nvGrpSpPr>
        <p:grpSpPr>
          <a:xfrm>
            <a:off x="2668800" y="6376084"/>
            <a:ext cx="7667200" cy="1952812"/>
            <a:chOff x="0" y="0"/>
            <a:chExt cx="7667198" cy="1952810"/>
          </a:xfrm>
        </p:grpSpPr>
        <p:sp>
          <p:nvSpPr>
            <p:cNvPr id="387" name="线条"/>
            <p:cNvSpPr/>
            <p:nvPr/>
          </p:nvSpPr>
          <p:spPr>
            <a:xfrm>
              <a:off x="3833599" y="0"/>
              <a:ext cx="1" cy="825957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88" name="Single Genome"/>
            <p:cNvSpPr/>
            <p:nvPr/>
          </p:nvSpPr>
          <p:spPr>
            <a:xfrm>
              <a:off x="0" y="896718"/>
              <a:ext cx="7667199" cy="1056093"/>
            </a:xfrm>
            <a:prstGeom prst="roundRect">
              <a:avLst>
                <a:gd name="adj" fmla="val 2614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Single Genome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4" animBg="1" advAuto="0"/>
      <p:bldP spid="383" grpId="1" animBg="1" advAuto="0"/>
      <p:bldP spid="386" grpId="2" animBg="1" advAuto="0"/>
      <p:bldP spid="389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airwise sequentially Markovian coalescent (PSMC)"/>
          <p:cNvSpPr txBox="1">
            <a:spLocks noGrp="1"/>
          </p:cNvSpPr>
          <p:nvPr>
            <p:ph type="title"/>
          </p:nvPr>
        </p:nvSpPr>
        <p:spPr>
          <a:xfrm>
            <a:off x="952500" y="364626"/>
            <a:ext cx="11099800" cy="10979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Pairwise sequentially Markovian coalescent (PSMC)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2" name="the time since the most recent common ancestor (TMRCA)"/>
          <p:cNvSpPr txBox="1"/>
          <p:nvPr/>
        </p:nvSpPr>
        <p:spPr>
          <a:xfrm>
            <a:off x="1066520" y="2009116"/>
            <a:ext cx="10871760" cy="57278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>
                <a:latin typeface="Times New Roman" panose="02020603050405020304" charset="0"/>
                <a:cs typeface="Times New Roman" panose="02020603050405020304" charset="0"/>
              </a:rPr>
              <a:t>the time since the most recent common ancestor (TMRCA)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95" name="成组"/>
          <p:cNvGrpSpPr/>
          <p:nvPr/>
        </p:nvGrpSpPr>
        <p:grpSpPr>
          <a:xfrm>
            <a:off x="11601059" y="3369745"/>
            <a:ext cx="1125426" cy="5111019"/>
            <a:chOff x="0" y="0"/>
            <a:chExt cx="1125425" cy="5111017"/>
          </a:xfrm>
        </p:grpSpPr>
        <p:sp>
          <p:nvSpPr>
            <p:cNvPr id="393" name="线条"/>
            <p:cNvSpPr/>
            <p:nvPr/>
          </p:nvSpPr>
          <p:spPr>
            <a:xfrm flipV="1">
              <a:off x="-1" y="-1"/>
              <a:ext cx="2" cy="511101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94" name="Time"/>
            <p:cNvSpPr txBox="1"/>
            <p:nvPr/>
          </p:nvSpPr>
          <p:spPr>
            <a:xfrm>
              <a:off x="295150" y="2140124"/>
              <a:ext cx="83027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Time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99" name="成组"/>
          <p:cNvGrpSpPr/>
          <p:nvPr/>
        </p:nvGrpSpPr>
        <p:grpSpPr>
          <a:xfrm>
            <a:off x="451168" y="3010693"/>
            <a:ext cx="9411537" cy="1022370"/>
            <a:chOff x="0" y="0"/>
            <a:chExt cx="9411535" cy="1022369"/>
          </a:xfrm>
        </p:grpSpPr>
        <p:sp>
          <p:nvSpPr>
            <p:cNvPr id="396" name="矩形"/>
            <p:cNvSpPr/>
            <p:nvPr/>
          </p:nvSpPr>
          <p:spPr>
            <a:xfrm>
              <a:off x="1869799" y="627564"/>
              <a:ext cx="7541737" cy="1571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7" name="矩形"/>
            <p:cNvSpPr/>
            <p:nvPr/>
          </p:nvSpPr>
          <p:spPr>
            <a:xfrm>
              <a:off x="1869799" y="865191"/>
              <a:ext cx="7541737" cy="1571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98" name="Diploid genome"/>
            <p:cNvSpPr txBox="1"/>
            <p:nvPr/>
          </p:nvSpPr>
          <p:spPr>
            <a:xfrm>
              <a:off x="-1" y="-1"/>
              <a:ext cx="2226007" cy="436397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Diploid genome 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12" name="成组"/>
          <p:cNvGrpSpPr/>
          <p:nvPr/>
        </p:nvGrpSpPr>
        <p:grpSpPr>
          <a:xfrm>
            <a:off x="2320968" y="5609038"/>
            <a:ext cx="7541737" cy="2365587"/>
            <a:chOff x="0" y="0"/>
            <a:chExt cx="7541735" cy="2365585"/>
          </a:xfrm>
        </p:grpSpPr>
        <p:sp>
          <p:nvSpPr>
            <p:cNvPr id="400" name="矩形"/>
            <p:cNvSpPr/>
            <p:nvPr/>
          </p:nvSpPr>
          <p:spPr>
            <a:xfrm>
              <a:off x="0" y="0"/>
              <a:ext cx="7541736" cy="1571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1" name="矩形"/>
            <p:cNvSpPr/>
            <p:nvPr/>
          </p:nvSpPr>
          <p:spPr>
            <a:xfrm>
              <a:off x="0" y="237626"/>
              <a:ext cx="7541736" cy="1571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2" name="矩形"/>
            <p:cNvSpPr/>
            <p:nvPr/>
          </p:nvSpPr>
          <p:spPr>
            <a:xfrm>
              <a:off x="0" y="1970780"/>
              <a:ext cx="7541736" cy="157179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3" name="矩形"/>
            <p:cNvSpPr/>
            <p:nvPr/>
          </p:nvSpPr>
          <p:spPr>
            <a:xfrm>
              <a:off x="0" y="2208408"/>
              <a:ext cx="7541736" cy="15717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4" name="矩形"/>
            <p:cNvSpPr/>
            <p:nvPr/>
          </p:nvSpPr>
          <p:spPr>
            <a:xfrm>
              <a:off x="1315456" y="0"/>
              <a:ext cx="774498" cy="157178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5" name="矩形"/>
            <p:cNvSpPr/>
            <p:nvPr/>
          </p:nvSpPr>
          <p:spPr>
            <a:xfrm>
              <a:off x="1315456" y="1970780"/>
              <a:ext cx="774498" cy="157179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6" name="矩形"/>
            <p:cNvSpPr/>
            <p:nvPr/>
          </p:nvSpPr>
          <p:spPr>
            <a:xfrm>
              <a:off x="1315456" y="237627"/>
              <a:ext cx="774498" cy="157178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7" name="矩形"/>
            <p:cNvSpPr/>
            <p:nvPr/>
          </p:nvSpPr>
          <p:spPr>
            <a:xfrm>
              <a:off x="1315456" y="2208408"/>
              <a:ext cx="774498" cy="157178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8" name="矩形"/>
            <p:cNvSpPr/>
            <p:nvPr/>
          </p:nvSpPr>
          <p:spPr>
            <a:xfrm>
              <a:off x="5074704" y="0"/>
              <a:ext cx="774498" cy="157178"/>
            </a:xfrm>
            <a:prstGeom prst="rect">
              <a:avLst/>
            </a:prstGeom>
            <a:solidFill>
              <a:schemeClr val="accent6">
                <a:satOff val="-15807"/>
                <a:lumOff val="-17556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9" name="矩形"/>
            <p:cNvSpPr/>
            <p:nvPr/>
          </p:nvSpPr>
          <p:spPr>
            <a:xfrm>
              <a:off x="5074704" y="237626"/>
              <a:ext cx="774498" cy="157179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0" name="矩形"/>
            <p:cNvSpPr/>
            <p:nvPr/>
          </p:nvSpPr>
          <p:spPr>
            <a:xfrm>
              <a:off x="5074704" y="2208408"/>
              <a:ext cx="774498" cy="157178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1" name="矩形"/>
            <p:cNvSpPr/>
            <p:nvPr/>
          </p:nvSpPr>
          <p:spPr>
            <a:xfrm>
              <a:off x="5074704" y="1970780"/>
              <a:ext cx="774498" cy="157179"/>
            </a:xfrm>
            <a:prstGeom prst="rect">
              <a:avLst/>
            </a:prstGeom>
            <a:solidFill>
              <a:schemeClr val="accent2">
                <a:hueOff val="167855"/>
                <a:satOff val="17755"/>
                <a:lumOff val="-16670"/>
              </a:schemeClr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19" name="成组"/>
          <p:cNvGrpSpPr/>
          <p:nvPr/>
        </p:nvGrpSpPr>
        <p:grpSpPr>
          <a:xfrm>
            <a:off x="3458422" y="3096749"/>
            <a:ext cx="4889752" cy="936314"/>
            <a:chOff x="0" y="0"/>
            <a:chExt cx="4889751" cy="936312"/>
          </a:xfrm>
        </p:grpSpPr>
        <p:sp>
          <p:nvSpPr>
            <p:cNvPr id="413" name="矩形"/>
            <p:cNvSpPr/>
            <p:nvPr/>
          </p:nvSpPr>
          <p:spPr>
            <a:xfrm>
              <a:off x="178003" y="541508"/>
              <a:ext cx="774497" cy="157178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4" name="矩形"/>
            <p:cNvSpPr/>
            <p:nvPr/>
          </p:nvSpPr>
          <p:spPr>
            <a:xfrm>
              <a:off x="178003" y="779135"/>
              <a:ext cx="774497" cy="157178"/>
            </a:xfrm>
            <a:prstGeom prst="rect">
              <a:avLst/>
            </a:prstGeom>
            <a:solidFill>
              <a:schemeClr val="accent3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5" name="矩形"/>
            <p:cNvSpPr/>
            <p:nvPr/>
          </p:nvSpPr>
          <p:spPr>
            <a:xfrm>
              <a:off x="3937251" y="541508"/>
              <a:ext cx="774497" cy="157178"/>
            </a:xfrm>
            <a:prstGeom prst="rect">
              <a:avLst/>
            </a:prstGeom>
            <a:solidFill>
              <a:schemeClr val="accent6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6" name="矩形"/>
            <p:cNvSpPr/>
            <p:nvPr/>
          </p:nvSpPr>
          <p:spPr>
            <a:xfrm>
              <a:off x="3937251" y="779135"/>
              <a:ext cx="774497" cy="157178"/>
            </a:xfrm>
            <a:prstGeom prst="rect">
              <a:avLst/>
            </a:prstGeom>
            <a:solidFill>
              <a:schemeClr val="accent6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7" name="Gene 1"/>
            <p:cNvSpPr txBox="1"/>
            <p:nvPr/>
          </p:nvSpPr>
          <p:spPr>
            <a:xfrm>
              <a:off x="-1" y="19049"/>
              <a:ext cx="113050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Gene 1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8" name="Gene 2"/>
            <p:cNvSpPr txBox="1"/>
            <p:nvPr/>
          </p:nvSpPr>
          <p:spPr>
            <a:xfrm>
              <a:off x="3759247" y="-1"/>
              <a:ext cx="1130505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Gene 2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424" name="成组"/>
          <p:cNvGrpSpPr/>
          <p:nvPr/>
        </p:nvGrpSpPr>
        <p:grpSpPr>
          <a:xfrm>
            <a:off x="1451437" y="3856199"/>
            <a:ext cx="9854473" cy="3900485"/>
            <a:chOff x="0" y="0"/>
            <a:chExt cx="9854471" cy="3900483"/>
          </a:xfrm>
        </p:grpSpPr>
        <p:sp>
          <p:nvSpPr>
            <p:cNvPr id="420" name="线条"/>
            <p:cNvSpPr/>
            <p:nvPr/>
          </p:nvSpPr>
          <p:spPr>
            <a:xfrm flipV="1">
              <a:off x="673087" y="1985134"/>
              <a:ext cx="1" cy="187587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21" name="TMRCA 1"/>
            <p:cNvSpPr txBox="1"/>
            <p:nvPr/>
          </p:nvSpPr>
          <p:spPr>
            <a:xfrm>
              <a:off x="-1" y="2704874"/>
              <a:ext cx="1346176" cy="436397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TMRCA 1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2" name="线条"/>
            <p:cNvSpPr/>
            <p:nvPr/>
          </p:nvSpPr>
          <p:spPr>
            <a:xfrm flipV="1">
              <a:off x="9181384" y="0"/>
              <a:ext cx="1" cy="390048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23" name="TMRCA 2"/>
            <p:cNvSpPr txBox="1"/>
            <p:nvPr/>
          </p:nvSpPr>
          <p:spPr>
            <a:xfrm>
              <a:off x="8508296" y="1732044"/>
              <a:ext cx="1346176" cy="436396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TMRCA 2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1" animBg="1" advAuto="0"/>
      <p:bldP spid="395" grpId="3" animBg="1" advAuto="0"/>
      <p:bldP spid="399" grpId="2" animBg="1" advAuto="0"/>
      <p:bldP spid="412" grpId="5" animBg="1" advAuto="0"/>
      <p:bldP spid="419" grpId="4" animBg="1" advAuto="0"/>
      <p:bldP spid="424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0" y="687413"/>
            <a:ext cx="10655300" cy="17653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9" y="3048000"/>
            <a:ext cx="5892801" cy="53848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91" y="2482850"/>
            <a:ext cx="5816601" cy="65151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0" y="2947368"/>
            <a:ext cx="11099800" cy="3858863"/>
          </a:xfrm>
        </p:spPr>
        <p:txBody>
          <a:bodyPr>
            <a:noAutofit/>
          </a:bodyPr>
          <a:lstStyle/>
          <a:p>
            <a:r>
              <a:rPr kumimoji="1" lang="en-US" altLang="zh-CN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Another direction</a:t>
            </a:r>
            <a:br>
              <a:rPr kumimoji="1" lang="en-US" altLang="zh-CN" sz="5400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kumimoji="1" lang="en-US" altLang="zh-CN" sz="5400" dirty="0">
                <a:latin typeface="Times New Roman" panose="02020603050405020304" charset="0"/>
                <a:cs typeface="Times New Roman" panose="02020603050405020304" charset="0"/>
              </a:rPr>
              <a:t>Compare the genomes of hundreds of different species</a:t>
            </a:r>
            <a:endParaRPr kumimoji="1" lang="zh-CN" altLang="en-US" sz="5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6396" y="561472"/>
            <a:ext cx="10672007" cy="787988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4078" y="492789"/>
            <a:ext cx="10780437" cy="70442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charset="0"/>
                <a:cs typeface="Times New Roman" panose="02020603050405020304" charset="0"/>
              </a:rPr>
              <a:t>A pipeline for fixing orthologs</a:t>
            </a:r>
            <a:endParaRPr lang="en-US" sz="4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014021" y="1197216"/>
            <a:ext cx="6540550" cy="8221522"/>
          </a:xfrm>
          <a:prstGeom prst="rect">
            <a:avLst/>
          </a:prstGeom>
        </p:spPr>
      </p:pic>
      <p:cxnSp>
        <p:nvCxnSpPr>
          <p:cNvPr id="3" name="直线箭头连接符 2"/>
          <p:cNvCxnSpPr/>
          <p:nvPr/>
        </p:nvCxnSpPr>
        <p:spPr>
          <a:xfrm flipH="1" flipV="1">
            <a:off x="5873857" y="6307810"/>
            <a:ext cx="288000" cy="18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线箭头连接符 6"/>
          <p:cNvCxnSpPr/>
          <p:nvPr/>
        </p:nvCxnSpPr>
        <p:spPr>
          <a:xfrm flipH="1" flipV="1">
            <a:off x="5873857" y="8556384"/>
            <a:ext cx="288000" cy="180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998390"/>
            <a:ext cx="11216640" cy="7200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One interesting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feture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4080" y="3382603"/>
            <a:ext cx="11216640" cy="4208272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7551590" y="3382603"/>
            <a:ext cx="1921595" cy="58182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7551590" y="2057739"/>
            <a:ext cx="2002875" cy="678688"/>
          </a:xfrm>
          <a:prstGeom prst="rect">
            <a:avLst/>
          </a:prstGeom>
          <a:ln w="28575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60">
                <a:latin typeface="Times New Roman" panose="02020603050405020304" charset="0"/>
                <a:cs typeface="Times New Roman" panose="02020603050405020304" charset="0"/>
              </a:rPr>
              <a:t>I can sing!!!!!</a:t>
            </a:r>
            <a:endParaRPr lang="en-US" sz="256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8553366" y="2736427"/>
            <a:ext cx="15579" cy="904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5193792" y="5514171"/>
            <a:ext cx="1211072" cy="855472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901696" y="2736427"/>
            <a:ext cx="484293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60">
                <a:latin typeface="Times New Roman" panose="02020603050405020304" charset="0"/>
                <a:cs typeface="Times New Roman" panose="02020603050405020304" charset="0"/>
              </a:rPr>
              <a:t>CRNN is a cell proliferating gene </a:t>
            </a:r>
            <a:endParaRPr lang="en-US" sz="256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5791200" y="3107606"/>
            <a:ext cx="8128" cy="24065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603885" y="1516380"/>
            <a:ext cx="5250180" cy="603059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1807528"/>
            <a:ext cx="6438900" cy="49244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3535" y="7134543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marL="0" indent="0" algn="ctr"/>
            <a:r>
              <a:rPr lang="en-US" altLang="zh-CN" sz="1600" b="0" i="1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Betta splendens</a:t>
            </a:r>
            <a:r>
              <a:rPr lang="en-US" altLang="zh-CN" sz="1600" b="0" i="0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, 2C= 1.3 pg -&gt; small cells</a:t>
            </a:r>
            <a:endParaRPr lang="en-US" altLang="zh-CN" sz="1600" b="0" i="0">
              <a:solidFill>
                <a:srgbClr val="0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algn="ctr"/>
            <a:r>
              <a:rPr lang="en-US" altLang="zh-CN" sz="1600" b="0" i="1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Neoceratodus forsteri</a:t>
            </a:r>
            <a:r>
              <a:rPr lang="en-US" altLang="zh-CN" sz="1600" b="0" i="0">
                <a:solidFill>
                  <a:srgbClr val="000000"/>
                </a:solidFill>
                <a:latin typeface="Tahoma" panose="020B0604030504040204"/>
                <a:ea typeface="Tahoma" panose="020B0604030504040204"/>
              </a:rPr>
              <a:t>, 2C≈105 pg -&gt; big cells</a:t>
            </a:r>
            <a:endParaRPr lang="en-US" altLang="zh-CN" sz="1600" b="0" i="0">
              <a:solidFill>
                <a:srgbClr val="000000"/>
              </a:solidFill>
              <a:latin typeface="Tahoma" panose="020B0604030504040204"/>
              <a:ea typeface="Tahoma" panose="020B0604030504040204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G1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55531" y="1404789"/>
            <a:ext cx="5551424" cy="540647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155" y="6771302"/>
            <a:ext cx="11377168" cy="1763099"/>
          </a:xfrm>
          <a:prstGeom prst="rect">
            <a:avLst/>
          </a:prstGeom>
        </p:spPr>
      </p:pic>
      <p:sp>
        <p:nvSpPr>
          <p:cNvPr id="10" name="Rectangles 9"/>
          <p:cNvSpPr/>
          <p:nvPr/>
        </p:nvSpPr>
        <p:spPr>
          <a:xfrm>
            <a:off x="644145" y="1404112"/>
            <a:ext cx="6622288" cy="1842347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1" name="Text Box 10"/>
          <p:cNvSpPr txBox="1"/>
          <p:nvPr/>
        </p:nvSpPr>
        <p:spPr>
          <a:xfrm>
            <a:off x="8262113" y="2400470"/>
            <a:ext cx="4553712" cy="880241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560"/>
              <a:t>Cornulin is missing in Oscines!!!</a:t>
            </a:r>
            <a:endParaRPr lang="en-US" sz="2560"/>
          </a:p>
        </p:txBody>
      </p:sp>
      <p:sp>
        <p:nvSpPr>
          <p:cNvPr id="13" name="Left Arrow 12"/>
          <p:cNvSpPr/>
          <p:nvPr/>
        </p:nvSpPr>
        <p:spPr>
          <a:xfrm>
            <a:off x="7266432" y="2290742"/>
            <a:ext cx="807381" cy="710523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0" y="2736850"/>
            <a:ext cx="3272359" cy="4279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35" name="Hope you have fun in the genome"/>
          <p:cNvSpPr txBox="1"/>
          <p:nvPr/>
        </p:nvSpPr>
        <p:spPr>
          <a:xfrm>
            <a:off x="4679315" y="4518342"/>
            <a:ext cx="712597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500" b="0">
                <a:latin typeface="Krungthep"/>
                <a:ea typeface="Krungthep"/>
                <a:cs typeface="Krungthep"/>
                <a:sym typeface="Krungthep"/>
              </a:defRPr>
            </a:lvl1pPr>
          </a:lstStyle>
          <a:p>
            <a:r>
              <a:rPr sz="4000">
                <a:latin typeface="Times New Roman" panose="02020603050405020304" charset="0"/>
                <a:cs typeface="Times New Roman" panose="02020603050405020304" charset="0"/>
              </a:rPr>
              <a:t>Hope you have fun in the genom</a:t>
            </a:r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ic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2" name="图像" descr="图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798830"/>
            <a:ext cx="12852400" cy="80721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鱼"/>
          <p:cNvSpPr/>
          <p:nvPr/>
        </p:nvSpPr>
        <p:spPr>
          <a:xfrm>
            <a:off x="2739307" y="2067534"/>
            <a:ext cx="2321221" cy="890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5" name="金鱼"/>
          <p:cNvSpPr/>
          <p:nvPr/>
        </p:nvSpPr>
        <p:spPr>
          <a:xfrm>
            <a:off x="7591825" y="1700976"/>
            <a:ext cx="2321221" cy="1623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1" h="20478" extrusionOk="0">
                <a:moveTo>
                  <a:pt x="11734" y="3"/>
                </a:moveTo>
                <a:cubicBezTo>
                  <a:pt x="11436" y="-38"/>
                  <a:pt x="11152" y="276"/>
                  <a:pt x="11125" y="724"/>
                </a:cubicBezTo>
                <a:cubicBezTo>
                  <a:pt x="11027" y="2210"/>
                  <a:pt x="11677" y="4026"/>
                  <a:pt x="10485" y="4934"/>
                </a:cubicBezTo>
                <a:cubicBezTo>
                  <a:pt x="9221" y="5900"/>
                  <a:pt x="8906" y="7504"/>
                  <a:pt x="9551" y="8778"/>
                </a:cubicBezTo>
                <a:cubicBezTo>
                  <a:pt x="9582" y="8836"/>
                  <a:pt x="9560" y="8925"/>
                  <a:pt x="9514" y="8947"/>
                </a:cubicBezTo>
                <a:cubicBezTo>
                  <a:pt x="7373" y="10104"/>
                  <a:pt x="3983" y="2532"/>
                  <a:pt x="376" y="3520"/>
                </a:cubicBezTo>
                <a:cubicBezTo>
                  <a:pt x="236" y="3557"/>
                  <a:pt x="150" y="3769"/>
                  <a:pt x="206" y="3959"/>
                </a:cubicBezTo>
                <a:cubicBezTo>
                  <a:pt x="490" y="4948"/>
                  <a:pt x="1476" y="5704"/>
                  <a:pt x="1883" y="5982"/>
                </a:cubicBezTo>
                <a:cubicBezTo>
                  <a:pt x="1945" y="6026"/>
                  <a:pt x="1939" y="6149"/>
                  <a:pt x="1872" y="6179"/>
                </a:cubicBezTo>
                <a:cubicBezTo>
                  <a:pt x="1439" y="6384"/>
                  <a:pt x="386" y="6933"/>
                  <a:pt x="139" y="7636"/>
                </a:cubicBezTo>
                <a:cubicBezTo>
                  <a:pt x="-914" y="10623"/>
                  <a:pt x="4329" y="9678"/>
                  <a:pt x="5707" y="11720"/>
                </a:cubicBezTo>
                <a:cubicBezTo>
                  <a:pt x="5748" y="11786"/>
                  <a:pt x="5757" y="11882"/>
                  <a:pt x="5721" y="11963"/>
                </a:cubicBezTo>
                <a:cubicBezTo>
                  <a:pt x="5045" y="13456"/>
                  <a:pt x="4273" y="16759"/>
                  <a:pt x="5186" y="18845"/>
                </a:cubicBezTo>
                <a:cubicBezTo>
                  <a:pt x="6254" y="21283"/>
                  <a:pt x="5840" y="15566"/>
                  <a:pt x="8430" y="14226"/>
                </a:cubicBezTo>
                <a:cubicBezTo>
                  <a:pt x="9246" y="13808"/>
                  <a:pt x="9664" y="13031"/>
                  <a:pt x="9875" y="12299"/>
                </a:cubicBezTo>
                <a:cubicBezTo>
                  <a:pt x="9906" y="12204"/>
                  <a:pt x="9999" y="12213"/>
                  <a:pt x="10025" y="12315"/>
                </a:cubicBezTo>
                <a:cubicBezTo>
                  <a:pt x="10134" y="12798"/>
                  <a:pt x="10330" y="13405"/>
                  <a:pt x="10686" y="13976"/>
                </a:cubicBezTo>
                <a:cubicBezTo>
                  <a:pt x="10722" y="14035"/>
                  <a:pt x="10707" y="14131"/>
                  <a:pt x="10656" y="14152"/>
                </a:cubicBezTo>
                <a:cubicBezTo>
                  <a:pt x="10057" y="14438"/>
                  <a:pt x="9334" y="14950"/>
                  <a:pt x="8859" y="15887"/>
                </a:cubicBezTo>
                <a:cubicBezTo>
                  <a:pt x="8328" y="16926"/>
                  <a:pt x="8348" y="18032"/>
                  <a:pt x="9179" y="17710"/>
                </a:cubicBezTo>
                <a:cubicBezTo>
                  <a:pt x="9246" y="17681"/>
                  <a:pt x="9298" y="17783"/>
                  <a:pt x="9267" y="17871"/>
                </a:cubicBezTo>
                <a:cubicBezTo>
                  <a:pt x="8746" y="19247"/>
                  <a:pt x="9411" y="21562"/>
                  <a:pt x="10051" y="19900"/>
                </a:cubicBezTo>
                <a:cubicBezTo>
                  <a:pt x="10933" y="17623"/>
                  <a:pt x="12064" y="16423"/>
                  <a:pt x="12957" y="15793"/>
                </a:cubicBezTo>
                <a:cubicBezTo>
                  <a:pt x="13044" y="15727"/>
                  <a:pt x="13143" y="15705"/>
                  <a:pt x="13241" y="15727"/>
                </a:cubicBezTo>
                <a:cubicBezTo>
                  <a:pt x="13452" y="15771"/>
                  <a:pt x="13684" y="15799"/>
                  <a:pt x="13921" y="15807"/>
                </a:cubicBezTo>
                <a:cubicBezTo>
                  <a:pt x="14004" y="15814"/>
                  <a:pt x="14050" y="15945"/>
                  <a:pt x="13998" y="16040"/>
                </a:cubicBezTo>
                <a:cubicBezTo>
                  <a:pt x="13513" y="16941"/>
                  <a:pt x="13148" y="18063"/>
                  <a:pt x="14144" y="17587"/>
                </a:cubicBezTo>
                <a:cubicBezTo>
                  <a:pt x="14933" y="17206"/>
                  <a:pt x="15350" y="16489"/>
                  <a:pt x="15547" y="15866"/>
                </a:cubicBezTo>
                <a:cubicBezTo>
                  <a:pt x="15583" y="15756"/>
                  <a:pt x="15656" y="15675"/>
                  <a:pt x="15743" y="15660"/>
                </a:cubicBezTo>
                <a:cubicBezTo>
                  <a:pt x="18999" y="14965"/>
                  <a:pt x="20686" y="12086"/>
                  <a:pt x="20629" y="11208"/>
                </a:cubicBezTo>
                <a:cubicBezTo>
                  <a:pt x="20572" y="10351"/>
                  <a:pt x="18637" y="5989"/>
                  <a:pt x="15340" y="5220"/>
                </a:cubicBezTo>
                <a:cubicBezTo>
                  <a:pt x="15268" y="5205"/>
                  <a:pt x="15211" y="5133"/>
                  <a:pt x="15190" y="5030"/>
                </a:cubicBezTo>
                <a:cubicBezTo>
                  <a:pt x="14870" y="3346"/>
                  <a:pt x="14039" y="1097"/>
                  <a:pt x="11862" y="42"/>
                </a:cubicBezTo>
                <a:cubicBezTo>
                  <a:pt x="11819" y="21"/>
                  <a:pt x="11777" y="9"/>
                  <a:pt x="11734" y="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32" name="成组"/>
          <p:cNvGrpSpPr/>
          <p:nvPr/>
        </p:nvGrpSpPr>
        <p:grpSpPr>
          <a:xfrm>
            <a:off x="2521862" y="3092855"/>
            <a:ext cx="7961076" cy="2014475"/>
            <a:chOff x="0" y="0"/>
            <a:chExt cx="7961075" cy="2014473"/>
          </a:xfrm>
        </p:grpSpPr>
        <p:sp>
          <p:nvSpPr>
            <p:cNvPr id="127" name="矩形"/>
            <p:cNvSpPr/>
            <p:nvPr/>
          </p:nvSpPr>
          <p:spPr>
            <a:xfrm>
              <a:off x="0" y="1758437"/>
              <a:ext cx="2874306" cy="1125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8" name="矩形"/>
            <p:cNvSpPr/>
            <p:nvPr/>
          </p:nvSpPr>
          <p:spPr>
            <a:xfrm>
              <a:off x="5086770" y="1758437"/>
              <a:ext cx="2874306" cy="1125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29" name="线条"/>
            <p:cNvSpPr/>
            <p:nvPr/>
          </p:nvSpPr>
          <p:spPr>
            <a:xfrm flipH="1">
              <a:off x="1336990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0" name="线条"/>
            <p:cNvSpPr/>
            <p:nvPr/>
          </p:nvSpPr>
          <p:spPr>
            <a:xfrm>
              <a:off x="6423759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1" name="genome"/>
            <p:cNvSpPr txBox="1"/>
            <p:nvPr/>
          </p:nvSpPr>
          <p:spPr>
            <a:xfrm>
              <a:off x="3333752" y="1553415"/>
              <a:ext cx="1293572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genome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33" name="What genes control the phenotype of organisms？"/>
          <p:cNvSpPr txBox="1"/>
          <p:nvPr/>
        </p:nvSpPr>
        <p:spPr>
          <a:xfrm>
            <a:off x="409575" y="6115685"/>
            <a:ext cx="6042660" cy="14566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The relationship between 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genome sequences and functions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75755" y="6356985"/>
            <a:ext cx="5682615" cy="1163955"/>
          </a:xfrm>
          <a:prstGeom prst="rect">
            <a:avLst/>
          </a:prstGeom>
        </p:spPr>
        <p:txBody>
          <a:bodyPr>
            <a:noAutofit/>
          </a:bodyPr>
          <a:p>
            <a:pPr algn="ctr">
              <a:buNone/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relationship between genome sequences and phylogenetic history.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成组"/>
          <p:cNvGrpSpPr/>
          <p:nvPr/>
        </p:nvGrpSpPr>
        <p:grpSpPr>
          <a:xfrm>
            <a:off x="4880430" y="3161423"/>
            <a:ext cx="6139590" cy="590563"/>
            <a:chOff x="0" y="0"/>
            <a:chExt cx="6139589" cy="590562"/>
          </a:xfrm>
        </p:grpSpPr>
        <p:sp>
          <p:nvSpPr>
            <p:cNvPr id="147" name="三角形"/>
            <p:cNvSpPr/>
            <p:nvPr/>
          </p:nvSpPr>
          <p:spPr>
            <a:xfrm rot="3565884">
              <a:off x="5650510" y="-61891"/>
              <a:ext cx="252321" cy="69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8" name="三角形"/>
            <p:cNvSpPr/>
            <p:nvPr/>
          </p:nvSpPr>
          <p:spPr>
            <a:xfrm rot="2573434">
              <a:off x="110441" y="102089"/>
              <a:ext cx="304606" cy="44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50" name="鱼"/>
          <p:cNvSpPr/>
          <p:nvPr/>
        </p:nvSpPr>
        <p:spPr>
          <a:xfrm>
            <a:off x="2454578" y="3150157"/>
            <a:ext cx="2911122" cy="111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1" name="鱼"/>
          <p:cNvSpPr/>
          <p:nvPr/>
        </p:nvSpPr>
        <p:spPr>
          <a:xfrm>
            <a:off x="7910104" y="3150157"/>
            <a:ext cx="2911122" cy="111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038" extrusionOk="0">
                <a:moveTo>
                  <a:pt x="11235" y="8"/>
                </a:moveTo>
                <a:cubicBezTo>
                  <a:pt x="11182" y="31"/>
                  <a:pt x="11132" y="99"/>
                  <a:pt x="11094" y="209"/>
                </a:cubicBezTo>
                <a:cubicBezTo>
                  <a:pt x="10679" y="1433"/>
                  <a:pt x="9369" y="5276"/>
                  <a:pt x="9198" y="5616"/>
                </a:cubicBezTo>
                <a:cubicBezTo>
                  <a:pt x="9095" y="5819"/>
                  <a:pt x="9509" y="6327"/>
                  <a:pt x="9944" y="6778"/>
                </a:cubicBezTo>
                <a:cubicBezTo>
                  <a:pt x="6449" y="8307"/>
                  <a:pt x="4876" y="10664"/>
                  <a:pt x="3123" y="8573"/>
                </a:cubicBezTo>
                <a:cubicBezTo>
                  <a:pt x="1881" y="7091"/>
                  <a:pt x="1092" y="5440"/>
                  <a:pt x="203" y="5778"/>
                </a:cubicBezTo>
                <a:cubicBezTo>
                  <a:pt x="240" y="8738"/>
                  <a:pt x="834" y="11471"/>
                  <a:pt x="834" y="11471"/>
                </a:cubicBezTo>
                <a:cubicBezTo>
                  <a:pt x="834" y="11471"/>
                  <a:pt x="95" y="14810"/>
                  <a:pt x="0" y="16937"/>
                </a:cubicBezTo>
                <a:cubicBezTo>
                  <a:pt x="1837" y="17082"/>
                  <a:pt x="3541" y="13698"/>
                  <a:pt x="4601" y="13988"/>
                </a:cubicBezTo>
                <a:cubicBezTo>
                  <a:pt x="4813" y="14046"/>
                  <a:pt x="5152" y="14222"/>
                  <a:pt x="5586" y="14467"/>
                </a:cubicBezTo>
                <a:cubicBezTo>
                  <a:pt x="5315" y="14882"/>
                  <a:pt x="5094" y="15004"/>
                  <a:pt x="4976" y="15039"/>
                </a:cubicBezTo>
                <a:cubicBezTo>
                  <a:pt x="4923" y="15055"/>
                  <a:pt x="4879" y="15162"/>
                  <a:pt x="4876" y="15300"/>
                </a:cubicBezTo>
                <a:cubicBezTo>
                  <a:pt x="4846" y="16608"/>
                  <a:pt x="5056" y="18308"/>
                  <a:pt x="5160" y="19061"/>
                </a:cubicBezTo>
                <a:cubicBezTo>
                  <a:pt x="5195" y="19313"/>
                  <a:pt x="5293" y="19466"/>
                  <a:pt x="5396" y="19433"/>
                </a:cubicBezTo>
                <a:cubicBezTo>
                  <a:pt x="5637" y="19355"/>
                  <a:pt x="6464" y="18449"/>
                  <a:pt x="7100" y="17514"/>
                </a:cubicBezTo>
                <a:cubicBezTo>
                  <a:pt x="7943" y="16277"/>
                  <a:pt x="8861" y="16266"/>
                  <a:pt x="8861" y="16266"/>
                </a:cubicBezTo>
                <a:cubicBezTo>
                  <a:pt x="9327" y="16491"/>
                  <a:pt x="9806" y="16702"/>
                  <a:pt x="10291" y="16886"/>
                </a:cubicBezTo>
                <a:cubicBezTo>
                  <a:pt x="10140" y="18742"/>
                  <a:pt x="9464" y="21586"/>
                  <a:pt x="10262" y="20946"/>
                </a:cubicBezTo>
                <a:cubicBezTo>
                  <a:pt x="11145" y="20238"/>
                  <a:pt x="12134" y="18328"/>
                  <a:pt x="12550" y="17475"/>
                </a:cubicBezTo>
                <a:cubicBezTo>
                  <a:pt x="12769" y="17501"/>
                  <a:pt x="12984" y="17514"/>
                  <a:pt x="13196" y="17514"/>
                </a:cubicBezTo>
                <a:cubicBezTo>
                  <a:pt x="14021" y="17514"/>
                  <a:pt x="14952" y="17271"/>
                  <a:pt x="15883" y="16886"/>
                </a:cubicBezTo>
                <a:cubicBezTo>
                  <a:pt x="15916" y="17534"/>
                  <a:pt x="15950" y="18451"/>
                  <a:pt x="15941" y="19377"/>
                </a:cubicBezTo>
                <a:cubicBezTo>
                  <a:pt x="15937" y="19845"/>
                  <a:pt x="16148" y="20115"/>
                  <a:pt x="16293" y="19830"/>
                </a:cubicBezTo>
                <a:cubicBezTo>
                  <a:pt x="16847" y="18744"/>
                  <a:pt x="17302" y="16924"/>
                  <a:pt x="17495" y="16086"/>
                </a:cubicBezTo>
                <a:cubicBezTo>
                  <a:pt x="19657" y="14841"/>
                  <a:pt x="21472" y="13116"/>
                  <a:pt x="21472" y="12343"/>
                </a:cubicBezTo>
                <a:cubicBezTo>
                  <a:pt x="21472" y="12028"/>
                  <a:pt x="20941" y="12244"/>
                  <a:pt x="20941" y="12244"/>
                </a:cubicBezTo>
                <a:cubicBezTo>
                  <a:pt x="20941" y="12244"/>
                  <a:pt x="21600" y="11445"/>
                  <a:pt x="21433" y="10843"/>
                </a:cubicBezTo>
                <a:cubicBezTo>
                  <a:pt x="21121" y="9712"/>
                  <a:pt x="18460" y="5605"/>
                  <a:pt x="13846" y="5787"/>
                </a:cubicBezTo>
                <a:cubicBezTo>
                  <a:pt x="13671" y="5358"/>
                  <a:pt x="13372" y="4650"/>
                  <a:pt x="13079" y="3855"/>
                </a:cubicBezTo>
                <a:cubicBezTo>
                  <a:pt x="12562" y="2448"/>
                  <a:pt x="11708" y="539"/>
                  <a:pt x="11394" y="81"/>
                </a:cubicBezTo>
                <a:cubicBezTo>
                  <a:pt x="11344" y="9"/>
                  <a:pt x="11288" y="-14"/>
                  <a:pt x="11235" y="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59" name="成组"/>
          <p:cNvGrpSpPr/>
          <p:nvPr/>
        </p:nvGrpSpPr>
        <p:grpSpPr>
          <a:xfrm>
            <a:off x="2521862" y="4401939"/>
            <a:ext cx="7961076" cy="2014475"/>
            <a:chOff x="0" y="0"/>
            <a:chExt cx="7961075" cy="2014474"/>
          </a:xfrm>
        </p:grpSpPr>
        <p:sp>
          <p:nvSpPr>
            <p:cNvPr id="152" name="矩形"/>
            <p:cNvSpPr/>
            <p:nvPr/>
          </p:nvSpPr>
          <p:spPr>
            <a:xfrm>
              <a:off x="0" y="1758438"/>
              <a:ext cx="2874306" cy="11252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3" name="矩形"/>
            <p:cNvSpPr/>
            <p:nvPr/>
          </p:nvSpPr>
          <p:spPr>
            <a:xfrm>
              <a:off x="5086770" y="1758438"/>
              <a:ext cx="2874306" cy="11252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4" name="线条"/>
            <p:cNvSpPr/>
            <p:nvPr/>
          </p:nvSpPr>
          <p:spPr>
            <a:xfrm flipH="1">
              <a:off x="1336990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5" name="线条"/>
            <p:cNvSpPr/>
            <p:nvPr/>
          </p:nvSpPr>
          <p:spPr>
            <a:xfrm>
              <a:off x="6423759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6" name="genome"/>
            <p:cNvSpPr txBox="1"/>
            <p:nvPr/>
          </p:nvSpPr>
          <p:spPr>
            <a:xfrm>
              <a:off x="3333752" y="1553415"/>
              <a:ext cx="129357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genome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7" name="矩形"/>
            <p:cNvSpPr/>
            <p:nvPr/>
          </p:nvSpPr>
          <p:spPr>
            <a:xfrm>
              <a:off x="1872337" y="1758438"/>
              <a:ext cx="231925" cy="112524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8" name="矩形"/>
            <p:cNvSpPr/>
            <p:nvPr/>
          </p:nvSpPr>
          <p:spPr>
            <a:xfrm>
              <a:off x="7053937" y="1758438"/>
              <a:ext cx="231925" cy="112524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0" name="Similar species look for genes with different phenotypes"/>
          <p:cNvSpPr txBox="1"/>
          <p:nvPr/>
        </p:nvSpPr>
        <p:spPr>
          <a:xfrm>
            <a:off x="1633279" y="828246"/>
            <a:ext cx="97382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Search genes in similar species for different phenotypes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9" grpId="2" animBg="1" advAuto="0"/>
      <p:bldP spid="1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成组"/>
          <p:cNvGrpSpPr/>
          <p:nvPr/>
        </p:nvGrpSpPr>
        <p:grpSpPr>
          <a:xfrm>
            <a:off x="4634352" y="2990853"/>
            <a:ext cx="3878520" cy="576726"/>
            <a:chOff x="0" y="0"/>
            <a:chExt cx="3878518" cy="576725"/>
          </a:xfrm>
        </p:grpSpPr>
        <p:sp>
          <p:nvSpPr>
            <p:cNvPr id="169" name="三角形"/>
            <p:cNvSpPr/>
            <p:nvPr/>
          </p:nvSpPr>
          <p:spPr>
            <a:xfrm rot="16750415">
              <a:off x="3482632" y="156526"/>
              <a:ext cx="238997" cy="52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0" name="三角形"/>
            <p:cNvSpPr/>
            <p:nvPr/>
          </p:nvSpPr>
          <p:spPr>
            <a:xfrm rot="1855865">
              <a:off x="116992" y="24351"/>
              <a:ext cx="238997" cy="52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72" name="Different species look for genes with the same phenotype"/>
          <p:cNvSpPr txBox="1"/>
          <p:nvPr/>
        </p:nvSpPr>
        <p:spPr>
          <a:xfrm>
            <a:off x="1739078" y="828246"/>
            <a:ext cx="9526647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Search genes in different species for same phenotypes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3" name="雷克斯霸王龙"/>
          <p:cNvSpPr/>
          <p:nvPr/>
        </p:nvSpPr>
        <p:spPr>
          <a:xfrm>
            <a:off x="2426373" y="3318433"/>
            <a:ext cx="2747354" cy="1224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50" extrusionOk="0">
                <a:moveTo>
                  <a:pt x="17600" y="1"/>
                </a:moveTo>
                <a:cubicBezTo>
                  <a:pt x="16943" y="-50"/>
                  <a:pt x="16715" y="1622"/>
                  <a:pt x="16293" y="2476"/>
                </a:cubicBezTo>
                <a:cubicBezTo>
                  <a:pt x="16085" y="2897"/>
                  <a:pt x="15764" y="2898"/>
                  <a:pt x="15493" y="2789"/>
                </a:cubicBezTo>
                <a:cubicBezTo>
                  <a:pt x="14190" y="1643"/>
                  <a:pt x="12239" y="1718"/>
                  <a:pt x="11327" y="3329"/>
                </a:cubicBezTo>
                <a:cubicBezTo>
                  <a:pt x="10481" y="4822"/>
                  <a:pt x="9356" y="7024"/>
                  <a:pt x="6661" y="6811"/>
                </a:cubicBezTo>
                <a:cubicBezTo>
                  <a:pt x="4374" y="6630"/>
                  <a:pt x="4023" y="11154"/>
                  <a:pt x="75" y="12239"/>
                </a:cubicBezTo>
                <a:cubicBezTo>
                  <a:pt x="-11" y="12263"/>
                  <a:pt x="-29" y="12559"/>
                  <a:pt x="52" y="12636"/>
                </a:cubicBezTo>
                <a:cubicBezTo>
                  <a:pt x="1119" y="13639"/>
                  <a:pt x="3227" y="12542"/>
                  <a:pt x="4295" y="11768"/>
                </a:cubicBezTo>
                <a:cubicBezTo>
                  <a:pt x="5459" y="10924"/>
                  <a:pt x="6918" y="10514"/>
                  <a:pt x="8046" y="11692"/>
                </a:cubicBezTo>
                <a:cubicBezTo>
                  <a:pt x="8622" y="12294"/>
                  <a:pt x="9333" y="12696"/>
                  <a:pt x="9907" y="12934"/>
                </a:cubicBezTo>
                <a:cubicBezTo>
                  <a:pt x="9705" y="13511"/>
                  <a:pt x="9555" y="14247"/>
                  <a:pt x="9493" y="15057"/>
                </a:cubicBezTo>
                <a:cubicBezTo>
                  <a:pt x="8426" y="15783"/>
                  <a:pt x="8688" y="19962"/>
                  <a:pt x="8688" y="19962"/>
                </a:cubicBezTo>
                <a:lnTo>
                  <a:pt x="9260" y="21550"/>
                </a:lnTo>
                <a:lnTo>
                  <a:pt x="10421" y="21550"/>
                </a:lnTo>
                <a:lnTo>
                  <a:pt x="10152" y="20901"/>
                </a:lnTo>
                <a:cubicBezTo>
                  <a:pt x="10152" y="20901"/>
                  <a:pt x="9856" y="20602"/>
                  <a:pt x="9557" y="20192"/>
                </a:cubicBezTo>
                <a:cubicBezTo>
                  <a:pt x="9192" y="17765"/>
                  <a:pt x="9644" y="17107"/>
                  <a:pt x="10557" y="16321"/>
                </a:cubicBezTo>
                <a:cubicBezTo>
                  <a:pt x="11292" y="15931"/>
                  <a:pt x="11781" y="14398"/>
                  <a:pt x="12041" y="13330"/>
                </a:cubicBezTo>
                <a:cubicBezTo>
                  <a:pt x="12385" y="13515"/>
                  <a:pt x="12708" y="13784"/>
                  <a:pt x="12943" y="13994"/>
                </a:cubicBezTo>
                <a:cubicBezTo>
                  <a:pt x="13135" y="15733"/>
                  <a:pt x="13392" y="18079"/>
                  <a:pt x="13471" y="18921"/>
                </a:cubicBezTo>
                <a:cubicBezTo>
                  <a:pt x="14282" y="20185"/>
                  <a:pt x="14301" y="21550"/>
                  <a:pt x="14301" y="21550"/>
                </a:cubicBezTo>
                <a:lnTo>
                  <a:pt x="16081" y="21550"/>
                </a:lnTo>
                <a:lnTo>
                  <a:pt x="15752" y="20697"/>
                </a:lnTo>
                <a:lnTo>
                  <a:pt x="15057" y="20132"/>
                </a:lnTo>
                <a:lnTo>
                  <a:pt x="14269" y="18109"/>
                </a:lnTo>
                <a:cubicBezTo>
                  <a:pt x="14269" y="18109"/>
                  <a:pt x="14113" y="17561"/>
                  <a:pt x="14113" y="16152"/>
                </a:cubicBezTo>
                <a:cubicBezTo>
                  <a:pt x="14561" y="15261"/>
                  <a:pt x="14602" y="13398"/>
                  <a:pt x="14568" y="12111"/>
                </a:cubicBezTo>
                <a:cubicBezTo>
                  <a:pt x="14918" y="11796"/>
                  <a:pt x="15223" y="11380"/>
                  <a:pt x="15488" y="10911"/>
                </a:cubicBezTo>
                <a:cubicBezTo>
                  <a:pt x="15859" y="12547"/>
                  <a:pt x="15514" y="13467"/>
                  <a:pt x="15461" y="13794"/>
                </a:cubicBezTo>
                <a:cubicBezTo>
                  <a:pt x="15599" y="13748"/>
                  <a:pt x="15787" y="13484"/>
                  <a:pt x="15787" y="13484"/>
                </a:cubicBezTo>
                <a:cubicBezTo>
                  <a:pt x="15787" y="13484"/>
                  <a:pt x="15797" y="13986"/>
                  <a:pt x="15678" y="14544"/>
                </a:cubicBezTo>
                <a:cubicBezTo>
                  <a:pt x="16299" y="13675"/>
                  <a:pt x="16143" y="11831"/>
                  <a:pt x="15921" y="10496"/>
                </a:cubicBezTo>
                <a:cubicBezTo>
                  <a:pt x="16207" y="11100"/>
                  <a:pt x="16544" y="11818"/>
                  <a:pt x="16701" y="12171"/>
                </a:cubicBezTo>
                <a:cubicBezTo>
                  <a:pt x="17205" y="11938"/>
                  <a:pt x="17152" y="13425"/>
                  <a:pt x="17156" y="13405"/>
                </a:cubicBezTo>
                <a:cubicBezTo>
                  <a:pt x="17266" y="12927"/>
                  <a:pt x="17315" y="12701"/>
                  <a:pt x="17251" y="11972"/>
                </a:cubicBezTo>
                <a:cubicBezTo>
                  <a:pt x="17400" y="11907"/>
                  <a:pt x="17565" y="12005"/>
                  <a:pt x="17716" y="12353"/>
                </a:cubicBezTo>
                <a:cubicBezTo>
                  <a:pt x="17408" y="10410"/>
                  <a:pt x="16746" y="11093"/>
                  <a:pt x="16746" y="11093"/>
                </a:cubicBezTo>
                <a:cubicBezTo>
                  <a:pt x="16746" y="11093"/>
                  <a:pt x="16467" y="10140"/>
                  <a:pt x="16220" y="9286"/>
                </a:cubicBezTo>
                <a:cubicBezTo>
                  <a:pt x="16963" y="7964"/>
                  <a:pt x="17528" y="7482"/>
                  <a:pt x="17815" y="7399"/>
                </a:cubicBezTo>
                <a:cubicBezTo>
                  <a:pt x="18113" y="7314"/>
                  <a:pt x="18249" y="8476"/>
                  <a:pt x="18691" y="8437"/>
                </a:cubicBezTo>
                <a:cubicBezTo>
                  <a:pt x="18918" y="8417"/>
                  <a:pt x="19482" y="8184"/>
                  <a:pt x="19918" y="8731"/>
                </a:cubicBezTo>
                <a:cubicBezTo>
                  <a:pt x="20353" y="9278"/>
                  <a:pt x="20713" y="7946"/>
                  <a:pt x="20713" y="7946"/>
                </a:cubicBezTo>
                <a:cubicBezTo>
                  <a:pt x="19696" y="6818"/>
                  <a:pt x="19440" y="5347"/>
                  <a:pt x="19440" y="5347"/>
                </a:cubicBezTo>
                <a:lnTo>
                  <a:pt x="19496" y="4528"/>
                </a:lnTo>
                <a:cubicBezTo>
                  <a:pt x="19496" y="4528"/>
                  <a:pt x="19717" y="4494"/>
                  <a:pt x="19966" y="4853"/>
                </a:cubicBezTo>
                <a:cubicBezTo>
                  <a:pt x="20215" y="5212"/>
                  <a:pt x="20533" y="5554"/>
                  <a:pt x="21523" y="4747"/>
                </a:cubicBezTo>
                <a:cubicBezTo>
                  <a:pt x="21571" y="2949"/>
                  <a:pt x="21412" y="3127"/>
                  <a:pt x="21087" y="2204"/>
                </a:cubicBezTo>
                <a:cubicBezTo>
                  <a:pt x="20798" y="1384"/>
                  <a:pt x="20521" y="1964"/>
                  <a:pt x="19704" y="1280"/>
                </a:cubicBezTo>
                <a:cubicBezTo>
                  <a:pt x="19504" y="152"/>
                  <a:pt x="19149" y="343"/>
                  <a:pt x="18810" y="514"/>
                </a:cubicBezTo>
                <a:cubicBezTo>
                  <a:pt x="18471" y="685"/>
                  <a:pt x="18257" y="53"/>
                  <a:pt x="17600" y="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4" name="章鱼"/>
          <p:cNvSpPr/>
          <p:nvPr/>
        </p:nvSpPr>
        <p:spPr>
          <a:xfrm>
            <a:off x="7951358" y="3279591"/>
            <a:ext cx="2137943" cy="130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0643" extrusionOk="0">
                <a:moveTo>
                  <a:pt x="6099" y="0"/>
                </a:moveTo>
                <a:cubicBezTo>
                  <a:pt x="2842" y="0"/>
                  <a:pt x="2465" y="6960"/>
                  <a:pt x="6607" y="6047"/>
                </a:cubicBezTo>
                <a:cubicBezTo>
                  <a:pt x="8039" y="5731"/>
                  <a:pt x="8138" y="8281"/>
                  <a:pt x="6979" y="8448"/>
                </a:cubicBezTo>
                <a:cubicBezTo>
                  <a:pt x="6432" y="8527"/>
                  <a:pt x="5701" y="8168"/>
                  <a:pt x="5087" y="8311"/>
                </a:cubicBezTo>
                <a:cubicBezTo>
                  <a:pt x="3542" y="8662"/>
                  <a:pt x="2965" y="11273"/>
                  <a:pt x="2035" y="11809"/>
                </a:cubicBezTo>
                <a:cubicBezTo>
                  <a:pt x="1298" y="12240"/>
                  <a:pt x="642" y="11301"/>
                  <a:pt x="377" y="10690"/>
                </a:cubicBezTo>
                <a:cubicBezTo>
                  <a:pt x="224" y="10339"/>
                  <a:pt x="-113" y="10705"/>
                  <a:pt x="38" y="11058"/>
                </a:cubicBezTo>
                <a:cubicBezTo>
                  <a:pt x="320" y="11720"/>
                  <a:pt x="805" y="12374"/>
                  <a:pt x="1332" y="12581"/>
                </a:cubicBezTo>
                <a:cubicBezTo>
                  <a:pt x="2731" y="13154"/>
                  <a:pt x="3457" y="10577"/>
                  <a:pt x="4588" y="9786"/>
                </a:cubicBezTo>
                <a:cubicBezTo>
                  <a:pt x="4959" y="9524"/>
                  <a:pt x="5351" y="9543"/>
                  <a:pt x="5775" y="9659"/>
                </a:cubicBezTo>
                <a:cubicBezTo>
                  <a:pt x="4435" y="10470"/>
                  <a:pt x="4869" y="13055"/>
                  <a:pt x="4372" y="14276"/>
                </a:cubicBezTo>
                <a:cubicBezTo>
                  <a:pt x="4078" y="14989"/>
                  <a:pt x="3184" y="15606"/>
                  <a:pt x="2399" y="14464"/>
                </a:cubicBezTo>
                <a:cubicBezTo>
                  <a:pt x="1671" y="13359"/>
                  <a:pt x="725" y="13811"/>
                  <a:pt x="355" y="14675"/>
                </a:cubicBezTo>
                <a:cubicBezTo>
                  <a:pt x="225" y="14979"/>
                  <a:pt x="503" y="15311"/>
                  <a:pt x="650" y="15016"/>
                </a:cubicBezTo>
                <a:cubicBezTo>
                  <a:pt x="971" y="14375"/>
                  <a:pt x="1688" y="14358"/>
                  <a:pt x="1965" y="14918"/>
                </a:cubicBezTo>
                <a:cubicBezTo>
                  <a:pt x="2549" y="16044"/>
                  <a:pt x="3440" y="16447"/>
                  <a:pt x="4314" y="15807"/>
                </a:cubicBezTo>
                <a:cubicBezTo>
                  <a:pt x="4859" y="15408"/>
                  <a:pt x="5160" y="14752"/>
                  <a:pt x="5358" y="13845"/>
                </a:cubicBezTo>
                <a:cubicBezTo>
                  <a:pt x="5730" y="12138"/>
                  <a:pt x="5570" y="11022"/>
                  <a:pt x="6582" y="10878"/>
                </a:cubicBezTo>
                <a:cubicBezTo>
                  <a:pt x="6360" y="11793"/>
                  <a:pt x="6170" y="12904"/>
                  <a:pt x="6037" y="14215"/>
                </a:cubicBezTo>
                <a:cubicBezTo>
                  <a:pt x="5526" y="19138"/>
                  <a:pt x="2157" y="18906"/>
                  <a:pt x="1412" y="17417"/>
                </a:cubicBezTo>
                <a:lnTo>
                  <a:pt x="1409" y="17409"/>
                </a:lnTo>
                <a:cubicBezTo>
                  <a:pt x="1351" y="17295"/>
                  <a:pt x="1247" y="17268"/>
                  <a:pt x="1168" y="17351"/>
                </a:cubicBezTo>
                <a:cubicBezTo>
                  <a:pt x="776" y="17763"/>
                  <a:pt x="2019" y="19519"/>
                  <a:pt x="3840" y="19168"/>
                </a:cubicBezTo>
                <a:cubicBezTo>
                  <a:pt x="5304" y="18884"/>
                  <a:pt x="6507" y="17322"/>
                  <a:pt x="6954" y="14519"/>
                </a:cubicBezTo>
                <a:cubicBezTo>
                  <a:pt x="7209" y="13077"/>
                  <a:pt x="7505" y="12053"/>
                  <a:pt x="7781" y="11330"/>
                </a:cubicBezTo>
                <a:cubicBezTo>
                  <a:pt x="7867" y="11963"/>
                  <a:pt x="8106" y="12575"/>
                  <a:pt x="8413" y="13102"/>
                </a:cubicBezTo>
                <a:cubicBezTo>
                  <a:pt x="9470" y="14894"/>
                  <a:pt x="9857" y="16575"/>
                  <a:pt x="9903" y="17787"/>
                </a:cubicBezTo>
                <a:cubicBezTo>
                  <a:pt x="9988" y="20042"/>
                  <a:pt x="7823" y="20201"/>
                  <a:pt x="7909" y="17999"/>
                </a:cubicBezTo>
                <a:cubicBezTo>
                  <a:pt x="7917" y="17797"/>
                  <a:pt x="7934" y="17588"/>
                  <a:pt x="7974" y="17380"/>
                </a:cubicBezTo>
                <a:cubicBezTo>
                  <a:pt x="8002" y="17237"/>
                  <a:pt x="8057" y="17027"/>
                  <a:pt x="8106" y="16687"/>
                </a:cubicBezTo>
                <a:cubicBezTo>
                  <a:pt x="8213" y="15951"/>
                  <a:pt x="8241" y="15011"/>
                  <a:pt x="7953" y="14413"/>
                </a:cubicBezTo>
                <a:cubicBezTo>
                  <a:pt x="7817" y="14132"/>
                  <a:pt x="7546" y="14447"/>
                  <a:pt x="7677" y="14736"/>
                </a:cubicBezTo>
                <a:cubicBezTo>
                  <a:pt x="7677" y="14736"/>
                  <a:pt x="7769" y="14909"/>
                  <a:pt x="7801" y="15267"/>
                </a:cubicBezTo>
                <a:cubicBezTo>
                  <a:pt x="7926" y="16678"/>
                  <a:pt x="7302" y="17285"/>
                  <a:pt x="7497" y="18739"/>
                </a:cubicBezTo>
                <a:cubicBezTo>
                  <a:pt x="7834" y="21460"/>
                  <a:pt x="10927" y="21600"/>
                  <a:pt x="10616" y="16941"/>
                </a:cubicBezTo>
                <a:cubicBezTo>
                  <a:pt x="10581" y="16424"/>
                  <a:pt x="10506" y="15920"/>
                  <a:pt x="10402" y="15439"/>
                </a:cubicBezTo>
                <a:cubicBezTo>
                  <a:pt x="9809" y="12684"/>
                  <a:pt x="8759" y="11936"/>
                  <a:pt x="8766" y="10870"/>
                </a:cubicBezTo>
                <a:cubicBezTo>
                  <a:pt x="8763" y="10270"/>
                  <a:pt x="9318" y="9919"/>
                  <a:pt x="9572" y="10926"/>
                </a:cubicBezTo>
                <a:cubicBezTo>
                  <a:pt x="9573" y="10928"/>
                  <a:pt x="9849" y="11799"/>
                  <a:pt x="10075" y="12237"/>
                </a:cubicBezTo>
                <a:cubicBezTo>
                  <a:pt x="10991" y="13985"/>
                  <a:pt x="11825" y="13423"/>
                  <a:pt x="11553" y="15571"/>
                </a:cubicBezTo>
                <a:cubicBezTo>
                  <a:pt x="11069" y="19394"/>
                  <a:pt x="14210" y="20445"/>
                  <a:pt x="15674" y="17991"/>
                </a:cubicBezTo>
                <a:cubicBezTo>
                  <a:pt x="16022" y="17359"/>
                  <a:pt x="16671" y="17574"/>
                  <a:pt x="16878" y="18062"/>
                </a:cubicBezTo>
                <a:cubicBezTo>
                  <a:pt x="17006" y="18365"/>
                  <a:pt x="17298" y="18082"/>
                  <a:pt x="17187" y="17763"/>
                </a:cubicBezTo>
                <a:cubicBezTo>
                  <a:pt x="16885" y="16903"/>
                  <a:pt x="15921" y="16525"/>
                  <a:pt x="15323" y="17433"/>
                </a:cubicBezTo>
                <a:cubicBezTo>
                  <a:pt x="14180" y="19063"/>
                  <a:pt x="12040" y="18126"/>
                  <a:pt x="12411" y="15876"/>
                </a:cubicBezTo>
                <a:cubicBezTo>
                  <a:pt x="12973" y="12460"/>
                  <a:pt x="11367" y="12641"/>
                  <a:pt x="10694" y="10360"/>
                </a:cubicBezTo>
                <a:cubicBezTo>
                  <a:pt x="10212" y="8779"/>
                  <a:pt x="11158" y="8145"/>
                  <a:pt x="11434" y="9635"/>
                </a:cubicBezTo>
                <a:cubicBezTo>
                  <a:pt x="11992" y="12669"/>
                  <a:pt x="13220" y="11746"/>
                  <a:pt x="14213" y="11394"/>
                </a:cubicBezTo>
                <a:cubicBezTo>
                  <a:pt x="14310" y="12269"/>
                  <a:pt x="14382" y="13258"/>
                  <a:pt x="14929" y="14368"/>
                </a:cubicBezTo>
                <a:cubicBezTo>
                  <a:pt x="15833" y="16248"/>
                  <a:pt x="17452" y="16212"/>
                  <a:pt x="18753" y="15238"/>
                </a:cubicBezTo>
                <a:cubicBezTo>
                  <a:pt x="18959" y="15083"/>
                  <a:pt x="18824" y="14588"/>
                  <a:pt x="18611" y="14720"/>
                </a:cubicBezTo>
                <a:cubicBezTo>
                  <a:pt x="17874" y="15177"/>
                  <a:pt x="16817" y="15382"/>
                  <a:pt x="16086" y="14757"/>
                </a:cubicBezTo>
                <a:cubicBezTo>
                  <a:pt x="15221" y="14035"/>
                  <a:pt x="15026" y="12452"/>
                  <a:pt x="14944" y="11312"/>
                </a:cubicBezTo>
                <a:cubicBezTo>
                  <a:pt x="16399" y="11628"/>
                  <a:pt x="17255" y="14654"/>
                  <a:pt x="19751" y="12036"/>
                </a:cubicBezTo>
                <a:cubicBezTo>
                  <a:pt x="20051" y="11743"/>
                  <a:pt x="20774" y="11567"/>
                  <a:pt x="21049" y="12237"/>
                </a:cubicBezTo>
                <a:cubicBezTo>
                  <a:pt x="21179" y="12556"/>
                  <a:pt x="21487" y="12264"/>
                  <a:pt x="21369" y="11930"/>
                </a:cubicBezTo>
                <a:cubicBezTo>
                  <a:pt x="21209" y="11475"/>
                  <a:pt x="20930" y="11215"/>
                  <a:pt x="20605" y="11119"/>
                </a:cubicBezTo>
                <a:cubicBezTo>
                  <a:pt x="20456" y="11074"/>
                  <a:pt x="20308" y="11067"/>
                  <a:pt x="20162" y="11084"/>
                </a:cubicBezTo>
                <a:cubicBezTo>
                  <a:pt x="19397" y="11183"/>
                  <a:pt x="19191" y="11901"/>
                  <a:pt x="18342" y="12116"/>
                </a:cubicBezTo>
                <a:cubicBezTo>
                  <a:pt x="16979" y="12467"/>
                  <a:pt x="16362" y="10269"/>
                  <a:pt x="14835" y="10045"/>
                </a:cubicBezTo>
                <a:cubicBezTo>
                  <a:pt x="14580" y="8539"/>
                  <a:pt x="13806" y="7588"/>
                  <a:pt x="12950" y="7002"/>
                </a:cubicBezTo>
                <a:cubicBezTo>
                  <a:pt x="14127" y="6691"/>
                  <a:pt x="14523" y="5682"/>
                  <a:pt x="15151" y="6055"/>
                </a:cubicBezTo>
                <a:cubicBezTo>
                  <a:pt x="16110" y="6637"/>
                  <a:pt x="15533" y="8507"/>
                  <a:pt x="16534" y="9765"/>
                </a:cubicBezTo>
                <a:cubicBezTo>
                  <a:pt x="17387" y="10735"/>
                  <a:pt x="18076" y="10019"/>
                  <a:pt x="18734" y="8707"/>
                </a:cubicBezTo>
                <a:cubicBezTo>
                  <a:pt x="19271" y="7653"/>
                  <a:pt x="19943" y="8242"/>
                  <a:pt x="20145" y="8578"/>
                </a:cubicBezTo>
                <a:cubicBezTo>
                  <a:pt x="20328" y="8880"/>
                  <a:pt x="20619" y="8455"/>
                  <a:pt x="20444" y="8141"/>
                </a:cubicBezTo>
                <a:cubicBezTo>
                  <a:pt x="20087" y="7502"/>
                  <a:pt x="19318" y="7095"/>
                  <a:pt x="18718" y="7745"/>
                </a:cubicBezTo>
                <a:cubicBezTo>
                  <a:pt x="18299" y="8173"/>
                  <a:pt x="17710" y="9802"/>
                  <a:pt x="17040" y="9136"/>
                </a:cubicBezTo>
                <a:cubicBezTo>
                  <a:pt x="16188" y="8313"/>
                  <a:pt x="16909" y="5905"/>
                  <a:pt x="15468" y="4868"/>
                </a:cubicBezTo>
                <a:cubicBezTo>
                  <a:pt x="14385" y="4086"/>
                  <a:pt x="13894" y="5394"/>
                  <a:pt x="12611" y="5484"/>
                </a:cubicBezTo>
                <a:cubicBezTo>
                  <a:pt x="11406" y="5541"/>
                  <a:pt x="11057" y="4718"/>
                  <a:pt x="10965" y="4379"/>
                </a:cubicBezTo>
                <a:cubicBezTo>
                  <a:pt x="10917" y="4136"/>
                  <a:pt x="10878" y="3854"/>
                  <a:pt x="10855" y="3525"/>
                </a:cubicBezTo>
                <a:cubicBezTo>
                  <a:pt x="10696" y="1315"/>
                  <a:pt x="9588" y="2924"/>
                  <a:pt x="8689" y="1534"/>
                </a:cubicBezTo>
                <a:cubicBezTo>
                  <a:pt x="8689" y="1534"/>
                  <a:pt x="7824" y="0"/>
                  <a:pt x="6099" y="0"/>
                </a:cubicBezTo>
                <a:close/>
                <a:moveTo>
                  <a:pt x="12254" y="8445"/>
                </a:moveTo>
                <a:cubicBezTo>
                  <a:pt x="12680" y="8597"/>
                  <a:pt x="13104" y="8833"/>
                  <a:pt x="13433" y="9194"/>
                </a:cubicBezTo>
                <a:cubicBezTo>
                  <a:pt x="13694" y="9484"/>
                  <a:pt x="13860" y="9793"/>
                  <a:pt x="13972" y="10124"/>
                </a:cubicBezTo>
                <a:cubicBezTo>
                  <a:pt x="13892" y="10149"/>
                  <a:pt x="13810" y="10177"/>
                  <a:pt x="13725" y="10212"/>
                </a:cubicBezTo>
                <a:cubicBezTo>
                  <a:pt x="12220" y="10847"/>
                  <a:pt x="12622" y="9679"/>
                  <a:pt x="12254" y="8445"/>
                </a:cubicBezTo>
                <a:close/>
              </a:path>
            </a:pathLst>
          </a:custGeom>
          <a:solidFill>
            <a:schemeClr val="accent4">
              <a:hueOff val="-461056"/>
              <a:satOff val="4338"/>
              <a:lumOff val="-1022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82" name="成组"/>
          <p:cNvGrpSpPr/>
          <p:nvPr/>
        </p:nvGrpSpPr>
        <p:grpSpPr>
          <a:xfrm>
            <a:off x="2521862" y="4733162"/>
            <a:ext cx="7961076" cy="2014475"/>
            <a:chOff x="0" y="0"/>
            <a:chExt cx="7961075" cy="2014474"/>
          </a:xfrm>
        </p:grpSpPr>
        <p:sp>
          <p:nvSpPr>
            <p:cNvPr id="175" name="矩形"/>
            <p:cNvSpPr/>
            <p:nvPr/>
          </p:nvSpPr>
          <p:spPr>
            <a:xfrm>
              <a:off x="0" y="1758438"/>
              <a:ext cx="2874306" cy="11252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6" name="矩形"/>
            <p:cNvSpPr/>
            <p:nvPr/>
          </p:nvSpPr>
          <p:spPr>
            <a:xfrm>
              <a:off x="5086770" y="1758438"/>
              <a:ext cx="2874306" cy="112524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7" name="线条"/>
            <p:cNvSpPr/>
            <p:nvPr/>
          </p:nvSpPr>
          <p:spPr>
            <a:xfrm flipH="1">
              <a:off x="1336990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8" name="线条"/>
            <p:cNvSpPr/>
            <p:nvPr/>
          </p:nvSpPr>
          <p:spPr>
            <a:xfrm>
              <a:off x="6423759" y="0"/>
              <a:ext cx="1" cy="1623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9" name="genome"/>
            <p:cNvSpPr txBox="1"/>
            <p:nvPr/>
          </p:nvSpPr>
          <p:spPr>
            <a:xfrm>
              <a:off x="3333752" y="1553415"/>
              <a:ext cx="129357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genome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0" name="矩形"/>
            <p:cNvSpPr/>
            <p:nvPr/>
          </p:nvSpPr>
          <p:spPr>
            <a:xfrm>
              <a:off x="1872337" y="1758438"/>
              <a:ext cx="231925" cy="112524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1" name="矩形"/>
            <p:cNvSpPr/>
            <p:nvPr/>
          </p:nvSpPr>
          <p:spPr>
            <a:xfrm>
              <a:off x="7053937" y="1758438"/>
              <a:ext cx="231925" cy="112524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82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成组"/>
          <p:cNvGrpSpPr/>
          <p:nvPr/>
        </p:nvGrpSpPr>
        <p:grpSpPr>
          <a:xfrm>
            <a:off x="562690" y="1920031"/>
            <a:ext cx="2321221" cy="3820138"/>
            <a:chOff x="0" y="0"/>
            <a:chExt cx="2321219" cy="3820137"/>
          </a:xfrm>
        </p:grpSpPr>
        <p:sp>
          <p:nvSpPr>
            <p:cNvPr id="184" name="鱼"/>
            <p:cNvSpPr/>
            <p:nvPr/>
          </p:nvSpPr>
          <p:spPr>
            <a:xfrm>
              <a:off x="0" y="-1"/>
              <a:ext cx="2321220" cy="8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38" extrusionOk="0">
                  <a:moveTo>
                    <a:pt x="11235" y="8"/>
                  </a:moveTo>
                  <a:cubicBezTo>
                    <a:pt x="11182" y="31"/>
                    <a:pt x="11132" y="99"/>
                    <a:pt x="11094" y="209"/>
                  </a:cubicBezTo>
                  <a:cubicBezTo>
                    <a:pt x="10679" y="1433"/>
                    <a:pt x="9369" y="5276"/>
                    <a:pt x="9198" y="5616"/>
                  </a:cubicBezTo>
                  <a:cubicBezTo>
                    <a:pt x="9095" y="5819"/>
                    <a:pt x="9509" y="6327"/>
                    <a:pt x="9944" y="6778"/>
                  </a:cubicBezTo>
                  <a:cubicBezTo>
                    <a:pt x="6449" y="8307"/>
                    <a:pt x="4876" y="10664"/>
                    <a:pt x="3123" y="8573"/>
                  </a:cubicBezTo>
                  <a:cubicBezTo>
                    <a:pt x="1881" y="7091"/>
                    <a:pt x="1092" y="5440"/>
                    <a:pt x="203" y="5778"/>
                  </a:cubicBezTo>
                  <a:cubicBezTo>
                    <a:pt x="240" y="8738"/>
                    <a:pt x="834" y="11471"/>
                    <a:pt x="834" y="11471"/>
                  </a:cubicBezTo>
                  <a:cubicBezTo>
                    <a:pt x="834" y="11471"/>
                    <a:pt x="95" y="14810"/>
                    <a:pt x="0" y="16937"/>
                  </a:cubicBezTo>
                  <a:cubicBezTo>
                    <a:pt x="1837" y="17082"/>
                    <a:pt x="3541" y="13698"/>
                    <a:pt x="4601" y="13988"/>
                  </a:cubicBezTo>
                  <a:cubicBezTo>
                    <a:pt x="4813" y="14046"/>
                    <a:pt x="5152" y="14222"/>
                    <a:pt x="5586" y="14467"/>
                  </a:cubicBezTo>
                  <a:cubicBezTo>
                    <a:pt x="5315" y="14882"/>
                    <a:pt x="5094" y="15004"/>
                    <a:pt x="4976" y="15039"/>
                  </a:cubicBezTo>
                  <a:cubicBezTo>
                    <a:pt x="4923" y="15055"/>
                    <a:pt x="4879" y="15162"/>
                    <a:pt x="4876" y="15300"/>
                  </a:cubicBezTo>
                  <a:cubicBezTo>
                    <a:pt x="4846" y="16608"/>
                    <a:pt x="5056" y="18308"/>
                    <a:pt x="5160" y="19061"/>
                  </a:cubicBezTo>
                  <a:cubicBezTo>
                    <a:pt x="5195" y="19313"/>
                    <a:pt x="5293" y="19466"/>
                    <a:pt x="5396" y="19433"/>
                  </a:cubicBezTo>
                  <a:cubicBezTo>
                    <a:pt x="5637" y="19355"/>
                    <a:pt x="6464" y="18449"/>
                    <a:pt x="7100" y="17514"/>
                  </a:cubicBezTo>
                  <a:cubicBezTo>
                    <a:pt x="7943" y="16277"/>
                    <a:pt x="8861" y="16266"/>
                    <a:pt x="8861" y="16266"/>
                  </a:cubicBezTo>
                  <a:cubicBezTo>
                    <a:pt x="9327" y="16491"/>
                    <a:pt x="9806" y="16702"/>
                    <a:pt x="10291" y="16886"/>
                  </a:cubicBezTo>
                  <a:cubicBezTo>
                    <a:pt x="10140" y="18742"/>
                    <a:pt x="9464" y="21586"/>
                    <a:pt x="10262" y="20946"/>
                  </a:cubicBezTo>
                  <a:cubicBezTo>
                    <a:pt x="11145" y="20238"/>
                    <a:pt x="12134" y="18328"/>
                    <a:pt x="12550" y="17475"/>
                  </a:cubicBezTo>
                  <a:cubicBezTo>
                    <a:pt x="12769" y="17501"/>
                    <a:pt x="12984" y="17514"/>
                    <a:pt x="13196" y="17514"/>
                  </a:cubicBezTo>
                  <a:cubicBezTo>
                    <a:pt x="14021" y="17514"/>
                    <a:pt x="14952" y="17271"/>
                    <a:pt x="15883" y="16886"/>
                  </a:cubicBezTo>
                  <a:cubicBezTo>
                    <a:pt x="15916" y="17534"/>
                    <a:pt x="15950" y="18451"/>
                    <a:pt x="15941" y="19377"/>
                  </a:cubicBezTo>
                  <a:cubicBezTo>
                    <a:pt x="15937" y="19845"/>
                    <a:pt x="16148" y="20115"/>
                    <a:pt x="16293" y="19830"/>
                  </a:cubicBezTo>
                  <a:cubicBezTo>
                    <a:pt x="16847" y="18744"/>
                    <a:pt x="17302" y="16924"/>
                    <a:pt x="17495" y="16086"/>
                  </a:cubicBezTo>
                  <a:cubicBezTo>
                    <a:pt x="19657" y="14841"/>
                    <a:pt x="21472" y="13116"/>
                    <a:pt x="21472" y="12343"/>
                  </a:cubicBezTo>
                  <a:cubicBezTo>
                    <a:pt x="21472" y="12028"/>
                    <a:pt x="20941" y="12244"/>
                    <a:pt x="20941" y="12244"/>
                  </a:cubicBezTo>
                  <a:cubicBezTo>
                    <a:pt x="20941" y="12244"/>
                    <a:pt x="21600" y="11445"/>
                    <a:pt x="21433" y="10843"/>
                  </a:cubicBezTo>
                  <a:cubicBezTo>
                    <a:pt x="21121" y="9712"/>
                    <a:pt x="18460" y="5605"/>
                    <a:pt x="13846" y="5787"/>
                  </a:cubicBezTo>
                  <a:cubicBezTo>
                    <a:pt x="13671" y="5358"/>
                    <a:pt x="13372" y="4650"/>
                    <a:pt x="13079" y="3855"/>
                  </a:cubicBezTo>
                  <a:cubicBezTo>
                    <a:pt x="12562" y="2448"/>
                    <a:pt x="11708" y="539"/>
                    <a:pt x="11394" y="81"/>
                  </a:cubicBezTo>
                  <a:cubicBezTo>
                    <a:pt x="11344" y="9"/>
                    <a:pt x="11288" y="-14"/>
                    <a:pt x="11235" y="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5" name="金鱼"/>
            <p:cNvSpPr/>
            <p:nvPr/>
          </p:nvSpPr>
          <p:spPr>
            <a:xfrm>
              <a:off x="0" y="2196297"/>
              <a:ext cx="2321220" cy="162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0478" extrusionOk="0">
                  <a:moveTo>
                    <a:pt x="11734" y="3"/>
                  </a:moveTo>
                  <a:cubicBezTo>
                    <a:pt x="11436" y="-38"/>
                    <a:pt x="11152" y="276"/>
                    <a:pt x="11125" y="724"/>
                  </a:cubicBezTo>
                  <a:cubicBezTo>
                    <a:pt x="11027" y="2210"/>
                    <a:pt x="11677" y="4026"/>
                    <a:pt x="10485" y="4934"/>
                  </a:cubicBezTo>
                  <a:cubicBezTo>
                    <a:pt x="9221" y="5900"/>
                    <a:pt x="8906" y="7504"/>
                    <a:pt x="9551" y="8778"/>
                  </a:cubicBezTo>
                  <a:cubicBezTo>
                    <a:pt x="9582" y="8836"/>
                    <a:pt x="9560" y="8925"/>
                    <a:pt x="9514" y="8947"/>
                  </a:cubicBezTo>
                  <a:cubicBezTo>
                    <a:pt x="7373" y="10104"/>
                    <a:pt x="3983" y="2532"/>
                    <a:pt x="376" y="3520"/>
                  </a:cubicBezTo>
                  <a:cubicBezTo>
                    <a:pt x="236" y="3557"/>
                    <a:pt x="150" y="3769"/>
                    <a:pt x="206" y="3959"/>
                  </a:cubicBezTo>
                  <a:cubicBezTo>
                    <a:pt x="490" y="4948"/>
                    <a:pt x="1476" y="5704"/>
                    <a:pt x="1883" y="5982"/>
                  </a:cubicBezTo>
                  <a:cubicBezTo>
                    <a:pt x="1945" y="6026"/>
                    <a:pt x="1939" y="6149"/>
                    <a:pt x="1872" y="6179"/>
                  </a:cubicBezTo>
                  <a:cubicBezTo>
                    <a:pt x="1439" y="6384"/>
                    <a:pt x="386" y="6933"/>
                    <a:pt x="139" y="7636"/>
                  </a:cubicBezTo>
                  <a:cubicBezTo>
                    <a:pt x="-914" y="10623"/>
                    <a:pt x="4329" y="9678"/>
                    <a:pt x="5707" y="11720"/>
                  </a:cubicBezTo>
                  <a:cubicBezTo>
                    <a:pt x="5748" y="11786"/>
                    <a:pt x="5757" y="11882"/>
                    <a:pt x="5721" y="11963"/>
                  </a:cubicBezTo>
                  <a:cubicBezTo>
                    <a:pt x="5045" y="13456"/>
                    <a:pt x="4273" y="16759"/>
                    <a:pt x="5186" y="18845"/>
                  </a:cubicBezTo>
                  <a:cubicBezTo>
                    <a:pt x="6254" y="21283"/>
                    <a:pt x="5840" y="15566"/>
                    <a:pt x="8430" y="14226"/>
                  </a:cubicBezTo>
                  <a:cubicBezTo>
                    <a:pt x="9246" y="13808"/>
                    <a:pt x="9664" y="13031"/>
                    <a:pt x="9875" y="12299"/>
                  </a:cubicBezTo>
                  <a:cubicBezTo>
                    <a:pt x="9906" y="12204"/>
                    <a:pt x="9999" y="12213"/>
                    <a:pt x="10025" y="12315"/>
                  </a:cubicBezTo>
                  <a:cubicBezTo>
                    <a:pt x="10134" y="12798"/>
                    <a:pt x="10330" y="13405"/>
                    <a:pt x="10686" y="13976"/>
                  </a:cubicBezTo>
                  <a:cubicBezTo>
                    <a:pt x="10722" y="14035"/>
                    <a:pt x="10707" y="14131"/>
                    <a:pt x="10656" y="14152"/>
                  </a:cubicBezTo>
                  <a:cubicBezTo>
                    <a:pt x="10057" y="14438"/>
                    <a:pt x="9334" y="14950"/>
                    <a:pt x="8859" y="15887"/>
                  </a:cubicBezTo>
                  <a:cubicBezTo>
                    <a:pt x="8328" y="16926"/>
                    <a:pt x="8348" y="18032"/>
                    <a:pt x="9179" y="17710"/>
                  </a:cubicBezTo>
                  <a:cubicBezTo>
                    <a:pt x="9246" y="17681"/>
                    <a:pt x="9298" y="17783"/>
                    <a:pt x="9267" y="17871"/>
                  </a:cubicBezTo>
                  <a:cubicBezTo>
                    <a:pt x="8746" y="19247"/>
                    <a:pt x="9411" y="21562"/>
                    <a:pt x="10051" y="19900"/>
                  </a:cubicBezTo>
                  <a:cubicBezTo>
                    <a:pt x="10933" y="17623"/>
                    <a:pt x="12064" y="16423"/>
                    <a:pt x="12957" y="15793"/>
                  </a:cubicBezTo>
                  <a:cubicBezTo>
                    <a:pt x="13044" y="15727"/>
                    <a:pt x="13143" y="15705"/>
                    <a:pt x="13241" y="15727"/>
                  </a:cubicBezTo>
                  <a:cubicBezTo>
                    <a:pt x="13452" y="15771"/>
                    <a:pt x="13684" y="15799"/>
                    <a:pt x="13921" y="15807"/>
                  </a:cubicBezTo>
                  <a:cubicBezTo>
                    <a:pt x="14004" y="15814"/>
                    <a:pt x="14050" y="15945"/>
                    <a:pt x="13998" y="16040"/>
                  </a:cubicBezTo>
                  <a:cubicBezTo>
                    <a:pt x="13513" y="16941"/>
                    <a:pt x="13148" y="18063"/>
                    <a:pt x="14144" y="17587"/>
                  </a:cubicBezTo>
                  <a:cubicBezTo>
                    <a:pt x="14933" y="17206"/>
                    <a:pt x="15350" y="16489"/>
                    <a:pt x="15547" y="15866"/>
                  </a:cubicBezTo>
                  <a:cubicBezTo>
                    <a:pt x="15583" y="15756"/>
                    <a:pt x="15656" y="15675"/>
                    <a:pt x="15743" y="15660"/>
                  </a:cubicBezTo>
                  <a:cubicBezTo>
                    <a:pt x="18999" y="14965"/>
                    <a:pt x="20686" y="12086"/>
                    <a:pt x="20629" y="11208"/>
                  </a:cubicBezTo>
                  <a:cubicBezTo>
                    <a:pt x="20572" y="10351"/>
                    <a:pt x="18637" y="5989"/>
                    <a:pt x="15340" y="5220"/>
                  </a:cubicBezTo>
                  <a:cubicBezTo>
                    <a:pt x="15268" y="5205"/>
                    <a:pt x="15211" y="5133"/>
                    <a:pt x="15190" y="5030"/>
                  </a:cubicBezTo>
                  <a:cubicBezTo>
                    <a:pt x="14870" y="3346"/>
                    <a:pt x="14039" y="1097"/>
                    <a:pt x="11862" y="42"/>
                  </a:cubicBezTo>
                  <a:cubicBezTo>
                    <a:pt x="11819" y="21"/>
                    <a:pt x="11777" y="9"/>
                    <a:pt x="11734" y="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11" name="成组"/>
          <p:cNvGrpSpPr/>
          <p:nvPr/>
        </p:nvGrpSpPr>
        <p:grpSpPr>
          <a:xfrm>
            <a:off x="2946755" y="1784264"/>
            <a:ext cx="2892544" cy="5308636"/>
            <a:chOff x="0" y="-50800"/>
            <a:chExt cx="2892543" cy="5308634"/>
          </a:xfrm>
        </p:grpSpPr>
        <p:sp>
          <p:nvSpPr>
            <p:cNvPr id="187" name="椭圆形"/>
            <p:cNvSpPr/>
            <p:nvPr/>
          </p:nvSpPr>
          <p:spPr>
            <a:xfrm>
              <a:off x="1193791" y="186442"/>
              <a:ext cx="1590934" cy="162384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8" name="椭圆形"/>
            <p:cNvSpPr/>
            <p:nvPr/>
          </p:nvSpPr>
          <p:spPr>
            <a:xfrm>
              <a:off x="1193791" y="2572377"/>
              <a:ext cx="1590934" cy="162384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9" name="椭圆形"/>
            <p:cNvSpPr/>
            <p:nvPr/>
          </p:nvSpPr>
          <p:spPr>
            <a:xfrm>
              <a:off x="2152557" y="709003"/>
              <a:ext cx="201329" cy="224880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0" name="椭圆形"/>
            <p:cNvSpPr/>
            <p:nvPr/>
          </p:nvSpPr>
          <p:spPr>
            <a:xfrm>
              <a:off x="1671110" y="3457124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1" name="线条"/>
            <p:cNvSpPr/>
            <p:nvPr/>
          </p:nvSpPr>
          <p:spPr>
            <a:xfrm>
              <a:off x="0" y="3201958"/>
              <a:ext cx="71861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2" name="线条"/>
            <p:cNvSpPr/>
            <p:nvPr/>
          </p:nvSpPr>
          <p:spPr>
            <a:xfrm>
              <a:off x="0" y="639103"/>
              <a:ext cx="71861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3" name="椭圆形"/>
            <p:cNvSpPr/>
            <p:nvPr/>
          </p:nvSpPr>
          <p:spPr>
            <a:xfrm>
              <a:off x="1888594" y="522560"/>
              <a:ext cx="201328" cy="224880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4" name="椭圆形"/>
            <p:cNvSpPr/>
            <p:nvPr/>
          </p:nvSpPr>
          <p:spPr>
            <a:xfrm>
              <a:off x="1671110" y="836003"/>
              <a:ext cx="201328" cy="224880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5" name="椭圆形"/>
            <p:cNvSpPr/>
            <p:nvPr/>
          </p:nvSpPr>
          <p:spPr>
            <a:xfrm>
              <a:off x="1888594" y="1217003"/>
              <a:ext cx="201328" cy="224880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6" name="椭圆形"/>
            <p:cNvSpPr/>
            <p:nvPr/>
          </p:nvSpPr>
          <p:spPr>
            <a:xfrm>
              <a:off x="1502612" y="1085874"/>
              <a:ext cx="201329" cy="224879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7" name="椭圆形"/>
            <p:cNvSpPr/>
            <p:nvPr/>
          </p:nvSpPr>
          <p:spPr>
            <a:xfrm>
              <a:off x="2274575" y="1085874"/>
              <a:ext cx="201329" cy="224879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8" name="椭圆形"/>
            <p:cNvSpPr/>
            <p:nvPr/>
          </p:nvSpPr>
          <p:spPr>
            <a:xfrm>
              <a:off x="1888594" y="2876311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9" name="椭圆形"/>
            <p:cNvSpPr/>
            <p:nvPr/>
          </p:nvSpPr>
          <p:spPr>
            <a:xfrm>
              <a:off x="1671110" y="3067865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0" name="椭圆形"/>
            <p:cNvSpPr/>
            <p:nvPr/>
          </p:nvSpPr>
          <p:spPr>
            <a:xfrm>
              <a:off x="1453625" y="3271858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1" name="椭圆形"/>
            <p:cNvSpPr/>
            <p:nvPr/>
          </p:nvSpPr>
          <p:spPr>
            <a:xfrm>
              <a:off x="2089922" y="3271858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2" name="椭圆形"/>
            <p:cNvSpPr/>
            <p:nvPr/>
          </p:nvSpPr>
          <p:spPr>
            <a:xfrm>
              <a:off x="2089922" y="3676313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3" name="椭圆形"/>
            <p:cNvSpPr/>
            <p:nvPr/>
          </p:nvSpPr>
          <p:spPr>
            <a:xfrm>
              <a:off x="2274575" y="3067865"/>
              <a:ext cx="201329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204" name="矩形 矩形" descr="矩形 矩形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085973" y="-50800"/>
              <a:ext cx="1806571" cy="4447617"/>
            </a:xfrm>
            <a:prstGeom prst="rect">
              <a:avLst/>
            </a:prstGeom>
            <a:effectLst/>
          </p:spPr>
        </p:pic>
        <p:pic>
          <p:nvPicPr>
            <p:cNvPr id="206" name="线条 线条" descr="线条 线条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652068" y="4553757"/>
              <a:ext cx="674381" cy="101601"/>
            </a:xfrm>
            <a:prstGeom prst="rect">
              <a:avLst/>
            </a:prstGeom>
            <a:effectLst/>
          </p:spPr>
        </p:pic>
        <p:sp>
          <p:nvSpPr>
            <p:cNvPr id="208" name="All genes"/>
            <p:cNvSpPr txBox="1"/>
            <p:nvPr/>
          </p:nvSpPr>
          <p:spPr>
            <a:xfrm>
              <a:off x="1266425" y="4796775"/>
              <a:ext cx="144566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All genes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9" name="椭圆形"/>
            <p:cNvSpPr/>
            <p:nvPr/>
          </p:nvSpPr>
          <p:spPr>
            <a:xfrm>
              <a:off x="1888594" y="885923"/>
              <a:ext cx="201328" cy="224880"/>
            </a:xfrm>
            <a:prstGeom prst="ellipse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0" name="椭圆形"/>
            <p:cNvSpPr/>
            <p:nvPr/>
          </p:nvSpPr>
          <p:spPr>
            <a:xfrm>
              <a:off x="1671110" y="3846382"/>
              <a:ext cx="201328" cy="224880"/>
            </a:xfrm>
            <a:prstGeom prst="ellipse">
              <a:avLst/>
            </a:prstGeom>
            <a:solidFill>
              <a:schemeClr val="accent4">
                <a:hueOff val="-461056"/>
                <a:satOff val="4338"/>
                <a:lumOff val="-1022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231" name="成组"/>
          <p:cNvGrpSpPr/>
          <p:nvPr/>
        </p:nvGrpSpPr>
        <p:grpSpPr>
          <a:xfrm>
            <a:off x="6039939" y="1925401"/>
            <a:ext cx="2885088" cy="5077162"/>
            <a:chOff x="0" y="0"/>
            <a:chExt cx="2885087" cy="5077161"/>
          </a:xfrm>
        </p:grpSpPr>
        <p:sp>
          <p:nvSpPr>
            <p:cNvPr id="212" name="Different genes"/>
            <p:cNvSpPr txBox="1"/>
            <p:nvPr/>
          </p:nvSpPr>
          <p:spPr>
            <a:xfrm>
              <a:off x="556110" y="4616102"/>
              <a:ext cx="2328978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Different genes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30" name="成组"/>
            <p:cNvGrpSpPr/>
            <p:nvPr/>
          </p:nvGrpSpPr>
          <p:grpSpPr>
            <a:xfrm>
              <a:off x="-1" y="-1"/>
              <a:ext cx="2082582" cy="3619993"/>
              <a:chOff x="0" y="0"/>
              <a:chExt cx="2082580" cy="3619990"/>
            </a:xfrm>
          </p:grpSpPr>
          <p:sp>
            <p:nvSpPr>
              <p:cNvPr id="213" name="线条"/>
              <p:cNvSpPr/>
              <p:nvPr/>
            </p:nvSpPr>
            <p:spPr>
              <a:xfrm>
                <a:off x="0" y="545830"/>
                <a:ext cx="71861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14" name="线条"/>
              <p:cNvSpPr/>
              <p:nvPr/>
            </p:nvSpPr>
            <p:spPr>
              <a:xfrm>
                <a:off x="0" y="3074160"/>
                <a:ext cx="71861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15" name="椭圆形"/>
              <p:cNvSpPr/>
              <p:nvPr/>
            </p:nvSpPr>
            <p:spPr>
              <a:xfrm>
                <a:off x="1714758" y="186442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6" name="椭圆形"/>
              <p:cNvSpPr/>
              <p:nvPr/>
            </p:nvSpPr>
            <p:spPr>
              <a:xfrm>
                <a:off x="1450795" y="0"/>
                <a:ext cx="201329" cy="224879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7" name="椭圆形"/>
              <p:cNvSpPr/>
              <p:nvPr/>
            </p:nvSpPr>
            <p:spPr>
              <a:xfrm>
                <a:off x="1233311" y="313442"/>
                <a:ext cx="201328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8" name="椭圆形"/>
              <p:cNvSpPr/>
              <p:nvPr/>
            </p:nvSpPr>
            <p:spPr>
              <a:xfrm>
                <a:off x="1450795" y="694442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9" name="椭圆形"/>
              <p:cNvSpPr/>
              <p:nvPr/>
            </p:nvSpPr>
            <p:spPr>
              <a:xfrm>
                <a:off x="1064814" y="563313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0" name="椭圆形"/>
              <p:cNvSpPr/>
              <p:nvPr/>
            </p:nvSpPr>
            <p:spPr>
              <a:xfrm>
                <a:off x="1836777" y="563313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1" name="椭圆形"/>
              <p:cNvSpPr/>
              <p:nvPr/>
            </p:nvSpPr>
            <p:spPr>
              <a:xfrm>
                <a:off x="1450795" y="363362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2" name="椭圆形"/>
              <p:cNvSpPr/>
              <p:nvPr/>
            </p:nvSpPr>
            <p:spPr>
              <a:xfrm>
                <a:off x="1277787" y="3005853"/>
                <a:ext cx="201328" cy="224880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3" name="椭圆形"/>
              <p:cNvSpPr/>
              <p:nvPr/>
            </p:nvSpPr>
            <p:spPr>
              <a:xfrm>
                <a:off x="1495272" y="2425040"/>
                <a:ext cx="201328" cy="224880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4" name="椭圆形"/>
              <p:cNvSpPr/>
              <p:nvPr/>
            </p:nvSpPr>
            <p:spPr>
              <a:xfrm>
                <a:off x="1277787" y="2616595"/>
                <a:ext cx="201328" cy="224880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5" name="椭圆形"/>
              <p:cNvSpPr/>
              <p:nvPr/>
            </p:nvSpPr>
            <p:spPr>
              <a:xfrm>
                <a:off x="1060302" y="2820588"/>
                <a:ext cx="201329" cy="224879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6" name="椭圆形"/>
              <p:cNvSpPr/>
              <p:nvPr/>
            </p:nvSpPr>
            <p:spPr>
              <a:xfrm>
                <a:off x="1696599" y="2820588"/>
                <a:ext cx="201328" cy="224879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7" name="椭圆形"/>
              <p:cNvSpPr/>
              <p:nvPr/>
            </p:nvSpPr>
            <p:spPr>
              <a:xfrm>
                <a:off x="1696599" y="3225042"/>
                <a:ext cx="201328" cy="224880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8" name="椭圆形"/>
              <p:cNvSpPr/>
              <p:nvPr/>
            </p:nvSpPr>
            <p:spPr>
              <a:xfrm>
                <a:off x="1881253" y="2616595"/>
                <a:ext cx="201328" cy="224880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9" name="椭圆形"/>
              <p:cNvSpPr/>
              <p:nvPr/>
            </p:nvSpPr>
            <p:spPr>
              <a:xfrm>
                <a:off x="1277787" y="3395112"/>
                <a:ext cx="201328" cy="224879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239" name="成组"/>
          <p:cNvGrpSpPr/>
          <p:nvPr/>
        </p:nvGrpSpPr>
        <p:grpSpPr>
          <a:xfrm>
            <a:off x="8675723" y="2585878"/>
            <a:ext cx="2378566" cy="3834513"/>
            <a:chOff x="377743" y="0"/>
            <a:chExt cx="2378564" cy="3834511"/>
          </a:xfrm>
        </p:grpSpPr>
        <p:grpSp>
          <p:nvGrpSpPr>
            <p:cNvPr id="237" name="成组"/>
            <p:cNvGrpSpPr/>
            <p:nvPr/>
          </p:nvGrpSpPr>
          <p:grpSpPr>
            <a:xfrm>
              <a:off x="377743" y="0"/>
              <a:ext cx="1998975" cy="2335911"/>
              <a:chOff x="0" y="0"/>
              <a:chExt cx="1998973" cy="2335910"/>
            </a:xfrm>
          </p:grpSpPr>
          <p:sp>
            <p:nvSpPr>
              <p:cNvPr id="232" name="线条"/>
              <p:cNvSpPr/>
              <p:nvPr/>
            </p:nvSpPr>
            <p:spPr>
              <a:xfrm flipV="1">
                <a:off x="16093" y="0"/>
                <a:ext cx="1" cy="233591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33" name="线条"/>
              <p:cNvSpPr/>
              <p:nvPr/>
            </p:nvSpPr>
            <p:spPr>
              <a:xfrm>
                <a:off x="0" y="1167955"/>
                <a:ext cx="1282706" cy="1"/>
              </a:xfrm>
              <a:prstGeom prst="line">
                <a:avLst/>
              </a:prstGeom>
              <a:noFill/>
              <a:ln w="63500" cap="flat">
                <a:solidFill>
                  <a:srgbClr val="000000"/>
                </a:solidFill>
                <a:prstDash val="sysDot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34" name="椭圆形"/>
              <p:cNvSpPr/>
              <p:nvPr/>
            </p:nvSpPr>
            <p:spPr>
              <a:xfrm>
                <a:off x="1461621" y="655489"/>
                <a:ext cx="201329" cy="224880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5" name="椭圆形"/>
              <p:cNvSpPr/>
              <p:nvPr/>
            </p:nvSpPr>
            <p:spPr>
              <a:xfrm>
                <a:off x="1797646" y="1270623"/>
                <a:ext cx="201328" cy="224879"/>
              </a:xfrm>
              <a:prstGeom prst="ellipse">
                <a:avLst/>
              </a:prstGeom>
              <a:solidFill>
                <a:schemeClr val="accent4">
                  <a:hueOff val="-461056"/>
                  <a:satOff val="4338"/>
                  <a:lumOff val="-10224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6" name="椭圆形"/>
              <p:cNvSpPr/>
              <p:nvPr/>
            </p:nvSpPr>
            <p:spPr>
              <a:xfrm>
                <a:off x="1797646" y="839868"/>
                <a:ext cx="201328" cy="224879"/>
              </a:xfrm>
              <a:prstGeom prst="ellipse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238" name="Genes for different phenotype"/>
            <p:cNvSpPr/>
            <p:nvPr/>
          </p:nvSpPr>
          <p:spPr>
            <a:xfrm>
              <a:off x="1486306" y="256451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Genes for different phenotype</a:t>
              </a:r>
            </a:p>
          </p:txBody>
        </p:sp>
      </p:grpSp>
      <p:grpSp>
        <p:nvGrpSpPr>
          <p:cNvPr id="250" name="成组"/>
          <p:cNvGrpSpPr/>
          <p:nvPr/>
        </p:nvGrpSpPr>
        <p:grpSpPr>
          <a:xfrm>
            <a:off x="147281" y="644474"/>
            <a:ext cx="12710238" cy="4242832"/>
            <a:chOff x="0" y="0"/>
            <a:chExt cx="12710237" cy="4242830"/>
          </a:xfrm>
        </p:grpSpPr>
        <p:grpSp>
          <p:nvGrpSpPr>
            <p:cNvPr id="248" name="成组"/>
            <p:cNvGrpSpPr/>
            <p:nvPr/>
          </p:nvGrpSpPr>
          <p:grpSpPr>
            <a:xfrm>
              <a:off x="-1" y="172469"/>
              <a:ext cx="12710239" cy="4070362"/>
              <a:chOff x="0" y="0"/>
              <a:chExt cx="12710236" cy="4070361"/>
            </a:xfrm>
          </p:grpSpPr>
          <p:grpSp>
            <p:nvGrpSpPr>
              <p:cNvPr id="243" name="成组"/>
              <p:cNvGrpSpPr/>
              <p:nvPr/>
            </p:nvGrpSpPr>
            <p:grpSpPr>
              <a:xfrm>
                <a:off x="8829116" y="-1"/>
                <a:ext cx="3881121" cy="3418459"/>
                <a:chOff x="0" y="0"/>
                <a:chExt cx="3881120" cy="3418457"/>
              </a:xfrm>
            </p:grpSpPr>
            <p:sp>
              <p:nvSpPr>
                <p:cNvPr id="240" name="圆形"/>
                <p:cNvSpPr/>
                <p:nvPr/>
              </p:nvSpPr>
              <p:spPr>
                <a:xfrm>
                  <a:off x="152357" y="2378089"/>
                  <a:ext cx="1040368" cy="1040369"/>
                </a:xfrm>
                <a:prstGeom prst="ellipse">
                  <a:avLst/>
                </a:prstGeom>
                <a:noFill/>
                <a:ln w="88900" cap="flat">
                  <a:solidFill>
                    <a:schemeClr val="accent5">
                      <a:hueOff val="-82419"/>
                      <a:satOff val="-9512"/>
                      <a:lumOff val="-16342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41" name="The most important steps"/>
                <p:cNvSpPr txBox="1"/>
                <p:nvPr/>
              </p:nvSpPr>
              <p:spPr>
                <a:xfrm>
                  <a:off x="0" y="-1"/>
                  <a:ext cx="3881121" cy="486460"/>
                </a:xfrm>
                <a:prstGeom prst="rect">
                  <a:avLst/>
                </a:prstGeom>
                <a:noFill/>
                <a:ln w="25400" cap="flat">
                  <a:solidFill>
                    <a:schemeClr val="accent5">
                      <a:hueOff val="-82419"/>
                      <a:satOff val="-9512"/>
                      <a:lumOff val="-16342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none" lIns="50800" tIns="50800" rIns="50800" bIns="50800" numCol="1" anchor="ctr">
                  <a:spAutoFit/>
                </a:bodyPr>
                <a:lstStyle/>
                <a:p>
                  <a:r>
                    <a:rPr>
                      <a:latin typeface="Times New Roman" panose="02020603050405020304" charset="0"/>
                      <a:cs typeface="Times New Roman" panose="02020603050405020304" charset="0"/>
                    </a:rPr>
                    <a:t>The most important steps</a:t>
                  </a:r>
                  <a:endParaRPr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42" name="线条"/>
                <p:cNvSpPr/>
                <p:nvPr/>
              </p:nvSpPr>
              <p:spPr>
                <a:xfrm flipV="1">
                  <a:off x="807739" y="474230"/>
                  <a:ext cx="646068" cy="1915900"/>
                </a:xfrm>
                <a:prstGeom prst="line">
                  <a:avLst/>
                </a:prstGeom>
                <a:noFill/>
                <a:ln w="63500" cap="flat">
                  <a:solidFill>
                    <a:schemeClr val="accent5">
                      <a:hueOff val="-82419"/>
                      <a:satOff val="-9512"/>
                      <a:lumOff val="-16342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</a:p>
              </p:txBody>
            </p:sp>
          </p:grpSp>
          <p:sp>
            <p:nvSpPr>
              <p:cNvPr id="244" name="线条"/>
              <p:cNvSpPr/>
              <p:nvPr/>
            </p:nvSpPr>
            <p:spPr>
              <a:xfrm>
                <a:off x="46971" y="272638"/>
                <a:ext cx="8765952" cy="1"/>
              </a:xfrm>
              <a:prstGeom prst="line">
                <a:avLst/>
              </a:prstGeom>
              <a:noFill/>
              <a:ln w="63500" cap="flat">
                <a:solidFill>
                  <a:schemeClr val="accent5">
                    <a:hueOff val="-82419"/>
                    <a:satOff val="-9512"/>
                    <a:lumOff val="-163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45" name="线条"/>
              <p:cNvSpPr/>
              <p:nvPr/>
            </p:nvSpPr>
            <p:spPr>
              <a:xfrm flipH="1">
                <a:off x="34963" y="250223"/>
                <a:ext cx="1" cy="3820138"/>
              </a:xfrm>
              <a:prstGeom prst="line">
                <a:avLst/>
              </a:prstGeom>
              <a:noFill/>
              <a:ln w="63500" cap="flat">
                <a:solidFill>
                  <a:schemeClr val="accent5">
                    <a:hueOff val="-82419"/>
                    <a:satOff val="-9512"/>
                    <a:lumOff val="-163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46" name="线条"/>
              <p:cNvSpPr/>
              <p:nvPr/>
            </p:nvSpPr>
            <p:spPr>
              <a:xfrm>
                <a:off x="0" y="4031094"/>
                <a:ext cx="416757" cy="1"/>
              </a:xfrm>
              <a:prstGeom prst="line">
                <a:avLst/>
              </a:prstGeom>
              <a:noFill/>
              <a:ln w="76200" cap="flat">
                <a:solidFill>
                  <a:schemeClr val="accent5">
                    <a:hueOff val="-82419"/>
                    <a:satOff val="-9512"/>
                    <a:lumOff val="-163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47" name="线条"/>
              <p:cNvSpPr/>
              <p:nvPr/>
            </p:nvSpPr>
            <p:spPr>
              <a:xfrm>
                <a:off x="0" y="1576801"/>
                <a:ext cx="416757" cy="1"/>
              </a:xfrm>
              <a:prstGeom prst="line">
                <a:avLst/>
              </a:prstGeom>
              <a:noFill/>
              <a:ln w="76200" cap="flat">
                <a:solidFill>
                  <a:schemeClr val="accent5">
                    <a:hueOff val="-82419"/>
                    <a:satOff val="-9512"/>
                    <a:lumOff val="-16342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249" name="Interesting questions of the species itself"/>
            <p:cNvSpPr txBox="1"/>
            <p:nvPr/>
          </p:nvSpPr>
          <p:spPr>
            <a:xfrm>
              <a:off x="2187283" y="-1"/>
              <a:ext cx="5404740" cy="436397"/>
            </a:xfrm>
            <a:prstGeom prst="rect">
              <a:avLst/>
            </a:prstGeom>
            <a:solidFill>
              <a:schemeClr val="accent5">
                <a:hueOff val="-82419"/>
                <a:satOff val="-9512"/>
                <a:lumOff val="-163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Interesting questions of the species itself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251" name="How to narrow the…"/>
          <p:cNvSpPr txBox="1"/>
          <p:nvPr/>
        </p:nvSpPr>
        <p:spPr>
          <a:xfrm>
            <a:off x="2990122" y="7628402"/>
            <a:ext cx="7024556" cy="1205940"/>
          </a:xfrm>
          <a:prstGeom prst="rect">
            <a:avLst/>
          </a:prstGeom>
          <a:solidFill>
            <a:schemeClr val="accent5">
              <a:hueOff val="-82419"/>
              <a:satOff val="-9512"/>
              <a:lumOff val="-16342"/>
            </a:schemeClr>
          </a:solidFill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How to narrow the 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>
                <a:latin typeface="Times New Roman" panose="02020603050405020304" charset="0"/>
                <a:cs typeface="Times New Roman" panose="02020603050405020304" charset="0"/>
              </a:rPr>
              <a:t>scope of gene searches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211" grpId="2" animBg="1" advAuto="0"/>
      <p:bldP spid="231" grpId="3" animBg="1" advAuto="0"/>
      <p:bldP spid="239" grpId="4" bldLvl="0" animBg="1" advAuto="0"/>
      <p:bldP spid="250" grpId="5" animBg="1" advAuto="0"/>
      <p:bldP spid="251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成组"/>
          <p:cNvGrpSpPr/>
          <p:nvPr/>
        </p:nvGrpSpPr>
        <p:grpSpPr>
          <a:xfrm>
            <a:off x="338722" y="1074057"/>
            <a:ext cx="12067099" cy="882576"/>
            <a:chOff x="0" y="0"/>
            <a:chExt cx="12067098" cy="882574"/>
          </a:xfrm>
        </p:grpSpPr>
        <p:sp>
          <p:nvSpPr>
            <p:cNvPr id="309" name="Interesting Questions"/>
            <p:cNvSpPr/>
            <p:nvPr/>
          </p:nvSpPr>
          <p:spPr>
            <a:xfrm>
              <a:off x="0" y="0"/>
              <a:ext cx="9782938" cy="88257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7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Interesting Questions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0" name="Hypothesis"/>
            <p:cNvSpPr txBox="1"/>
            <p:nvPr/>
          </p:nvSpPr>
          <p:spPr>
            <a:xfrm>
              <a:off x="10327300" y="210757"/>
              <a:ext cx="1739799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Hypothesis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23" name="成组"/>
          <p:cNvGrpSpPr/>
          <p:nvPr/>
        </p:nvGrpSpPr>
        <p:grpSpPr>
          <a:xfrm>
            <a:off x="166324" y="2041011"/>
            <a:ext cx="11958245" cy="4859935"/>
            <a:chOff x="0" y="-1"/>
            <a:chExt cx="11958243" cy="4859933"/>
          </a:xfrm>
        </p:grpSpPr>
        <p:grpSp>
          <p:nvGrpSpPr>
            <p:cNvPr id="321" name="成组"/>
            <p:cNvGrpSpPr/>
            <p:nvPr/>
          </p:nvGrpSpPr>
          <p:grpSpPr>
            <a:xfrm>
              <a:off x="0" y="-1"/>
              <a:ext cx="10127734" cy="4859933"/>
              <a:chOff x="0" y="0"/>
              <a:chExt cx="10127734" cy="4859931"/>
            </a:xfrm>
          </p:grpSpPr>
          <p:sp>
            <p:nvSpPr>
              <p:cNvPr id="312" name="dN / dS"/>
              <p:cNvSpPr/>
              <p:nvPr/>
            </p:nvSpPr>
            <p:spPr>
              <a:xfrm>
                <a:off x="18437" y="755742"/>
                <a:ext cx="5059403" cy="1101612"/>
              </a:xfrm>
              <a:prstGeom prst="rect">
                <a:avLst/>
              </a:prstGeom>
              <a:solidFill>
                <a:schemeClr val="accent5">
                  <a:hueOff val="-82419"/>
                  <a:satOff val="-9512"/>
                  <a:lumOff val="-163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Mutation&amp;Selection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3" name="Multigenomic alignment"/>
              <p:cNvSpPr/>
              <p:nvPr/>
            </p:nvSpPr>
            <p:spPr>
              <a:xfrm>
                <a:off x="5068332" y="755742"/>
                <a:ext cx="5059403" cy="1101612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9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Multi</a:t>
                </a: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ple </a:t>
                </a:r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genom</a:t>
                </a: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e</a:t>
                </a:r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 alignment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4" name="线条"/>
              <p:cNvSpPr/>
              <p:nvPr/>
            </p:nvSpPr>
            <p:spPr>
              <a:xfrm>
                <a:off x="5073085" y="0"/>
                <a:ext cx="1" cy="776968"/>
              </a:xfrm>
              <a:prstGeom prst="line">
                <a:avLst/>
              </a:prstGeom>
              <a:noFill/>
              <a:ln w="114300" cap="flat">
                <a:solidFill>
                  <a:schemeClr val="accent2">
                    <a:hueOff val="-85259"/>
                    <a:satOff val="14347"/>
                    <a:lumOff val="2237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15" name="GO enrichment analysis / KEGG"/>
              <p:cNvSpPr/>
              <p:nvPr/>
            </p:nvSpPr>
            <p:spPr>
              <a:xfrm>
                <a:off x="18437" y="1828304"/>
                <a:ext cx="5059403" cy="1101612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GO / KEGG</a:t>
                </a:r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 / OtherDB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6" name="Transcriptome"/>
              <p:cNvSpPr/>
              <p:nvPr/>
            </p:nvSpPr>
            <p:spPr>
              <a:xfrm>
                <a:off x="5068332" y="1828304"/>
                <a:ext cx="5059403" cy="1101612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Transcriptome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Stereo-seq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7" name="Amino acid substitution"/>
              <p:cNvSpPr/>
              <p:nvPr/>
            </p:nvSpPr>
            <p:spPr>
              <a:xfrm>
                <a:off x="0" y="2927274"/>
                <a:ext cx="5059402" cy="965849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4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Population genomics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(GWAS, SweeD)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8" name="Feature screening"/>
              <p:cNvSpPr/>
              <p:nvPr/>
            </p:nvSpPr>
            <p:spPr>
              <a:xfrm>
                <a:off x="5068332" y="2927274"/>
                <a:ext cx="5059403" cy="965849"/>
              </a:xfrm>
              <a:prstGeom prst="rect">
                <a:avLst/>
              </a:prstGeom>
              <a:solidFill>
                <a:schemeClr val="accent4">
                  <a:hueOff val="-1081314"/>
                  <a:satOff val="4338"/>
                  <a:lumOff val="-893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Gene family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9" name="Non-coding element"/>
              <p:cNvSpPr/>
              <p:nvPr/>
            </p:nvSpPr>
            <p:spPr>
              <a:xfrm>
                <a:off x="5050926" y="3894082"/>
                <a:ext cx="5059403" cy="965850"/>
              </a:xfrm>
              <a:prstGeom prst="rect">
                <a:avLst/>
              </a:prstGeom>
              <a:solidFill>
                <a:schemeClr val="accent5">
                  <a:hueOff val="-152896"/>
                  <a:lumOff val="1236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Non-coding element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20" name="Gene loss/gain"/>
              <p:cNvSpPr/>
              <p:nvPr/>
            </p:nvSpPr>
            <p:spPr>
              <a:xfrm>
                <a:off x="0" y="3894082"/>
                <a:ext cx="5059402" cy="965850"/>
              </a:xfrm>
              <a:prstGeom prst="rect">
                <a:avLst/>
              </a:prstGeom>
              <a:solidFill>
                <a:schemeClr val="accent3">
                  <a:hueOff val="362282"/>
                  <a:satOff val="31803"/>
                  <a:lumOff val="-18241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 lang="en-US">
                    <a:latin typeface="Times New Roman" panose="02020603050405020304" charset="0"/>
                    <a:cs typeface="Times New Roman" panose="02020603050405020304" charset="0"/>
                  </a:rPr>
                  <a:t>Single Cell Genomic</a:t>
                </a:r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22" name="Align and filter"/>
            <p:cNvSpPr txBox="1"/>
            <p:nvPr/>
          </p:nvSpPr>
          <p:spPr>
            <a:xfrm>
              <a:off x="10780953" y="2600520"/>
              <a:ext cx="1177290" cy="4705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filter 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328" name="成组"/>
          <p:cNvGrpSpPr/>
          <p:nvPr/>
        </p:nvGrpSpPr>
        <p:grpSpPr>
          <a:xfrm>
            <a:off x="44414" y="7004056"/>
            <a:ext cx="11952213" cy="1675486"/>
            <a:chOff x="0" y="0"/>
            <a:chExt cx="11952212" cy="1675485"/>
          </a:xfrm>
        </p:grpSpPr>
        <p:grpSp>
          <p:nvGrpSpPr>
            <p:cNvPr id="326" name="成组"/>
            <p:cNvGrpSpPr/>
            <p:nvPr/>
          </p:nvGrpSpPr>
          <p:grpSpPr>
            <a:xfrm>
              <a:off x="0" y="0"/>
              <a:ext cx="10389993" cy="1675486"/>
              <a:chOff x="0" y="0"/>
              <a:chExt cx="10389992" cy="1675485"/>
            </a:xfrm>
          </p:grpSpPr>
          <p:sp>
            <p:nvSpPr>
              <p:cNvPr id="324" name="线条"/>
              <p:cNvSpPr/>
              <p:nvPr/>
            </p:nvSpPr>
            <p:spPr>
              <a:xfrm>
                <a:off x="5185777" y="0"/>
                <a:ext cx="1" cy="776968"/>
              </a:xfrm>
              <a:prstGeom prst="line">
                <a:avLst/>
              </a:prstGeom>
              <a:noFill/>
              <a:ln w="114300" cap="flat">
                <a:solidFill>
                  <a:schemeClr val="accent2">
                    <a:hueOff val="-85259"/>
                    <a:satOff val="14347"/>
                    <a:lumOff val="22373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325" name="CRISPR / ChIP / ..."/>
              <p:cNvSpPr/>
              <p:nvPr/>
            </p:nvSpPr>
            <p:spPr>
              <a:xfrm>
                <a:off x="0" y="898517"/>
                <a:ext cx="10389993" cy="776969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4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r>
                  <a:rPr>
                    <a:latin typeface="Times New Roman" panose="02020603050405020304" charset="0"/>
                    <a:cs typeface="Times New Roman" panose="02020603050405020304" charset="0"/>
                  </a:rPr>
                  <a:t>CRISPR / ChIP / ...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27" name="Verify"/>
            <p:cNvSpPr txBox="1"/>
            <p:nvPr/>
          </p:nvSpPr>
          <p:spPr>
            <a:xfrm>
              <a:off x="11030801" y="1003669"/>
              <a:ext cx="921412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Times New Roman" panose="02020603050405020304" charset="0"/>
                  <a:cs typeface="Times New Roman" panose="02020603050405020304" charset="0"/>
                </a:rPr>
                <a:t>Verify</a:t>
              </a:r>
              <a:endParaRPr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animBg="1" advAuto="0"/>
      <p:bldP spid="323" grpId="2" bldLvl="0" animBg="1" advAuto="0"/>
      <p:bldP spid="328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imilar species look for genes with different phenotypes"/>
          <p:cNvSpPr txBox="1">
            <a:spLocks noGrp="1"/>
          </p:cNvSpPr>
          <p:nvPr>
            <p:ph type="title"/>
          </p:nvPr>
        </p:nvSpPr>
        <p:spPr>
          <a:xfrm>
            <a:off x="952500" y="283210"/>
            <a:ext cx="11099800" cy="2159000"/>
          </a:xfrm>
          <a:prstGeom prst="rect">
            <a:avLst/>
          </a:prstGeom>
        </p:spPr>
        <p:txBody>
          <a:bodyPr>
            <a:normAutofit/>
          </a:bodyPr>
          <a:lstStyle>
            <a:lvl1pPr defTabSz="455930">
              <a:defRPr sz="6240"/>
            </a:lvl1pPr>
          </a:lstStyle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Search genes in similar species for different phenotypes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830" y="3106420"/>
            <a:ext cx="5990590" cy="6517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95" y="4274820"/>
            <a:ext cx="6198870" cy="5349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9135" t="37538" b="23058"/>
          <a:stretch>
            <a:fillRect/>
          </a:stretch>
        </p:blipFill>
        <p:spPr>
          <a:xfrm>
            <a:off x="6576695" y="2515235"/>
            <a:ext cx="5769610" cy="17595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WPS 演示</Application>
  <PresentationFormat>自定义</PresentationFormat>
  <Paragraphs>121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Helvetica Neue</vt:lpstr>
      <vt:lpstr>Helvetica Neue Medium</vt:lpstr>
      <vt:lpstr>Helvetica Neue Light</vt:lpstr>
      <vt:lpstr>Helvetica Neue Thin</vt:lpstr>
      <vt:lpstr>ESRI AMFM Electric</vt:lpstr>
      <vt:lpstr>Helvetica Light</vt:lpstr>
      <vt:lpstr>微软雅黑</vt:lpstr>
      <vt:lpstr>Arial Unicode MS</vt:lpstr>
      <vt:lpstr>Krungthep</vt:lpstr>
      <vt:lpstr>Helvetica Neue Medium</vt:lpstr>
      <vt:lpstr>Times New Roman</vt:lpstr>
      <vt:lpstr>Tahoma</vt:lpstr>
      <vt:lpstr>White</vt:lpstr>
      <vt:lpstr>Population genomics / history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Search genes in similar species for different phenotypes</vt:lpstr>
      <vt:lpstr>Search genes in different species for same phenotypes</vt:lpstr>
      <vt:lpstr>Compare genomes in closer genetic distance</vt:lpstr>
      <vt:lpstr>PowerPoint 演示文稿</vt:lpstr>
      <vt:lpstr>Can it be compared in more similar genomes？</vt:lpstr>
      <vt:lpstr>Pairwise sequentially Markovian coalescent (PSMC) </vt:lpstr>
      <vt:lpstr>PowerPoint 演示文稿</vt:lpstr>
      <vt:lpstr>Another direction Compare the genomes of hundreds of different species</vt:lpstr>
      <vt:lpstr>PowerPoint 演示文稿</vt:lpstr>
      <vt:lpstr>A pipeline for fixing orthologs</vt:lpstr>
      <vt:lpstr>One interesting feture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genomics &amp; Population genomics / history</dc:title>
  <dc:creator/>
  <cp:lastModifiedBy>LL</cp:lastModifiedBy>
  <cp:revision>43</cp:revision>
  <dcterms:created xsi:type="dcterms:W3CDTF">2025-01-07T14:42:40Z</dcterms:created>
  <dcterms:modified xsi:type="dcterms:W3CDTF">2025-01-07T20:12:14Z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2F9BC94E785E428DA13C9D22F149D608_13</vt:lpwstr>
  </property>
  <property fmtid="{D5CDD505-2E9C-101B-9397-08002B2CF9AE}" pid="3" name="KSOProductBuildVer">
    <vt:lpwstr>2052-12.1.0.19302</vt:lpwstr>
  </property>
</Properties>
</file>