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877" r:id="rId5"/>
    <p:sldId id="739" r:id="rId6"/>
    <p:sldId id="900" r:id="rId7"/>
    <p:sldId id="902" r:id="rId8"/>
    <p:sldId id="901" r:id="rId9"/>
    <p:sldId id="929" r:id="rId10"/>
    <p:sldId id="903" r:id="rId11"/>
    <p:sldId id="904" r:id="rId12"/>
    <p:sldId id="925" r:id="rId13"/>
    <p:sldId id="926" r:id="rId14"/>
    <p:sldId id="927" r:id="rId15"/>
    <p:sldId id="931" r:id="rId16"/>
    <p:sldId id="954" r:id="rId17"/>
    <p:sldId id="955" r:id="rId18"/>
    <p:sldId id="957" r:id="rId19"/>
    <p:sldId id="958" r:id="rId20"/>
    <p:sldId id="959" r:id="rId21"/>
    <p:sldId id="960" r:id="rId22"/>
    <p:sldId id="961" r:id="rId23"/>
    <p:sldId id="878" r:id="rId24"/>
    <p:sldId id="930" r:id="rId25"/>
    <p:sldId id="932" r:id="rId26"/>
    <p:sldId id="933" r:id="rId27"/>
    <p:sldId id="934" r:id="rId28"/>
    <p:sldId id="935" r:id="rId29"/>
    <p:sldId id="936" r:id="rId30"/>
    <p:sldId id="937" r:id="rId31"/>
    <p:sldId id="946" r:id="rId32"/>
    <p:sldId id="947" r:id="rId33"/>
    <p:sldId id="948" r:id="rId34"/>
    <p:sldId id="949" r:id="rId35"/>
    <p:sldId id="950" r:id="rId36"/>
    <p:sldId id="951" r:id="rId37"/>
    <p:sldId id="952" r:id="rId38"/>
    <p:sldId id="295" r:id="rId39"/>
  </p:sldIdLst>
  <p:sldSz cx="12188825" cy="6858000"/>
  <p:notesSz cx="6858000" cy="9144000"/>
  <p:defaultTextStyle>
    <a:defPPr>
      <a:defRPr lang="zh-CN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90204" pitchFamily="34" charset="0"/>
        <a:ea typeface="宋体" pitchFamily="2" charset="-122"/>
        <a:cs typeface="+mn-cs"/>
      </a:defRPr>
    </a:lvl1pPr>
    <a:lvl2pPr marL="608330" lvl="1" indent="-15113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90204" pitchFamily="34" charset="0"/>
        <a:ea typeface="宋体" pitchFamily="2" charset="-122"/>
        <a:cs typeface="+mn-cs"/>
      </a:defRPr>
    </a:lvl2pPr>
    <a:lvl3pPr marL="1217930" lvl="2" indent="-30353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90204" pitchFamily="34" charset="0"/>
        <a:ea typeface="宋体" pitchFamily="2" charset="-122"/>
        <a:cs typeface="+mn-cs"/>
      </a:defRPr>
    </a:lvl3pPr>
    <a:lvl4pPr marL="1827530" lvl="3" indent="-45593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90204" pitchFamily="34" charset="0"/>
        <a:ea typeface="宋体" pitchFamily="2" charset="-122"/>
        <a:cs typeface="+mn-cs"/>
      </a:defRPr>
    </a:lvl4pPr>
    <a:lvl5pPr marL="2437130" lvl="4" indent="-60833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90204" pitchFamily="34" charset="0"/>
        <a:ea typeface="宋体" pitchFamily="2" charset="-122"/>
        <a:cs typeface="+mn-cs"/>
      </a:defRPr>
    </a:lvl5pPr>
    <a:lvl6pPr marL="2286000" lvl="5" indent="-60833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90204" pitchFamily="34" charset="0"/>
        <a:ea typeface="宋体" pitchFamily="2" charset="-122"/>
        <a:cs typeface="+mn-cs"/>
      </a:defRPr>
    </a:lvl6pPr>
    <a:lvl7pPr marL="2743200" lvl="6" indent="-60833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90204" pitchFamily="34" charset="0"/>
        <a:ea typeface="宋体" pitchFamily="2" charset="-122"/>
        <a:cs typeface="+mn-cs"/>
      </a:defRPr>
    </a:lvl7pPr>
    <a:lvl8pPr marL="3200400" lvl="7" indent="-60833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90204" pitchFamily="34" charset="0"/>
        <a:ea typeface="宋体" pitchFamily="2" charset="-122"/>
        <a:cs typeface="+mn-cs"/>
      </a:defRPr>
    </a:lvl8pPr>
    <a:lvl9pPr marL="3657600" lvl="8" indent="-60833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90204" pitchFamily="34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24" userDrawn="1">
          <p15:clr>
            <a:srgbClr val="A4A3A4"/>
          </p15:clr>
        </p15:guide>
        <p15:guide id="2" pos="395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Xiaolong" initials="X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87719"/>
  </p:normalViewPr>
  <p:slideViewPr>
    <p:cSldViewPr showGuides="1">
      <p:cViewPr varScale="1">
        <p:scale>
          <a:sx n="56" d="100"/>
          <a:sy n="56" d="100"/>
        </p:scale>
        <p:origin x="976" y="40"/>
      </p:cViewPr>
      <p:guideLst>
        <p:guide orient="horz" pos="2124"/>
        <p:guide pos="3952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3" Type="http://schemas.openxmlformats.org/officeDocument/2006/relationships/commentAuthors" Target="commentAuthors.xml"/><Relationship Id="rId42" Type="http://schemas.openxmlformats.org/officeDocument/2006/relationships/tableStyles" Target="tableStyles.xml"/><Relationship Id="rId41" Type="http://schemas.openxmlformats.org/officeDocument/2006/relationships/viewProps" Target="viewProps.xml"/><Relationship Id="rId40" Type="http://schemas.openxmlformats.org/officeDocument/2006/relationships/presProps" Target="presProps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F57D1D9-FAF2-4679-8508-8429C6C08C1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90204" pitchFamily="34" charset="0"/>
                <a:ea typeface="宋体" pitchFamily="2" charset="-122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121793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121793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08330" marR="0" lvl="1" indent="0" algn="l" defTabSz="121793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217930" marR="0" lvl="2" indent="0" algn="l" defTabSz="121793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7530" marR="0" lvl="3" indent="0" algn="l" defTabSz="121793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437130" marR="0" lvl="4" indent="0" algn="l" defTabSz="121793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p>
            <a:pPr lvl="0" algn="r" eaLnBrk="1" hangingPunct="1">
              <a:buNone/>
            </a:pPr>
            <a:fld id="{9A0DB2DC-4C9A-4742-B13C-FB6460FD3503}" type="slidenum">
              <a:rPr lang="en-US" altLang="zh-CN" sz="1200" dirty="0"/>
            </a:fld>
            <a:endParaRPr lang="en-US" altLang="zh-CN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defTabSz="1217930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8330" algn="l" defTabSz="1217930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7930" algn="l" defTabSz="1217930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7530" algn="l" defTabSz="1217930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7130" algn="l" defTabSz="1217930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365" algn="l" defTabSz="12192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5" algn="l" defTabSz="12192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565" algn="l" defTabSz="12192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165" algn="l" defTabSz="12192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/>
            <a:endParaRPr lang="en-US" altLang="en-US" dirty="0"/>
          </a:p>
        </p:txBody>
      </p:sp>
      <p:sp>
        <p:nvSpPr>
          <p:cNvPr id="5124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en-US" altLang="en-US" sz="1200" dirty="0"/>
            </a:fld>
            <a:endParaRPr lang="en-US" altLang="en-US" sz="120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 dirty="0"/>
          </a:p>
        </p:txBody>
      </p:sp>
      <p:sp>
        <p:nvSpPr>
          <p:cNvPr id="922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fld id="{232E5B4C-ACF7-40D5-9032-0E09BE6D588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 dirty="0"/>
          </a:p>
        </p:txBody>
      </p:sp>
      <p:sp>
        <p:nvSpPr>
          <p:cNvPr id="922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fld id="{232E5B4C-ACF7-40D5-9032-0E09BE6D588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162" y="2130426"/>
            <a:ext cx="10360501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0C1D201-CFB3-4811-9DCC-C0D108E475D3}" type="datetimeFigureOut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9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0C1D201-CFB3-4811-9DCC-C0D108E475D3}" type="datetimeFigureOut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9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6898" y="206375"/>
            <a:ext cx="2742486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441" y="206375"/>
            <a:ext cx="802431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0C1D201-CFB3-4811-9DCC-C0D108E475D3}" type="datetimeFigureOut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9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7"/>
          <p:cNvSpPr/>
          <p:nvPr/>
        </p:nvSpPr>
        <p:spPr>
          <a:xfrm>
            <a:off x="0" y="933450"/>
            <a:ext cx="12188825" cy="5759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41" y="1028733"/>
            <a:ext cx="10969943" cy="730627"/>
          </a:xfrm>
        </p:spPr>
        <p:txBody>
          <a:bodyPr/>
          <a:lstStyle>
            <a:lvl1pPr>
              <a:defRPr sz="4265"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441" y="1892829"/>
            <a:ext cx="10969943" cy="4320480"/>
          </a:xfrm>
        </p:spPr>
        <p:txBody>
          <a:bodyPr/>
          <a:lstStyle>
            <a:lvl1pPr>
              <a:defRPr sz="2665">
                <a:latin typeface="微软雅黑" pitchFamily="34" charset="-122"/>
                <a:ea typeface="微软雅黑" pitchFamily="34" charset="-122"/>
              </a:defRPr>
            </a:lvl1pPr>
            <a:lvl2pPr>
              <a:defRPr sz="2400">
                <a:latin typeface="微软雅黑" pitchFamily="34" charset="-122"/>
                <a:ea typeface="微软雅黑" pitchFamily="34" charset="-122"/>
              </a:defRPr>
            </a:lvl2pPr>
            <a:lvl3pPr>
              <a:defRPr sz="2135">
                <a:latin typeface="微软雅黑" pitchFamily="34" charset="-122"/>
                <a:ea typeface="微软雅黑" pitchFamily="34" charset="-122"/>
              </a:defRPr>
            </a:lvl3pPr>
            <a:lvl4pPr>
              <a:defRPr sz="1865">
                <a:latin typeface="微软雅黑" pitchFamily="34" charset="-122"/>
                <a:ea typeface="微软雅黑" pitchFamily="34" charset="-122"/>
              </a:defRPr>
            </a:lvl4pPr>
            <a:lvl5pPr>
              <a:defRPr sz="1865">
                <a:latin typeface="微软雅黑" pitchFamily="34" charset="-122"/>
                <a:ea typeface="微软雅黑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3213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F3FE52B-C72F-4494-89BE-C30CC155E8E6}" type="datetimeFigureOut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4013" y="6356350"/>
            <a:ext cx="38608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6013" y="6356350"/>
            <a:ext cx="2843213" cy="36671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 eaLnBrk="1" hangingPunct="1">
              <a:buNone/>
            </a:pPr>
            <a:fld id="{9A0DB2DC-4C9A-4742-B13C-FB6460FD3503}" type="slidenum">
              <a:rPr lang="zh-CN" altLang="en-US" dirty="0">
                <a:latin typeface="Calibri" pitchFamily="34" charset="0"/>
              </a:rPr>
            </a:fld>
            <a:endParaRPr lang="zh-CN" altLang="en-US" dirty="0">
              <a:latin typeface="Calibri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2833" y="4406901"/>
            <a:ext cx="10360501" cy="1362075"/>
          </a:xfrm>
        </p:spPr>
        <p:txBody>
          <a:bodyPr anchor="t"/>
          <a:lstStyle>
            <a:lvl1pPr algn="l">
              <a:defRPr sz="5330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0C1D201-CFB3-4811-9DCC-C0D108E475D3}" type="datetimeFigureOut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9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441" y="1200151"/>
            <a:ext cx="5383398" cy="3394075"/>
          </a:xfrm>
        </p:spPr>
        <p:txBody>
          <a:bodyPr/>
          <a:lstStyle>
            <a:lvl1pPr>
              <a:defRPr sz="3730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5986" y="1200151"/>
            <a:ext cx="5383398" cy="3394075"/>
          </a:xfrm>
        </p:spPr>
        <p:txBody>
          <a:bodyPr/>
          <a:lstStyle>
            <a:lvl1pPr>
              <a:defRPr sz="3730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0C1D201-CFB3-4811-9DCC-C0D108E475D3}" type="datetimeFigureOut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9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41" y="274637"/>
            <a:ext cx="1096994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441" y="1535113"/>
            <a:ext cx="5385514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135" b="1"/>
            </a:lvl4pPr>
            <a:lvl5pPr marL="2437765" indent="0">
              <a:buNone/>
              <a:defRPr sz="2135" b="1"/>
            </a:lvl5pPr>
            <a:lvl6pPr marL="3047365" indent="0">
              <a:buNone/>
              <a:defRPr sz="2135" b="1"/>
            </a:lvl6pPr>
            <a:lvl7pPr marL="3656965" indent="0">
              <a:buNone/>
              <a:defRPr sz="2135" b="1"/>
            </a:lvl7pPr>
            <a:lvl8pPr marL="4265930" indent="0">
              <a:buNone/>
              <a:defRPr sz="2135" b="1"/>
            </a:lvl8pPr>
            <a:lvl9pPr marL="487553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1756" y="1535113"/>
            <a:ext cx="5387630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135" b="1"/>
            </a:lvl4pPr>
            <a:lvl5pPr marL="2437765" indent="0">
              <a:buNone/>
              <a:defRPr sz="2135" b="1"/>
            </a:lvl5pPr>
            <a:lvl6pPr marL="3047365" indent="0">
              <a:buNone/>
              <a:defRPr sz="2135" b="1"/>
            </a:lvl6pPr>
            <a:lvl7pPr marL="3656965" indent="0">
              <a:buNone/>
              <a:defRPr sz="2135" b="1"/>
            </a:lvl7pPr>
            <a:lvl8pPr marL="4265930" indent="0">
              <a:buNone/>
              <a:defRPr sz="2135" b="1"/>
            </a:lvl8pPr>
            <a:lvl9pPr marL="487553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1756" y="2174875"/>
            <a:ext cx="5387630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0C1D201-CFB3-4811-9DCC-C0D108E475D3}" type="datetimeFigureOut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9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0C1D201-CFB3-4811-9DCC-C0D108E475D3}" type="datetimeFigureOut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9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0C1D201-CFB3-4811-9DCC-C0D108E475D3}" type="datetimeFigureOut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9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43" y="273049"/>
            <a:ext cx="4010039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5492" y="273052"/>
            <a:ext cx="6813892" cy="5853113"/>
          </a:xfrm>
        </p:spPr>
        <p:txBody>
          <a:bodyPr/>
          <a:lstStyle>
            <a:lvl1pPr>
              <a:defRPr sz="4265"/>
            </a:lvl1pPr>
            <a:lvl2pPr>
              <a:defRPr sz="3730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443" y="1435102"/>
            <a:ext cx="4010039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0C1D201-CFB3-4811-9DCC-C0D108E475D3}" type="datetimeFigureOut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9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0"/>
            </a:lvl2pPr>
            <a:lvl3pPr marL="1219200" indent="0">
              <a:buNone/>
              <a:defRPr sz="3200"/>
            </a:lvl3pPr>
            <a:lvl4pPr marL="1828165" indent="0">
              <a:buNone/>
              <a:defRPr sz="2665"/>
            </a:lvl4pPr>
            <a:lvl5pPr marL="2437765" indent="0">
              <a:buNone/>
              <a:defRPr sz="2665"/>
            </a:lvl5pPr>
            <a:lvl6pPr marL="3047365" indent="0">
              <a:buNone/>
              <a:defRPr sz="2665"/>
            </a:lvl6pPr>
            <a:lvl7pPr marL="3656965" indent="0">
              <a:buNone/>
              <a:defRPr sz="2665"/>
            </a:lvl7pPr>
            <a:lvl8pPr marL="4265930" indent="0">
              <a:buNone/>
              <a:defRPr sz="2665"/>
            </a:lvl8pPr>
            <a:lvl9pPr marL="487553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endParaRPr kumimoji="0" lang="zh-CN" altLang="en-US" sz="4265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0C1D201-CFB3-4811-9DCC-C0D108E475D3}" type="datetimeFigureOut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9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2.png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69625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69625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3213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0C1D201-CFB3-4811-9DCC-C0D108E475D3}" type="datetimeFigureOut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4013" y="6356350"/>
            <a:ext cx="38608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6013" y="6356350"/>
            <a:ext cx="2843213" cy="36671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6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zh-CN" altLang="en-US" dirty="0"/>
            </a:fld>
            <a:endParaRPr lang="zh-CN" altLang="en-US" dirty="0">
              <a:latin typeface="Arial" panose="020B0604020202090204" pitchFamily="34" charset="0"/>
            </a:endParaRPr>
          </a:p>
        </p:txBody>
      </p:sp>
      <p:pic>
        <p:nvPicPr>
          <p:cNvPr id="1031" name="Picture 2" descr="C:\Documents and Settings\SHOU\桌面\图片1.png"/>
          <p:cNvPicPr>
            <a:picLocks noChangeAspect="1"/>
          </p:cNvPicPr>
          <p:nvPr userDrawn="1"/>
        </p:nvPicPr>
        <p:blipFill>
          <a:blip r:embed="rId13">
            <a:lum bright="39999"/>
          </a:blip>
          <a:stretch>
            <a:fillRect/>
          </a:stretch>
        </p:blipFill>
        <p:spPr>
          <a:xfrm>
            <a:off x="334963" y="306388"/>
            <a:ext cx="2016125" cy="434975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609600" algn="ctr" rtl="0" fontAlgn="base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1219200" algn="ctr" rtl="0" fontAlgn="base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828165" algn="ctr" rtl="0" fontAlgn="base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2437765" algn="ctr" rtl="0" fontAlgn="base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455930" indent="-455930" algn="l" rtl="0" eaLnBrk="0" fontAlgn="base" hangingPunct="0">
        <a:spcBef>
          <a:spcPct val="20000"/>
        </a:spcBef>
        <a:spcAft>
          <a:spcPct val="0"/>
        </a:spcAft>
        <a:buFont typeface="Arial" panose="020B060402020209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989330" indent="-379730" algn="l" rtl="0" eaLnBrk="0" fontAlgn="base" hangingPunct="0">
        <a:spcBef>
          <a:spcPct val="20000"/>
        </a:spcBef>
        <a:spcAft>
          <a:spcPct val="0"/>
        </a:spcAft>
        <a:buFont typeface="Arial" panose="020B060402020209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2730" indent="-303530" algn="l" rtl="0" eaLnBrk="0" fontAlgn="base" hangingPunct="0">
        <a:spcBef>
          <a:spcPct val="20000"/>
        </a:spcBef>
        <a:spcAft>
          <a:spcPct val="0"/>
        </a:spcAft>
        <a:buFont typeface="Arial" panose="020B0604020202090204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330" indent="-303530" algn="l" rtl="0" eaLnBrk="0" fontAlgn="base" hangingPunct="0">
        <a:spcBef>
          <a:spcPct val="20000"/>
        </a:spcBef>
        <a:spcAft>
          <a:spcPct val="0"/>
        </a:spcAft>
        <a:buFont typeface="Arial" panose="020B0604020202090204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930" indent="-303530" algn="l" rtl="0" eaLnBrk="0" fontAlgn="base" hangingPunct="0">
        <a:spcBef>
          <a:spcPct val="20000"/>
        </a:spcBef>
        <a:spcAft>
          <a:spcPct val="0"/>
        </a:spcAft>
        <a:buFont typeface="Arial" panose="020B0604020202090204" pitchFamily="34" charset="0"/>
        <a:buChar char="»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1130" indent="-304800" algn="l" defTabSz="12192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8.xml"/><Relationship Id="rId7" Type="http://schemas.openxmlformats.org/officeDocument/2006/relationships/tags" Target="../tags/tag17.xml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" Type="http://schemas.openxmlformats.org/officeDocument/2006/relationships/image" Target="../media/image8.png"/><Relationship Id="rId1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21.xml"/><Relationship Id="rId4" Type="http://schemas.openxmlformats.org/officeDocument/2006/relationships/tags" Target="../tags/tag20.xml"/><Relationship Id="rId3" Type="http://schemas.openxmlformats.org/officeDocument/2006/relationships/tags" Target="../tags/tag19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2.png"/><Relationship Id="rId2" Type="http://schemas.openxmlformats.org/officeDocument/2006/relationships/tags" Target="../tags/tag23.xml"/><Relationship Id="rId1" Type="http://schemas.openxmlformats.org/officeDocument/2006/relationships/tags" Target="../tags/tag22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28.xml"/><Relationship Id="rId8" Type="http://schemas.openxmlformats.org/officeDocument/2006/relationships/image" Target="../media/image16.png"/><Relationship Id="rId7" Type="http://schemas.openxmlformats.org/officeDocument/2006/relationships/tags" Target="../tags/tag27.xml"/><Relationship Id="rId6" Type="http://schemas.openxmlformats.org/officeDocument/2006/relationships/image" Target="../media/image15.png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image" Target="../media/image14.pn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tags" Target="../tags/tag30.xml"/><Relationship Id="rId2" Type="http://schemas.openxmlformats.org/officeDocument/2006/relationships/image" Target="../media/image17.png"/><Relationship Id="rId1" Type="http://schemas.openxmlformats.org/officeDocument/2006/relationships/tags" Target="../tags/tag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32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tags" Target="../tags/tag3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1" Type="http://schemas.openxmlformats.org/officeDocument/2006/relationships/tags" Target="../tags/tag33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tags" Target="../tags/tag3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37.xml"/><Relationship Id="rId4" Type="http://schemas.openxmlformats.org/officeDocument/2006/relationships/tags" Target="../tags/tag36.xm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tags" Target="../tags/tag3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tags" Target="../tags/tag38.xml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45.xml"/><Relationship Id="rId5" Type="http://schemas.openxmlformats.org/officeDocument/2006/relationships/tags" Target="../tags/tag44.xml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tags" Target="../tags/tag43.xml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47.xml"/><Relationship Id="rId4" Type="http://schemas.openxmlformats.org/officeDocument/2006/relationships/image" Target="../media/image38.png"/><Relationship Id="rId3" Type="http://schemas.openxmlformats.org/officeDocument/2006/relationships/tags" Target="../tags/tag46.xml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48.xml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49.xml"/><Relationship Id="rId2" Type="http://schemas.openxmlformats.org/officeDocument/2006/relationships/image" Target="../media/image44.png"/><Relationship Id="rId1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tags" Target="../tags/tag54.xml"/><Relationship Id="rId8" Type="http://schemas.openxmlformats.org/officeDocument/2006/relationships/tags" Target="../tags/tag53.xml"/><Relationship Id="rId7" Type="http://schemas.openxmlformats.org/officeDocument/2006/relationships/tags" Target="../tags/tag52.xml"/><Relationship Id="rId6" Type="http://schemas.openxmlformats.org/officeDocument/2006/relationships/tags" Target="../tags/tag51.xml"/><Relationship Id="rId5" Type="http://schemas.openxmlformats.org/officeDocument/2006/relationships/image" Target="../media/image48.png"/><Relationship Id="rId4" Type="http://schemas.openxmlformats.org/officeDocument/2006/relationships/tags" Target="../tags/tag50.xml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55.xml"/><Relationship Id="rId1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60.xml"/><Relationship Id="rId7" Type="http://schemas.openxmlformats.org/officeDocument/2006/relationships/tags" Target="../tags/tag59.xml"/><Relationship Id="rId6" Type="http://schemas.openxmlformats.org/officeDocument/2006/relationships/tags" Target="../tags/tag58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tags" Target="../tags/tag61.xml"/></Relationships>
</file>

<file path=ppt/slides/_rels/slide3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63.xml"/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tags" Target="../tags/tag62.xml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tags" Target="../tags/tag6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image" Target="../media/image5.png"/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.xml"/><Relationship Id="rId3" Type="http://schemas.openxmlformats.org/officeDocument/2006/relationships/tags" Target="../tags/tag9.xml"/><Relationship Id="rId2" Type="http://schemas.openxmlformats.org/officeDocument/2006/relationships/image" Target="../media/image6.png"/><Relationship Id="rId1" Type="http://schemas.openxmlformats.org/officeDocument/2006/relationships/tags" Target="../tags/tag8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8" name="标题 1"/>
          <p:cNvSpPr>
            <a:spLocks noGrp="1"/>
          </p:cNvSpPr>
          <p:nvPr>
            <p:ph type="ctrTitle"/>
          </p:nvPr>
        </p:nvSpPr>
        <p:spPr>
          <a:xfrm>
            <a:off x="892175" y="1049655"/>
            <a:ext cx="11155680" cy="1752600"/>
          </a:xfrm>
        </p:spPr>
        <p:txBody>
          <a:bodyPr vert="horz" wrap="square" lIns="91440" tIns="45720" rIns="91440" bIns="45720" anchor="ctr" anchorCtr="0"/>
          <a:p>
            <a:pPr eaLnBrk="1" hangingPunct="1">
              <a:buClrTx/>
              <a:buSzTx/>
              <a:buFontTx/>
            </a:pPr>
            <a:r>
              <a:rPr lang="en-US" altLang="zh-CN" sz="5400">
                <a:solidFill>
                  <a:schemeClr val="bg1"/>
                </a:solidFill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Extracting mt-genome and annotation</a:t>
            </a:r>
            <a:endParaRPr lang="en-US" altLang="zh-CN" sz="5400">
              <a:solidFill>
                <a:schemeClr val="bg1"/>
              </a:solidFill>
              <a:latin typeface="Times New Roman Regular" panose="02020503050405090304" charset="0"/>
              <a:cs typeface="Times New Roman Regular" panose="02020503050405090304" charset="0"/>
              <a:sym typeface="+mn-ea"/>
            </a:endParaRPr>
          </a:p>
        </p:txBody>
      </p:sp>
      <p:sp>
        <p:nvSpPr>
          <p:cNvPr id="4099" name="副标题 2"/>
          <p:cNvSpPr>
            <a:spLocks noGrp="1"/>
          </p:cNvSpPr>
          <p:nvPr>
            <p:ph type="subTitle" idx="1"/>
          </p:nvPr>
        </p:nvSpPr>
        <p:spPr>
          <a:xfrm>
            <a:off x="1522413" y="2637155"/>
            <a:ext cx="9480550" cy="4160838"/>
          </a:xfrm>
        </p:spPr>
        <p:txBody>
          <a:bodyPr vert="horz" wrap="square" lIns="91440" tIns="45720" rIns="91440" bIns="45720" anchor="t" anchorCtr="0"/>
          <a:p>
            <a:pPr eaLnBrk="1" hangingPunct="1">
              <a:lnSpc>
                <a:spcPct val="150000"/>
              </a:lnSpc>
              <a:buClrTx/>
              <a:buSzTx/>
            </a:pPr>
            <a:r>
              <a:rPr lang="en-US" altLang="zh-CN" sz="3600" kern="1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H</a:t>
            </a:r>
            <a:r>
              <a:rPr lang="en-US" altLang="zh-CN" sz="3600" kern="1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aifeng Xu</a:t>
            </a:r>
            <a:endParaRPr lang="en-US" altLang="zh-CN" sz="3600" kern="12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+mn-cs"/>
            </a:endParaRPr>
          </a:p>
          <a:p>
            <a:pPr eaLnBrk="1" hangingPunct="1">
              <a:lnSpc>
                <a:spcPct val="150000"/>
              </a:lnSpc>
              <a:buClrTx/>
              <a:buSzTx/>
            </a:pPr>
            <a:r>
              <a:rPr lang="en-US" altLang="zh-CN" sz="3600" kern="1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LMSE</a:t>
            </a:r>
            <a:endParaRPr lang="en-US" altLang="zh-CN" sz="3600" kern="12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+mn-cs"/>
            </a:endParaRPr>
          </a:p>
          <a:p>
            <a:pPr eaLnBrk="1" hangingPunct="1">
              <a:lnSpc>
                <a:spcPct val="150000"/>
              </a:lnSpc>
              <a:buClrTx/>
              <a:buSzTx/>
            </a:pPr>
            <a:r>
              <a:rPr lang="en-US" altLang="zh-CN" sz="2400" kern="1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Shanghai Ocean University</a:t>
            </a:r>
            <a:endParaRPr lang="en-US" altLang="zh-CN" sz="2400" kern="12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+mn-cs"/>
            </a:endParaRPr>
          </a:p>
          <a:p>
            <a:pPr eaLnBrk="1" hangingPunct="1">
              <a:lnSpc>
                <a:spcPct val="150000"/>
              </a:lnSpc>
              <a:buClrTx/>
              <a:buSzTx/>
            </a:pPr>
            <a:r>
              <a:rPr lang="zh-CN" altLang="en-US" sz="2400" kern="1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College of Fisheries and Life Science</a:t>
            </a:r>
            <a:endParaRPr lang="zh-CN" altLang="en-US" sz="2400" kern="12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+mn-cs"/>
            </a:endParaRPr>
          </a:p>
          <a:p>
            <a:pPr eaLnBrk="1" hangingPunct="1">
              <a:lnSpc>
                <a:spcPct val="150000"/>
              </a:lnSpc>
              <a:buClrTx/>
              <a:buSzTx/>
            </a:pPr>
            <a:r>
              <a:rPr lang="en-US" altLang="zh-CN" sz="2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January</a:t>
            </a:r>
            <a:r>
              <a:rPr lang="en-US" altLang="zh-CN" sz="2400" kern="1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 6th </a:t>
            </a:r>
            <a:r>
              <a:rPr lang="zh-CN" altLang="en-US" sz="2400" kern="1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，</a:t>
            </a:r>
            <a:r>
              <a:rPr lang="en-US" altLang="zh-CN" sz="2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2025</a:t>
            </a:r>
            <a:endParaRPr lang="en-US" altLang="zh-CN" sz="2400" kern="12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189865" y="1124585"/>
            <a:ext cx="42468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2400">
                <a:sym typeface="+mn-ea"/>
              </a:rPr>
              <a:t>（三）</a:t>
            </a:r>
            <a:r>
              <a:rPr lang="en-US" altLang="zh-CN" sz="2400">
                <a:sym typeface="+mn-ea"/>
              </a:rPr>
              <a:t>R</a:t>
            </a:r>
            <a:r>
              <a:rPr lang="en-US" altLang="zh-CN" sz="2400">
                <a:sym typeface="+mn-ea"/>
              </a:rPr>
              <a:t>unning</a:t>
            </a:r>
            <a:endParaRPr lang="en-US" altLang="zh-CN" sz="2400">
              <a:sym typeface="+mn-ea"/>
            </a:endParaRPr>
          </a:p>
        </p:txBody>
      </p:sp>
      <p:pic>
        <p:nvPicPr>
          <p:cNvPr id="3" name="图片 2" descr="截屏2024-12-13 14.15.3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74415" y="-55245"/>
            <a:ext cx="5114925" cy="6913245"/>
          </a:xfrm>
          <a:prstGeom prst="rect">
            <a:avLst/>
          </a:prstGeom>
        </p:spPr>
      </p:pic>
      <p:pic>
        <p:nvPicPr>
          <p:cNvPr id="4" name="图片 3" descr="截屏2024-12-13 14.19.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" y="1701165"/>
            <a:ext cx="3352800" cy="4216400"/>
          </a:xfrm>
          <a:prstGeom prst="rect">
            <a:avLst/>
          </a:prstGeom>
        </p:spPr>
      </p:pic>
      <p:sp>
        <p:nvSpPr>
          <p:cNvPr id="8" name="图文框 7"/>
          <p:cNvSpPr/>
          <p:nvPr/>
        </p:nvSpPr>
        <p:spPr>
          <a:xfrm>
            <a:off x="478155" y="3068955"/>
            <a:ext cx="2048510" cy="607060"/>
          </a:xfrm>
          <a:prstGeom prst="frame">
            <a:avLst/>
          </a:prstGeom>
          <a:solidFill>
            <a:srgbClr val="FF0000"/>
          </a:solidFill>
          <a:ln w="50800" cap="flat" cmpd="sng">
            <a:noFill/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9" name="图文框 8"/>
          <p:cNvSpPr/>
          <p:nvPr>
            <p:custDataLst>
              <p:tags r:id="rId3"/>
            </p:custDataLst>
          </p:nvPr>
        </p:nvSpPr>
        <p:spPr>
          <a:xfrm>
            <a:off x="5734685" y="1988820"/>
            <a:ext cx="983615" cy="274320"/>
          </a:xfrm>
          <a:prstGeom prst="frame">
            <a:avLst/>
          </a:prstGeom>
          <a:solidFill>
            <a:srgbClr val="FF0000"/>
          </a:solidFill>
          <a:ln w="50800" cap="flat" cmpd="sng">
            <a:noFill/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" name="图文框 9"/>
          <p:cNvSpPr/>
          <p:nvPr>
            <p:custDataLst>
              <p:tags r:id="rId4"/>
            </p:custDataLst>
          </p:nvPr>
        </p:nvSpPr>
        <p:spPr>
          <a:xfrm>
            <a:off x="5711825" y="4144645"/>
            <a:ext cx="1748790" cy="611505"/>
          </a:xfrm>
          <a:prstGeom prst="frame">
            <a:avLst/>
          </a:prstGeom>
          <a:solidFill>
            <a:srgbClr val="FF0000"/>
          </a:solidFill>
          <a:ln w="50800" cap="flat" cmpd="sng">
            <a:noFill/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1" name="图文框 10"/>
          <p:cNvSpPr/>
          <p:nvPr>
            <p:custDataLst>
              <p:tags r:id="rId5"/>
            </p:custDataLst>
          </p:nvPr>
        </p:nvSpPr>
        <p:spPr>
          <a:xfrm>
            <a:off x="549910" y="3676015"/>
            <a:ext cx="1191260" cy="281940"/>
          </a:xfrm>
          <a:prstGeom prst="frame">
            <a:avLst/>
          </a:prstGeom>
          <a:solidFill>
            <a:srgbClr val="FF0000"/>
          </a:solidFill>
          <a:ln w="50800" cap="flat" cmpd="sng">
            <a:noFill/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3" name="直接箭头连接符 12"/>
          <p:cNvCxnSpPr/>
          <p:nvPr/>
        </p:nvCxnSpPr>
        <p:spPr>
          <a:xfrm>
            <a:off x="2526665" y="3173095"/>
            <a:ext cx="3135630" cy="119189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4" name="直接箭头连接符 13"/>
          <p:cNvCxnSpPr>
            <a:stCxn id="11" idx="3"/>
          </p:cNvCxnSpPr>
          <p:nvPr/>
        </p:nvCxnSpPr>
        <p:spPr>
          <a:xfrm flipV="1">
            <a:off x="1741170" y="2348865"/>
            <a:ext cx="4353560" cy="146812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/>
        </p:nvCxnSpPr>
        <p:spPr>
          <a:xfrm flipV="1">
            <a:off x="3286125" y="332740"/>
            <a:ext cx="763270" cy="40767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118110" y="5902325"/>
            <a:ext cx="3353435" cy="9639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400" b="1">
                <a:solidFill>
                  <a:schemeClr val="tx1"/>
                </a:solidFill>
              </a:rPr>
              <a:t>Command</a:t>
            </a:r>
            <a:r>
              <a:rPr lang="zh-CN" altLang="en-US" sz="1400" b="1">
                <a:solidFill>
                  <a:schemeClr val="tx1"/>
                </a:solidFill>
              </a:rPr>
              <a:t>：</a:t>
            </a:r>
            <a:endParaRPr lang="zh-CN" altLang="en-US" sz="1400" b="1">
              <a:solidFill>
                <a:schemeClr val="tx1"/>
              </a:solidFill>
            </a:endParaRPr>
          </a:p>
          <a:p>
            <a:r>
              <a:rPr lang="en-US" altLang="zh-CN" sz="1400">
                <a:solidFill>
                  <a:schemeClr val="tx1"/>
                </a:solidFill>
              </a:rPr>
              <a:t>perl NOVOPlasty4.3.1.pl -c config.txt </a:t>
            </a:r>
            <a:endParaRPr lang="en-US" altLang="zh-CN" sz="1400">
              <a:solidFill>
                <a:schemeClr val="tx1"/>
              </a:solidFill>
            </a:endParaRPr>
          </a:p>
          <a:p>
            <a:endParaRPr lang="en-US" altLang="zh-CN" sz="1400">
              <a:solidFill>
                <a:schemeClr val="tx1"/>
              </a:solidFill>
            </a:endParaRPr>
          </a:p>
          <a:p>
            <a:endParaRPr lang="zh-CN" altLang="en-US" sz="1400">
              <a:solidFill>
                <a:schemeClr val="tx1"/>
              </a:solidFill>
            </a:endParaRPr>
          </a:p>
        </p:txBody>
      </p:sp>
      <p:pic>
        <p:nvPicPr>
          <p:cNvPr id="17" name="图片 16" descr="截屏2024-12-13 14.19.2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846185" y="1628775"/>
            <a:ext cx="3352800" cy="4216400"/>
          </a:xfrm>
          <a:prstGeom prst="rect">
            <a:avLst/>
          </a:prstGeom>
        </p:spPr>
      </p:pic>
      <p:sp>
        <p:nvSpPr>
          <p:cNvPr id="18" name="文本框 17"/>
          <p:cNvSpPr txBox="1"/>
          <p:nvPr>
            <p:custDataLst>
              <p:tags r:id="rId7"/>
            </p:custDataLst>
          </p:nvPr>
        </p:nvSpPr>
        <p:spPr>
          <a:xfrm>
            <a:off x="9524365" y="6121400"/>
            <a:ext cx="1996440" cy="5257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400">
                <a:solidFill>
                  <a:schemeClr val="tx1"/>
                </a:solidFill>
              </a:rPr>
              <a:t>Time using</a:t>
            </a:r>
            <a:r>
              <a:rPr lang="zh-CN" altLang="en-US" sz="1400">
                <a:solidFill>
                  <a:schemeClr val="tx1"/>
                </a:solidFill>
              </a:rPr>
              <a:t>：</a:t>
            </a:r>
            <a:r>
              <a:rPr lang="en-US" altLang="zh-CN" sz="1400">
                <a:solidFill>
                  <a:schemeClr val="tx1"/>
                </a:solidFill>
              </a:rPr>
              <a:t>5-10</a:t>
            </a:r>
            <a:r>
              <a:rPr lang="en-US" altLang="zh-CN" sz="1400">
                <a:solidFill>
                  <a:schemeClr val="tx1"/>
                </a:solidFill>
              </a:rPr>
              <a:t>mins</a:t>
            </a:r>
            <a:endParaRPr lang="en-US" altLang="zh-CN" sz="1400">
              <a:solidFill>
                <a:schemeClr val="tx1"/>
              </a:solidFill>
            </a:endParaRPr>
          </a:p>
          <a:p>
            <a:endParaRPr lang="zh-CN" altLang="en-US" sz="1400">
              <a:solidFill>
                <a:schemeClr val="tx1"/>
              </a:solidFill>
            </a:endParaRPr>
          </a:p>
        </p:txBody>
      </p:sp>
      <p:sp>
        <p:nvSpPr>
          <p:cNvPr id="19" name="图文框 18"/>
          <p:cNvSpPr/>
          <p:nvPr>
            <p:custDataLst>
              <p:tags r:id="rId8"/>
            </p:custDataLst>
          </p:nvPr>
        </p:nvSpPr>
        <p:spPr>
          <a:xfrm>
            <a:off x="9118600" y="3809365"/>
            <a:ext cx="3070860" cy="281940"/>
          </a:xfrm>
          <a:prstGeom prst="frame">
            <a:avLst/>
          </a:prstGeom>
          <a:solidFill>
            <a:srgbClr val="FF0000"/>
          </a:solidFill>
          <a:ln w="50800" cap="flat" cmpd="sng">
            <a:noFill/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189865" y="1124585"/>
            <a:ext cx="424688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2400">
                <a:sym typeface="+mn-ea"/>
              </a:rPr>
              <a:t>（四）</a:t>
            </a:r>
            <a:r>
              <a:rPr lang="en-US" altLang="zh-CN" sz="2400">
                <a:sym typeface="+mn-ea"/>
              </a:rPr>
              <a:t>Cycling </a:t>
            </a:r>
            <a:r>
              <a:rPr lang="en-US" altLang="zh-CN" sz="2400">
                <a:sym typeface="+mn-ea"/>
              </a:rPr>
              <a:t>running</a:t>
            </a:r>
            <a:endParaRPr lang="en-US" altLang="zh-CN" sz="2400">
              <a:sym typeface="+mn-ea"/>
            </a:endParaRPr>
          </a:p>
          <a:p>
            <a:pPr algn="l">
              <a:buClrTx/>
              <a:buSzTx/>
              <a:buFontTx/>
            </a:pPr>
            <a:r>
              <a:rPr lang="zh-CN" altLang="en-US" sz="2400"/>
              <a:t> </a:t>
            </a:r>
            <a:endParaRPr lang="zh-CN" altLang="en-US" sz="2400"/>
          </a:p>
        </p:txBody>
      </p:sp>
      <p:sp>
        <p:nvSpPr>
          <p:cNvPr id="16" name="文本框 15"/>
          <p:cNvSpPr txBox="1"/>
          <p:nvPr/>
        </p:nvSpPr>
        <p:spPr>
          <a:xfrm>
            <a:off x="262255" y="5264785"/>
            <a:ext cx="3353435" cy="21234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400" b="1">
                <a:solidFill>
                  <a:schemeClr val="tx1"/>
                </a:solidFill>
                <a:latin typeface="Arial Bold" panose="020B0604020202090204" charset="0"/>
                <a:cs typeface="Arial Bold" panose="020B0604020202090204" charset="0"/>
              </a:rPr>
              <a:t>Command</a:t>
            </a:r>
            <a:r>
              <a:rPr lang="zh-CN" altLang="en-US" sz="1400">
                <a:solidFill>
                  <a:schemeClr val="tx1"/>
                </a:solidFill>
              </a:rPr>
              <a:t>：</a:t>
            </a:r>
            <a:endParaRPr lang="en-US" altLang="zh-CN" sz="1400">
              <a:solidFill>
                <a:schemeClr val="tx1"/>
              </a:solidFill>
            </a:endParaRPr>
          </a:p>
          <a:p>
            <a:r>
              <a:rPr lang="en-US" altLang="zh-CN" sz="1400">
                <a:solidFill>
                  <a:schemeClr val="tx1"/>
                </a:solidFill>
              </a:rPr>
              <a:t>nohup perl NOVOPlasty4.3.1.pl -c config.txt &amp;</a:t>
            </a:r>
            <a:endParaRPr lang="en-US" altLang="zh-CN" sz="1400">
              <a:solidFill>
                <a:schemeClr val="tx1"/>
              </a:solidFill>
            </a:endParaRPr>
          </a:p>
          <a:p>
            <a:endParaRPr lang="zh-CN" altLang="en-US" sz="1400" b="1">
              <a:solidFill>
                <a:schemeClr val="tx1"/>
              </a:solidFill>
              <a:latin typeface="Arial Bold" panose="020B0604020202090204" charset="0"/>
              <a:cs typeface="Arial Bold" panose="020B0604020202090204" charset="0"/>
            </a:endParaRPr>
          </a:p>
          <a:p>
            <a:r>
              <a:rPr lang="zh-CN" altLang="en-US" sz="1400" b="1">
                <a:solidFill>
                  <a:schemeClr val="tx1"/>
                </a:solidFill>
                <a:latin typeface="Arial Bold" panose="020B0604020202090204" charset="0"/>
                <a:cs typeface="Arial Bold" panose="020B0604020202090204" charset="0"/>
              </a:rPr>
              <a:t>Running Mode: </a:t>
            </a:r>
            <a:r>
              <a:rPr lang="zh-CN" altLang="en-US" sz="1400">
                <a:solidFill>
                  <a:schemeClr val="tx1"/>
                </a:solidFill>
              </a:rPr>
              <a:t>Background Execution</a:t>
            </a:r>
            <a:endParaRPr lang="zh-CN" altLang="en-US" sz="1400">
              <a:solidFill>
                <a:schemeClr val="tx1"/>
              </a:solidFill>
            </a:endParaRPr>
          </a:p>
        </p:txBody>
      </p:sp>
      <p:pic>
        <p:nvPicPr>
          <p:cNvPr id="2" name="图片 1" descr="截屏2024-12-13 14.37.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7475" y="1701165"/>
            <a:ext cx="5247640" cy="3447415"/>
          </a:xfrm>
          <a:prstGeom prst="rect">
            <a:avLst/>
          </a:prstGeom>
        </p:spPr>
      </p:pic>
      <p:pic>
        <p:nvPicPr>
          <p:cNvPr id="5" name="图片 4" descr="截屏2024-12-13 14.52.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6350" y="836930"/>
            <a:ext cx="6442710" cy="5400675"/>
          </a:xfrm>
          <a:prstGeom prst="rect">
            <a:avLst/>
          </a:prstGeom>
        </p:spPr>
      </p:pic>
      <p:sp>
        <p:nvSpPr>
          <p:cNvPr id="7" name="图文框 6"/>
          <p:cNvSpPr/>
          <p:nvPr>
            <p:custDataLst>
              <p:tags r:id="rId3"/>
            </p:custDataLst>
          </p:nvPr>
        </p:nvSpPr>
        <p:spPr>
          <a:xfrm>
            <a:off x="6670675" y="1389380"/>
            <a:ext cx="4801235" cy="346710"/>
          </a:xfrm>
          <a:prstGeom prst="frame">
            <a:avLst/>
          </a:prstGeom>
          <a:solidFill>
            <a:srgbClr val="FF0000"/>
          </a:solidFill>
          <a:ln w="50800" cap="flat" cmpd="sng">
            <a:noFill/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" name="图文框 11"/>
          <p:cNvSpPr/>
          <p:nvPr>
            <p:custDataLst>
              <p:tags r:id="rId4"/>
            </p:custDataLst>
          </p:nvPr>
        </p:nvSpPr>
        <p:spPr>
          <a:xfrm>
            <a:off x="6742430" y="2348865"/>
            <a:ext cx="469900" cy="209550"/>
          </a:xfrm>
          <a:prstGeom prst="frame">
            <a:avLst/>
          </a:prstGeom>
          <a:solidFill>
            <a:srgbClr val="FF0000"/>
          </a:solidFill>
          <a:ln w="50800" cap="flat" cmpd="sng">
            <a:noFill/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7" name="图文框 16"/>
          <p:cNvSpPr/>
          <p:nvPr>
            <p:custDataLst>
              <p:tags r:id="rId5"/>
            </p:custDataLst>
          </p:nvPr>
        </p:nvSpPr>
        <p:spPr>
          <a:xfrm>
            <a:off x="6670675" y="4077335"/>
            <a:ext cx="983615" cy="323215"/>
          </a:xfrm>
          <a:prstGeom prst="frame">
            <a:avLst/>
          </a:prstGeom>
          <a:solidFill>
            <a:srgbClr val="FF0000"/>
          </a:solidFill>
          <a:ln w="50800" cap="flat" cmpd="sng">
            <a:noFill/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189865" y="1124585"/>
            <a:ext cx="42468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2400">
                <a:sym typeface="+mn-ea"/>
              </a:rPr>
              <a:t>（五）</a:t>
            </a:r>
            <a:r>
              <a:rPr lang="en-US" altLang="zh-CN" sz="2400">
                <a:sym typeface="+mn-ea"/>
              </a:rPr>
              <a:t>Results</a:t>
            </a:r>
            <a:r>
              <a:rPr lang="zh-CN" altLang="en-US" sz="2400"/>
              <a:t> </a:t>
            </a:r>
            <a:endParaRPr lang="zh-CN" altLang="en-US" sz="2400"/>
          </a:p>
        </p:txBody>
      </p:sp>
      <p:pic>
        <p:nvPicPr>
          <p:cNvPr id="3" name="图片 2" descr="截屏2024-12-13 15.00.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41755" y="1701165"/>
            <a:ext cx="8940800" cy="27305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146550" y="5013325"/>
            <a:ext cx="55753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t>Assembled Files: Circul</a:t>
            </a:r>
            <a:r>
              <a:rPr lang="en-US"/>
              <a:t>arized </a:t>
            </a:r>
            <a:r>
              <a:t>/</a:t>
            </a:r>
            <a:r>
              <a:rPr lang="en-US"/>
              <a:t> C</a:t>
            </a:r>
            <a:r>
              <a:rPr lang="en-US"/>
              <a:t>ontigs</a:t>
            </a:r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4294505" y="188595"/>
            <a:ext cx="37293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  <a:buFont typeface="+mj-ea"/>
            </a:pPr>
            <a:r>
              <a:rPr lang="zh-CN" altLang="en-US" sz="2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三、</a:t>
            </a:r>
            <a:r>
              <a:rPr lang="en-US" sz="2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IDBA </a:t>
            </a:r>
            <a:r>
              <a:rPr lang="en-US" altLang="zh-CN" sz="2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e</a:t>
            </a:r>
            <a:r>
              <a:rPr sz="2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xtract</a:t>
            </a:r>
            <a:r>
              <a:rPr lang="en-US" sz="2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ion</a:t>
            </a:r>
            <a:endParaRPr lang="en-US" altLang="en-US" sz="24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+mn-ea"/>
            </a:endParaRPr>
          </a:p>
        </p:txBody>
      </p:sp>
      <p:sp>
        <p:nvSpPr>
          <p:cNvPr id="9" name="文本框 8"/>
          <p:cNvSpPr txBox="1"/>
          <p:nvPr>
            <p:custDataLst>
              <p:tags r:id="rId1"/>
            </p:custDataLst>
          </p:nvPr>
        </p:nvSpPr>
        <p:spPr>
          <a:xfrm>
            <a:off x="621665" y="1701800"/>
            <a:ext cx="10080625" cy="29997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b="1">
                <a:solidFill>
                  <a:srgbClr val="FF0000"/>
                </a:solidFill>
                <a:sym typeface="+mn-ea"/>
              </a:rPr>
              <a:t>Required File：</a:t>
            </a:r>
            <a:r>
              <a:rPr lang="zh-CN" altLang="en-US" b="1">
                <a:sym typeface="+mn-ea"/>
              </a:rPr>
              <a:t>Sequencing Data File</a:t>
            </a:r>
            <a:endParaRPr lang="zh-CN" altLang="en-US" b="1">
              <a:sym typeface="+mn-ea"/>
            </a:endParaRPr>
          </a:p>
          <a:p>
            <a:pPr>
              <a:lnSpc>
                <a:spcPct val="150000"/>
              </a:lnSpc>
            </a:pPr>
            <a:r>
              <a:rPr b="1">
                <a:latin typeface="Arial Bold" panose="020B0604020202090204" charset="0"/>
                <a:cs typeface="Arial Bold" panose="020B0604020202090204" charset="0"/>
                <a:sym typeface="+mn-ea"/>
              </a:rPr>
              <a:t>File Type: </a:t>
            </a:r>
            <a:r>
              <a:rPr>
                <a:sym typeface="+mn-ea"/>
              </a:rPr>
              <a:t>FASTQ format (compressed: .fq.gz)</a:t>
            </a:r>
            <a:endParaRPr>
              <a:sym typeface="+mn-ea"/>
            </a:endParaRPr>
          </a:p>
          <a:p>
            <a:pPr>
              <a:lnSpc>
                <a:spcPct val="150000"/>
              </a:lnSpc>
            </a:pPr>
            <a:r>
              <a:rPr b="1">
                <a:latin typeface="Arial Bold" panose="020B0604020202090204" charset="0"/>
                <a:cs typeface="Arial Bold" panose="020B0604020202090204" charset="0"/>
                <a:sym typeface="+mn-ea"/>
              </a:rPr>
              <a:t>Purpose:</a:t>
            </a:r>
            <a:r>
              <a:rPr lang="en-US" b="1">
                <a:latin typeface="Arial Bold" panose="020B0604020202090204" charset="0"/>
                <a:cs typeface="Arial Bold" panose="020B0604020202090204" charset="0"/>
                <a:sym typeface="+mn-ea"/>
              </a:rPr>
              <a:t> </a:t>
            </a:r>
            <a:r>
              <a:rPr>
                <a:sym typeface="+mn-ea"/>
              </a:rPr>
              <a:t>Provides raw sequencing reads for the assembly process.</a:t>
            </a:r>
            <a:endParaRPr>
              <a:sym typeface="+mn-ea"/>
            </a:endParaRPr>
          </a:p>
          <a:p>
            <a:pPr>
              <a:lnSpc>
                <a:spcPct val="150000"/>
              </a:lnSpc>
            </a:pPr>
            <a:r>
              <a:rPr b="1">
                <a:latin typeface="Arial Bold" panose="020B0604020202090204" charset="0"/>
                <a:cs typeface="Arial Bold" panose="020B0604020202090204" charset="0"/>
                <a:sym typeface="+mn-ea"/>
              </a:rPr>
              <a:t>Source:</a:t>
            </a:r>
            <a:r>
              <a:rPr lang="en-US" b="1">
                <a:latin typeface="Arial Bold" panose="020B0604020202090204" charset="0"/>
                <a:cs typeface="Arial Bold" panose="020B0604020202090204" charset="0"/>
                <a:sym typeface="+mn-ea"/>
              </a:rPr>
              <a:t> </a:t>
            </a:r>
            <a:r>
              <a:rPr>
                <a:sym typeface="+mn-ea"/>
              </a:rPr>
              <a:t>Raw paired-end sequencing data generated by sequencing platforms (e.g., Illumina).</a:t>
            </a:r>
            <a:endParaRPr>
              <a:sym typeface="+mn-ea"/>
            </a:endParaRPr>
          </a:p>
          <a:p>
            <a:pPr>
              <a:lnSpc>
                <a:spcPct val="150000"/>
              </a:lnSpc>
            </a:pPr>
            <a:r>
              <a:rPr b="1">
                <a:solidFill>
                  <a:schemeClr val="tx1"/>
                </a:solidFill>
                <a:latin typeface="Arial Bold" panose="020B0604020202090204" charset="0"/>
                <a:cs typeface="Arial Bold" panose="020B0604020202090204" charset="0"/>
                <a:sym typeface="+mn-ea"/>
              </a:rPr>
              <a:t>File Requirements:</a:t>
            </a:r>
            <a:endParaRPr b="1">
              <a:solidFill>
                <a:schemeClr val="tx1"/>
              </a:solidFill>
              <a:latin typeface="Arial Bold" panose="020B0604020202090204" charset="0"/>
              <a:cs typeface="Arial Bold" panose="020B0604020202090204" charset="0"/>
              <a:sym typeface="+mn-ea"/>
            </a:endParaRPr>
          </a:p>
          <a:p>
            <a:pPr>
              <a:lnSpc>
                <a:spcPct val="150000"/>
              </a:lnSpc>
            </a:pPr>
            <a:r>
              <a:rPr>
                <a:sym typeface="+mn-ea"/>
              </a:rPr>
              <a:t>Forward Reads: e.g., *_1.clean.fq.gz</a:t>
            </a:r>
            <a:endParaRPr>
              <a:sym typeface="+mn-ea"/>
            </a:endParaRPr>
          </a:p>
          <a:p>
            <a:pPr>
              <a:lnSpc>
                <a:spcPct val="150000"/>
              </a:lnSpc>
            </a:pPr>
            <a:r>
              <a:rPr>
                <a:sym typeface="+mn-ea"/>
              </a:rPr>
              <a:t>Reverse Reads: e.g., *_2.clean.fq.gz</a:t>
            </a:r>
            <a:endParaRPr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2"/>
            </p:custDataLst>
          </p:nvPr>
        </p:nvSpPr>
        <p:spPr>
          <a:xfrm>
            <a:off x="5086350" y="1268730"/>
            <a:ext cx="34182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File preparation</a:t>
            </a:r>
            <a:endParaRPr lang="en-US" altLang="zh-CN" sz="24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  <a:sym typeface="+mn-ea"/>
            </a:endParaRPr>
          </a:p>
        </p:txBody>
      </p:sp>
      <p:pic>
        <p:nvPicPr>
          <p:cNvPr id="3" name="图片 2" descr="截屏2024-12-14 13.30.0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665" y="5589270"/>
            <a:ext cx="9067800" cy="5588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4294505" y="188595"/>
            <a:ext cx="37293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  <a:buFont typeface="+mj-ea"/>
            </a:pPr>
            <a:r>
              <a:rPr lang="zh-CN" altLang="en-US" sz="2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三、</a:t>
            </a:r>
            <a:r>
              <a:rPr lang="en-US" sz="2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IDBA </a:t>
            </a:r>
            <a:r>
              <a:rPr lang="en-US" altLang="zh-CN" sz="2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e</a:t>
            </a:r>
            <a:r>
              <a:rPr sz="2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xtract</a:t>
            </a:r>
            <a:r>
              <a:rPr lang="en-US" sz="2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ion</a:t>
            </a:r>
            <a:endParaRPr lang="en-US" altLang="en-US" sz="24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+mn-ea"/>
            </a:endParaRPr>
          </a:p>
        </p:txBody>
      </p:sp>
      <p:pic>
        <p:nvPicPr>
          <p:cNvPr id="3" name="图片 2" descr="截屏2024-12-14 13.31.3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3375" y="1196340"/>
            <a:ext cx="3492500" cy="1143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095750" y="1196340"/>
            <a:ext cx="369189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for file in *.clean.fq.gz</a:t>
            </a:r>
            <a:endParaRPr lang="zh-CN" altLang="en-US"/>
          </a:p>
          <a:p>
            <a:r>
              <a:rPr lang="zh-CN" altLang="en-US"/>
              <a:t>do</a:t>
            </a:r>
            <a:endParaRPr lang="zh-CN" altLang="en-US"/>
          </a:p>
          <a:p>
            <a:r>
              <a:rPr lang="zh-CN" altLang="en-US"/>
              <a:t>  mv "$file" "${file/.clean.fq.gz/.fq.gz}"</a:t>
            </a:r>
            <a:endParaRPr lang="zh-CN" altLang="en-US"/>
          </a:p>
          <a:p>
            <a:r>
              <a:rPr lang="zh-CN" altLang="en-US"/>
              <a:t>done</a:t>
            </a:r>
            <a:endParaRPr lang="zh-CN" altLang="en-US"/>
          </a:p>
        </p:txBody>
      </p:sp>
      <p:pic>
        <p:nvPicPr>
          <p:cNvPr id="5" name="图片 4" descr="截屏2024-12-14 13.36.4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4320" y="1196340"/>
            <a:ext cx="3606800" cy="1168400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330835" y="2493010"/>
            <a:ext cx="342011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1.</a:t>
            </a:r>
            <a:r>
              <a:rPr lang="zh-CN" altLang="en-US" sz="24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Import Sequencing Data Files</a:t>
            </a:r>
            <a:endParaRPr lang="zh-CN" altLang="en-US" sz="24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4"/>
            </p:custDataLst>
          </p:nvPr>
        </p:nvSpPr>
        <p:spPr>
          <a:xfrm>
            <a:off x="4222115" y="2718435"/>
            <a:ext cx="34531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2.</a:t>
            </a:r>
            <a:r>
              <a:rPr lang="zh-CN" altLang="en-US" sz="24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Batch Rename Files</a:t>
            </a:r>
            <a:endParaRPr lang="zh-CN" altLang="en-US" sz="24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  <a:sym typeface="+mn-ea"/>
            </a:endParaRPr>
          </a:p>
        </p:txBody>
      </p:sp>
      <p:sp>
        <p:nvSpPr>
          <p:cNvPr id="12" name="文本框 11"/>
          <p:cNvSpPr txBox="1"/>
          <p:nvPr>
            <p:custDataLst>
              <p:tags r:id="rId5"/>
            </p:custDataLst>
          </p:nvPr>
        </p:nvSpPr>
        <p:spPr>
          <a:xfrm>
            <a:off x="8182610" y="2564765"/>
            <a:ext cx="35966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3.</a:t>
            </a:r>
            <a:r>
              <a:rPr lang="zh-CN" altLang="en-US" sz="24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Renamed Files</a:t>
            </a:r>
            <a:endParaRPr lang="zh-CN" altLang="en-US" sz="24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77520" y="5537835"/>
            <a:ext cx="484187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dirty="0">
                <a:latin typeface="微软雅黑" pitchFamily="34" charset="-122"/>
                <a:ea typeface="微软雅黑" pitchFamily="34" charset="-122"/>
              </a:rPr>
              <a:t>4.</a:t>
            </a:r>
            <a:r>
              <a:rPr lang="zh-CN" altLang="en-US" sz="2400" dirty="0">
                <a:latin typeface="微软雅黑" pitchFamily="34" charset="-122"/>
                <a:ea typeface="微软雅黑" pitchFamily="34" charset="-122"/>
              </a:rPr>
              <a:t>Run IDBA in Background</a:t>
            </a:r>
            <a:r>
              <a:rPr lang="zh-CN" altLang="en-US" sz="2400" dirty="0">
                <a:latin typeface="微软雅黑" pitchFamily="34" charset="-122"/>
                <a:ea typeface="微软雅黑" pitchFamily="34" charset="-122"/>
              </a:rPr>
              <a:t>：</a:t>
            </a:r>
            <a:endParaRPr lang="zh-CN" altLang="en-US" sz="2400" dirty="0"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en-US" sz="2400" u="sng" dirty="0">
                <a:latin typeface="微软雅黑" pitchFamily="34" charset="-122"/>
                <a:ea typeface="微软雅黑" pitchFamily="34" charset="-122"/>
              </a:rPr>
              <a:t>nohup sh IDBAauto.sh &amp;</a:t>
            </a:r>
            <a:r>
              <a:rPr lang="en-US" altLang="zh-CN"/>
              <a:t> </a:t>
            </a:r>
            <a:endParaRPr lang="en-US" altLang="zh-CN"/>
          </a:p>
        </p:txBody>
      </p:sp>
      <p:pic>
        <p:nvPicPr>
          <p:cNvPr id="14" name="图片 13" descr="截屏2024-12-14 13.46.0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945" y="3356610"/>
            <a:ext cx="5473700" cy="1943100"/>
          </a:xfrm>
          <a:prstGeom prst="rect">
            <a:avLst/>
          </a:prstGeom>
        </p:spPr>
      </p:pic>
      <p:pic>
        <p:nvPicPr>
          <p:cNvPr id="15" name="图片 14" descr="截屏2024-12-14 14.02.5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b="60088"/>
          <a:stretch>
            <a:fillRect/>
          </a:stretch>
        </p:blipFill>
        <p:spPr>
          <a:xfrm>
            <a:off x="6309995" y="3860165"/>
            <a:ext cx="3594100" cy="1439545"/>
          </a:xfrm>
          <a:prstGeom prst="rect">
            <a:avLst/>
          </a:prstGeom>
        </p:spPr>
      </p:pic>
      <p:sp>
        <p:nvSpPr>
          <p:cNvPr id="16" name="文本框 15"/>
          <p:cNvSpPr txBox="1"/>
          <p:nvPr>
            <p:custDataLst>
              <p:tags r:id="rId9"/>
            </p:custDataLst>
          </p:nvPr>
        </p:nvSpPr>
        <p:spPr>
          <a:xfrm>
            <a:off x="6761480" y="5516880"/>
            <a:ext cx="3474085" cy="4641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400" dirty="0">
                <a:latin typeface="微软雅黑" pitchFamily="34" charset="-122"/>
                <a:ea typeface="微软雅黑" pitchFamily="34" charset="-122"/>
              </a:rPr>
              <a:t>5. </a:t>
            </a:r>
            <a:r>
              <a:rPr lang="zh-CN" altLang="en-US" sz="2400" dirty="0">
                <a:latin typeface="微软雅黑" pitchFamily="34" charset="-122"/>
                <a:ea typeface="微软雅黑" pitchFamily="34" charset="-122"/>
              </a:rPr>
              <a:t>Assembly Results</a:t>
            </a:r>
            <a:r>
              <a:rPr lang="en-US" altLang="zh-CN"/>
              <a:t> </a:t>
            </a:r>
            <a:endParaRPr lang="en-US" altLang="zh-CN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4294505" y="188595"/>
            <a:ext cx="37293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  <a:buFont typeface="+mj-ea"/>
            </a:pPr>
            <a:r>
              <a:rPr lang="zh-CN" altLang="en-US" sz="2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三、</a:t>
            </a:r>
            <a:r>
              <a:rPr lang="en-US" sz="2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IDBA </a:t>
            </a:r>
            <a:r>
              <a:rPr lang="en-US" altLang="zh-CN" sz="2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e</a:t>
            </a:r>
            <a:r>
              <a:rPr sz="2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xtract</a:t>
            </a:r>
            <a:r>
              <a:rPr lang="en-US" sz="2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ion</a:t>
            </a:r>
            <a:endParaRPr lang="en-US" altLang="en-US" sz="24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+mn-ea"/>
            </a:endParaRPr>
          </a:p>
        </p:txBody>
      </p:sp>
      <p:pic>
        <p:nvPicPr>
          <p:cNvPr id="15" name="图片 14" descr="截屏2024-12-14 14.06.4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17475" y="1556385"/>
            <a:ext cx="11925300" cy="1384300"/>
          </a:xfrm>
          <a:prstGeom prst="rect">
            <a:avLst/>
          </a:prstGeom>
        </p:spPr>
      </p:pic>
      <p:sp>
        <p:nvSpPr>
          <p:cNvPr id="16" name="文本框 15"/>
          <p:cNvSpPr txBox="1"/>
          <p:nvPr>
            <p:custDataLst>
              <p:tags r:id="rId3"/>
            </p:custDataLst>
          </p:nvPr>
        </p:nvSpPr>
        <p:spPr>
          <a:xfrm>
            <a:off x="0" y="1052195"/>
            <a:ext cx="6043295" cy="4648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400" dirty="0">
                <a:latin typeface="微软雅黑" pitchFamily="34" charset="-122"/>
                <a:ea typeface="微软雅黑" pitchFamily="34" charset="-122"/>
              </a:rPr>
              <a:t>6. </a:t>
            </a:r>
            <a:r>
              <a:rPr lang="zh-CN" altLang="en-US" sz="2400" dirty="0">
                <a:latin typeface="微软雅黑" pitchFamily="34" charset="-122"/>
                <a:ea typeface="微软雅黑" pitchFamily="34" charset="-122"/>
              </a:rPr>
              <a:t>Mitochondrial Genome Extraction</a:t>
            </a:r>
            <a:endParaRPr lang="zh-CN" altLang="en-US" sz="2400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7" name="图片 16" descr="截屏2024-12-14 14.12.0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475" y="3068955"/>
            <a:ext cx="4849495" cy="3591560"/>
          </a:xfrm>
          <a:prstGeom prst="rect">
            <a:avLst/>
          </a:prstGeom>
        </p:spPr>
      </p:pic>
      <p:pic>
        <p:nvPicPr>
          <p:cNvPr id="18" name="图片 17" descr="截屏2024-12-14 14.13.4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2250" y="3038475"/>
            <a:ext cx="4860925" cy="2299335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5158105" y="6021705"/>
            <a:ext cx="6281420" cy="3130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sz="2400"/>
              <a:t>Extracting Mitochondrial Genome Using CO1</a:t>
            </a:r>
            <a:endParaRPr sz="24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4294505" y="188595"/>
            <a:ext cx="37293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  <a:buFont typeface="+mj-ea"/>
            </a:pPr>
            <a:r>
              <a:rPr lang="zh-CN" altLang="en-US" sz="2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三、</a:t>
            </a:r>
            <a:r>
              <a:rPr lang="en-US" sz="2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IDBA </a:t>
            </a:r>
            <a:r>
              <a:rPr lang="en-US" altLang="zh-CN" sz="2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e</a:t>
            </a:r>
            <a:r>
              <a:rPr sz="2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xtract</a:t>
            </a:r>
            <a:r>
              <a:rPr lang="en-US" sz="2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ion</a:t>
            </a:r>
            <a:endParaRPr lang="en-US" altLang="en-US" sz="24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+mn-ea"/>
            </a:endParaRPr>
          </a:p>
        </p:txBody>
      </p:sp>
      <p:pic>
        <p:nvPicPr>
          <p:cNvPr id="2" name="图片 1" descr="截屏2024-12-14 14.16.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29635" y="1052830"/>
            <a:ext cx="5323205" cy="3928110"/>
          </a:xfrm>
          <a:prstGeom prst="rect">
            <a:avLst/>
          </a:prstGeom>
        </p:spPr>
      </p:pic>
      <p:cxnSp>
        <p:nvCxnSpPr>
          <p:cNvPr id="3" name="直接箭头连接符 2"/>
          <p:cNvCxnSpPr/>
          <p:nvPr/>
        </p:nvCxnSpPr>
        <p:spPr>
          <a:xfrm flipH="1">
            <a:off x="5518150" y="2420620"/>
            <a:ext cx="433070" cy="27114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" name="直接箭头连接符 3"/>
          <p:cNvCxnSpPr/>
          <p:nvPr/>
        </p:nvCxnSpPr>
        <p:spPr>
          <a:xfrm flipH="1">
            <a:off x="6284595" y="2636520"/>
            <a:ext cx="703580" cy="78295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5" name="图片 4" descr="截屏2024-12-14 14.18.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5990" y="5156835"/>
            <a:ext cx="7518400" cy="13081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4294505" y="188595"/>
            <a:ext cx="37293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  <a:buFont typeface="+mj-ea"/>
            </a:pPr>
            <a:r>
              <a:rPr lang="zh-CN" altLang="en-US" sz="2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三、</a:t>
            </a:r>
            <a:r>
              <a:rPr lang="en-US" sz="2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IDBA </a:t>
            </a:r>
            <a:r>
              <a:rPr lang="en-US" altLang="zh-CN" sz="2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e</a:t>
            </a:r>
            <a:r>
              <a:rPr sz="2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xtract</a:t>
            </a:r>
            <a:r>
              <a:rPr lang="en-US" sz="2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ion</a:t>
            </a:r>
            <a:endParaRPr lang="en-US" altLang="en-US" sz="24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+mn-ea"/>
            </a:endParaRPr>
          </a:p>
        </p:txBody>
      </p:sp>
      <p:sp>
        <p:nvSpPr>
          <p:cNvPr id="16" name="文本框 15"/>
          <p:cNvSpPr txBox="1"/>
          <p:nvPr>
            <p:custDataLst>
              <p:tags r:id="rId1"/>
            </p:custDataLst>
          </p:nvPr>
        </p:nvSpPr>
        <p:spPr>
          <a:xfrm>
            <a:off x="0" y="1052195"/>
            <a:ext cx="6689090" cy="4648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400" dirty="0">
                <a:latin typeface="微软雅黑" pitchFamily="34" charset="-122"/>
                <a:ea typeface="微软雅黑" pitchFamily="34" charset="-122"/>
              </a:rPr>
              <a:t>7. </a:t>
            </a:r>
            <a:r>
              <a:rPr lang="zh-CN" altLang="en-US" sz="2400" dirty="0">
                <a:latin typeface="微软雅黑" pitchFamily="34" charset="-122"/>
                <a:ea typeface="微软雅黑" pitchFamily="34" charset="-122"/>
              </a:rPr>
              <a:t>Mitochondrial Genome Processing</a:t>
            </a:r>
            <a:endParaRPr lang="zh-CN" altLang="en-US" sz="2400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7" name="图片 6" descr="截屏2024-12-14 14.20.5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520" y="2028190"/>
            <a:ext cx="6045200" cy="2641600"/>
          </a:xfrm>
          <a:prstGeom prst="rect">
            <a:avLst/>
          </a:prstGeom>
        </p:spPr>
      </p:pic>
      <p:pic>
        <p:nvPicPr>
          <p:cNvPr id="8" name="图片 7" descr="截屏2024-12-14 14.21.0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8375" y="1700530"/>
            <a:ext cx="3856990" cy="2969260"/>
          </a:xfrm>
          <a:prstGeom prst="rect">
            <a:avLst/>
          </a:prstGeom>
        </p:spPr>
      </p:pic>
      <p:sp>
        <p:nvSpPr>
          <p:cNvPr id="19" name="文本框 18"/>
          <p:cNvSpPr txBox="1"/>
          <p:nvPr>
            <p:custDataLst>
              <p:tags r:id="rId4"/>
            </p:custDataLst>
          </p:nvPr>
        </p:nvSpPr>
        <p:spPr>
          <a:xfrm>
            <a:off x="3573780" y="5516880"/>
            <a:ext cx="5807710" cy="3530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/>
              <a:t>Removing Terminal Repeats from the Mitochondrial Genome</a:t>
            </a:r>
            <a:endParaRPr lang="zh-CN" altLang="en-US" sz="24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4294505" y="188595"/>
            <a:ext cx="37293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  <a:buFont typeface="+mj-ea"/>
            </a:pPr>
            <a:r>
              <a:rPr lang="zh-CN" altLang="en-US" sz="2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三、</a:t>
            </a:r>
            <a:r>
              <a:rPr lang="en-US" sz="2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IDBA </a:t>
            </a:r>
            <a:r>
              <a:rPr lang="en-US" altLang="zh-CN" sz="2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e</a:t>
            </a:r>
            <a:r>
              <a:rPr sz="2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xtract</a:t>
            </a:r>
            <a:r>
              <a:rPr lang="en-US" sz="2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ion</a:t>
            </a:r>
            <a:endParaRPr lang="en-US" altLang="en-US" sz="24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+mn-ea"/>
            </a:endParaRPr>
          </a:p>
        </p:txBody>
      </p:sp>
      <p:sp>
        <p:nvSpPr>
          <p:cNvPr id="16" name="文本框 15"/>
          <p:cNvSpPr txBox="1"/>
          <p:nvPr>
            <p:custDataLst>
              <p:tags r:id="rId1"/>
            </p:custDataLst>
          </p:nvPr>
        </p:nvSpPr>
        <p:spPr>
          <a:xfrm>
            <a:off x="0" y="1052195"/>
            <a:ext cx="5589270" cy="4648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400" dirty="0">
                <a:latin typeface="微软雅黑" pitchFamily="34" charset="-122"/>
                <a:ea typeface="微软雅黑" pitchFamily="34" charset="-122"/>
                <a:sym typeface="+mn-ea"/>
              </a:rPr>
              <a:t>7. </a:t>
            </a:r>
            <a:r>
              <a:rPr lang="zh-CN" altLang="en-US" sz="2400" dirty="0">
                <a:latin typeface="微软雅黑" pitchFamily="34" charset="-122"/>
                <a:ea typeface="微软雅黑" pitchFamily="34" charset="-122"/>
                <a:sym typeface="+mn-ea"/>
              </a:rPr>
              <a:t>Mitochondrial Genome Processing</a:t>
            </a:r>
            <a:endParaRPr lang="zh-CN" altLang="en-US" sz="2400" dirty="0">
              <a:latin typeface="微软雅黑" pitchFamily="34" charset="-122"/>
              <a:ea typeface="微软雅黑" pitchFamily="34" charset="-122"/>
              <a:sym typeface="+mn-ea"/>
            </a:endParaRPr>
          </a:p>
        </p:txBody>
      </p:sp>
      <p:pic>
        <p:nvPicPr>
          <p:cNvPr id="2" name="图片 1" descr="截屏2024-12-14 14.24.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5990" y="1557020"/>
            <a:ext cx="6583680" cy="4772660"/>
          </a:xfrm>
          <a:prstGeom prst="rect">
            <a:avLst/>
          </a:prstGeom>
        </p:spPr>
      </p:pic>
      <p:cxnSp>
        <p:nvCxnSpPr>
          <p:cNvPr id="3" name="直接箭头连接符 2"/>
          <p:cNvCxnSpPr/>
          <p:nvPr/>
        </p:nvCxnSpPr>
        <p:spPr>
          <a:xfrm flipH="1">
            <a:off x="3213735" y="1386840"/>
            <a:ext cx="680085" cy="88963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" name="直接箭头连接符 3"/>
          <p:cNvCxnSpPr/>
          <p:nvPr/>
        </p:nvCxnSpPr>
        <p:spPr>
          <a:xfrm flipH="1">
            <a:off x="8326120" y="5154930"/>
            <a:ext cx="830580" cy="93789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4294505" y="188595"/>
            <a:ext cx="37293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  <a:buFont typeface="+mj-ea"/>
            </a:pPr>
            <a:r>
              <a:rPr lang="zh-CN" altLang="en-US" sz="2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三、</a:t>
            </a:r>
            <a:r>
              <a:rPr lang="en-US" sz="2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IDBA </a:t>
            </a:r>
            <a:r>
              <a:rPr lang="en-US" altLang="zh-CN" sz="2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e</a:t>
            </a:r>
            <a:r>
              <a:rPr sz="2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xtract</a:t>
            </a:r>
            <a:r>
              <a:rPr lang="en-US" sz="2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ion</a:t>
            </a:r>
            <a:endParaRPr lang="en-US" altLang="en-US" sz="24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+mn-ea"/>
            </a:endParaRPr>
          </a:p>
        </p:txBody>
      </p:sp>
      <p:sp>
        <p:nvSpPr>
          <p:cNvPr id="16" name="文本框 15"/>
          <p:cNvSpPr txBox="1"/>
          <p:nvPr>
            <p:custDataLst>
              <p:tags r:id="rId1"/>
            </p:custDataLst>
          </p:nvPr>
        </p:nvSpPr>
        <p:spPr>
          <a:xfrm>
            <a:off x="0" y="1052195"/>
            <a:ext cx="3565525" cy="4648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400" dirty="0">
                <a:latin typeface="微软雅黑" pitchFamily="34" charset="-122"/>
                <a:ea typeface="微软雅黑" pitchFamily="34" charset="-122"/>
              </a:rPr>
              <a:t>8. </a:t>
            </a:r>
            <a:r>
              <a:rPr lang="zh-CN" altLang="en-US" sz="2400" dirty="0">
                <a:latin typeface="微软雅黑" pitchFamily="34" charset="-122"/>
                <a:ea typeface="微软雅黑" pitchFamily="34" charset="-122"/>
              </a:rPr>
              <a:t>Mitochondrial Genome Confirmation</a:t>
            </a:r>
            <a:endParaRPr lang="zh-CN" altLang="en-US" sz="2400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5" name="图片 4" descr="截屏2024-12-14 14.26.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6155" y="1009015"/>
            <a:ext cx="7640955" cy="4546600"/>
          </a:xfrm>
          <a:prstGeom prst="rect">
            <a:avLst/>
          </a:prstGeom>
        </p:spPr>
      </p:pic>
      <p:pic>
        <p:nvPicPr>
          <p:cNvPr id="7" name="图片 6" descr="截屏2024-12-14 14.27.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265" y="5516880"/>
            <a:ext cx="10617200" cy="11684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02" name="组合 3"/>
          <p:cNvGrpSpPr/>
          <p:nvPr/>
        </p:nvGrpSpPr>
        <p:grpSpPr bwMode="auto">
          <a:xfrm>
            <a:off x="434229" y="249924"/>
            <a:ext cx="11320367" cy="570052"/>
            <a:chOff x="671" y="463"/>
            <a:chExt cx="17831" cy="900"/>
          </a:xfrm>
        </p:grpSpPr>
        <p:sp>
          <p:nvSpPr>
            <p:cNvPr id="8204" name="文本框 1"/>
            <p:cNvSpPr txBox="1">
              <a:spLocks noChangeArrowheads="1"/>
            </p:cNvSpPr>
            <p:nvPr/>
          </p:nvSpPr>
          <p:spPr bwMode="auto">
            <a:xfrm>
              <a:off x="4078" y="463"/>
              <a:ext cx="11044" cy="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90204" pitchFamily="34" charset="0"/>
                <a:buChar char="•"/>
                <a:defRPr sz="2800">
                  <a:solidFill>
                    <a:schemeClr val="tx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2400">
                  <a:solidFill>
                    <a:schemeClr val="tx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2000">
                  <a:solidFill>
                    <a:schemeClr val="tx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2000">
                  <a:solidFill>
                    <a:schemeClr val="tx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2000">
                  <a:solidFill>
                    <a:schemeClr val="tx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90204" pitchFamily="34" charset="0"/>
                <a:buChar char="•"/>
                <a:defRPr sz="2000">
                  <a:solidFill>
                    <a:schemeClr val="tx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90204" pitchFamily="34" charset="0"/>
                <a:buChar char="•"/>
                <a:defRPr sz="2000">
                  <a:solidFill>
                    <a:schemeClr val="tx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90204" pitchFamily="34" charset="0"/>
                <a:buChar char="•"/>
                <a:defRPr sz="2000">
                  <a:solidFill>
                    <a:schemeClr val="tx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90204" pitchFamily="34" charset="0"/>
                <a:buChar char="•"/>
                <a:defRPr sz="2000">
                  <a:solidFill>
                    <a:schemeClr val="tx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90204" pitchFamily="34" charset="0"/>
                <a:buNone/>
              </a:pPr>
              <a:r>
                <a:rPr lang="zh-CN" altLang="en-US" sz="2400" b="1" dirty="0">
                  <a:solidFill>
                    <a:schemeClr val="bg1">
                      <a:lumMod val="8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Extracting mt-genome and annotation</a:t>
              </a:r>
              <a:endParaRPr lang="zh-CN" altLang="en-US" sz="2400" b="1" dirty="0">
                <a:solidFill>
                  <a:schemeClr val="bg1">
                    <a:lumMod val="8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cxnSp>
          <p:nvCxnSpPr>
            <p:cNvPr id="8" name="直接连接符 7"/>
            <p:cNvCxnSpPr/>
            <p:nvPr/>
          </p:nvCxnSpPr>
          <p:spPr bwMode="auto">
            <a:xfrm>
              <a:off x="671" y="1363"/>
              <a:ext cx="17831" cy="0"/>
            </a:xfrm>
            <a:prstGeom prst="line">
              <a:avLst/>
            </a:prstGeom>
            <a:ln w="19050">
              <a:solidFill>
                <a:srgbClr val="1C50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8D681-E393-4747-BC10-C4588BC59302}" type="slidenum">
              <a:rPr lang="zh-CN" altLang="en-US" smtClean="0">
                <a:latin typeface="Times New Roman" panose="02020503050405090304" pitchFamily="18" charset="0"/>
                <a:cs typeface="Times New Roman" panose="02020503050405090304" pitchFamily="18" charset="0"/>
              </a:rPr>
            </a:fld>
            <a:endParaRPr lang="zh-CN" altLang="en-US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84" name="矩形 83"/>
          <p:cNvSpPr/>
          <p:nvPr/>
        </p:nvSpPr>
        <p:spPr>
          <a:xfrm>
            <a:off x="1139528" y="1265882"/>
            <a:ext cx="9909769" cy="852972"/>
          </a:xfrm>
          <a:prstGeom prst="rect">
            <a:avLst/>
          </a:prstGeom>
          <a:solidFill>
            <a:srgbClr val="043E7E"/>
          </a:solidFill>
          <a:ln>
            <a:solidFill>
              <a:srgbClr val="1C509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400" b="1" dirty="0">
                <a:latin typeface="微软雅黑" pitchFamily="34" charset="-122"/>
                <a:ea typeface="微软雅黑" pitchFamily="34" charset="-122"/>
                <a:sym typeface="+mn-ea"/>
              </a:rPr>
              <a:t>Chapter1 </a:t>
            </a:r>
            <a:r>
              <a:rPr sz="3400" b="1" dirty="0">
                <a:latin typeface="微软雅黑" pitchFamily="34" charset="-122"/>
                <a:ea typeface="微软雅黑" pitchFamily="34" charset="-122"/>
                <a:sym typeface="+mn-ea"/>
              </a:rPr>
              <a:t>Extracting mt-genome</a:t>
            </a:r>
            <a:endParaRPr lang="zh-CN" altLang="en-US" sz="34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214370" y="2924810"/>
            <a:ext cx="9187180" cy="28041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571500" indent="-571500" algn="l">
              <a:lnSpc>
                <a:spcPct val="150000"/>
              </a:lnSpc>
              <a:buFont typeface="+mj-ea"/>
              <a:buAutoNum type="ea1JpnChsDbPeriod"/>
            </a:pPr>
            <a:r>
              <a:rPr lang="zh-CN" altLang="en-US" sz="3200" dirty="0">
                <a:latin typeface="微软雅黑" pitchFamily="34" charset="-122"/>
                <a:ea typeface="微软雅黑" pitchFamily="34" charset="-122"/>
              </a:rPr>
              <a:t>N</a:t>
            </a:r>
            <a:r>
              <a:rPr lang="en-US" altLang="zh-CN" sz="3200" dirty="0">
                <a:latin typeface="微软雅黑" pitchFamily="34" charset="-122"/>
                <a:ea typeface="微软雅黑" pitchFamily="34" charset="-122"/>
              </a:rPr>
              <a:t>OVOP</a:t>
            </a:r>
            <a:r>
              <a:rPr lang="zh-CN" altLang="en-US" sz="3200" dirty="0">
                <a:latin typeface="微软雅黑" pitchFamily="34" charset="-122"/>
                <a:ea typeface="微软雅黑" pitchFamily="34" charset="-122"/>
              </a:rPr>
              <a:t>lasty</a:t>
            </a:r>
            <a:r>
              <a:rPr lang="en-US" altLang="zh-CN" sz="3200" dirty="0">
                <a:latin typeface="微软雅黑" pitchFamily="34" charset="-122"/>
                <a:ea typeface="微软雅黑" pitchFamily="34" charset="-122"/>
              </a:rPr>
              <a:t> I</a:t>
            </a:r>
            <a:r>
              <a:rPr lang="en-US" altLang="zh-CN" sz="3200" dirty="0">
                <a:latin typeface="微软雅黑" pitchFamily="34" charset="-122"/>
                <a:ea typeface="微软雅黑" pitchFamily="34" charset="-122"/>
              </a:rPr>
              <a:t>ntroduction </a:t>
            </a:r>
            <a:endParaRPr lang="zh-CN" altLang="en-US" sz="3200" dirty="0">
              <a:latin typeface="微软雅黑" pitchFamily="34" charset="-122"/>
              <a:ea typeface="微软雅黑" pitchFamily="34" charset="-122"/>
            </a:endParaRPr>
          </a:p>
          <a:p>
            <a:pPr marL="571500" indent="-571500" algn="l">
              <a:lnSpc>
                <a:spcPct val="150000"/>
              </a:lnSpc>
              <a:buFont typeface="+mj-ea"/>
              <a:buAutoNum type="ea1JpnChsDbPeriod"/>
            </a:pPr>
            <a:r>
              <a:rPr lang="zh-CN" altLang="en-US" sz="3200" dirty="0">
                <a:latin typeface="微软雅黑" pitchFamily="34" charset="-122"/>
                <a:ea typeface="微软雅黑" pitchFamily="34" charset="-122"/>
                <a:sym typeface="+mn-ea"/>
              </a:rPr>
              <a:t>N</a:t>
            </a:r>
            <a:r>
              <a:rPr lang="en-US" altLang="zh-CN" sz="3200" dirty="0">
                <a:latin typeface="微软雅黑" pitchFamily="34" charset="-122"/>
                <a:ea typeface="微软雅黑" pitchFamily="34" charset="-122"/>
                <a:sym typeface="+mn-ea"/>
              </a:rPr>
              <a:t>OVOP</a:t>
            </a:r>
            <a:r>
              <a:rPr lang="zh-CN" altLang="en-US" sz="3200" dirty="0">
                <a:latin typeface="微软雅黑" pitchFamily="34" charset="-122"/>
                <a:ea typeface="微软雅黑" pitchFamily="34" charset="-122"/>
                <a:sym typeface="+mn-ea"/>
              </a:rPr>
              <a:t>lasty</a:t>
            </a:r>
            <a:r>
              <a:rPr lang="en-US" altLang="zh-CN" sz="3200" dirty="0">
                <a:latin typeface="微软雅黑" pitchFamily="34" charset="-122"/>
                <a:ea typeface="微软雅黑" pitchFamily="34" charset="-122"/>
                <a:sym typeface="+mn-ea"/>
              </a:rPr>
              <a:t> e</a:t>
            </a:r>
            <a:r>
              <a:rPr sz="3200" dirty="0">
                <a:latin typeface="微软雅黑" pitchFamily="34" charset="-122"/>
                <a:ea typeface="微软雅黑" pitchFamily="34" charset="-122"/>
                <a:sym typeface="+mn-ea"/>
              </a:rPr>
              <a:t>xtract</a:t>
            </a:r>
            <a:r>
              <a:rPr lang="en-US" sz="3200" dirty="0">
                <a:latin typeface="微软雅黑" pitchFamily="34" charset="-122"/>
                <a:ea typeface="微软雅黑" pitchFamily="34" charset="-122"/>
                <a:sym typeface="+mn-ea"/>
              </a:rPr>
              <a:t>ion</a:t>
            </a:r>
            <a:endParaRPr sz="3200" dirty="0">
              <a:latin typeface="微软雅黑" pitchFamily="34" charset="-122"/>
              <a:ea typeface="微软雅黑" pitchFamily="34" charset="-122"/>
              <a:sym typeface="+mn-ea"/>
            </a:endParaRPr>
          </a:p>
          <a:p>
            <a:pPr marL="571500" indent="-571500" algn="l">
              <a:lnSpc>
                <a:spcPct val="150000"/>
              </a:lnSpc>
              <a:buFont typeface="+mj-ea"/>
              <a:buAutoNum type="ea1JpnChsDbPeriod"/>
            </a:pPr>
            <a:r>
              <a:rPr lang="en-US" sz="3200" dirty="0">
                <a:latin typeface="微软雅黑" pitchFamily="34" charset="-122"/>
                <a:ea typeface="微软雅黑" pitchFamily="34" charset="-122"/>
                <a:sym typeface="+mn-ea"/>
              </a:rPr>
              <a:t>IDBA </a:t>
            </a:r>
            <a:r>
              <a:rPr lang="en-US" altLang="zh-CN" sz="3200" dirty="0">
                <a:latin typeface="微软雅黑" pitchFamily="34" charset="-122"/>
                <a:ea typeface="微软雅黑" pitchFamily="34" charset="-122"/>
                <a:sym typeface="+mn-ea"/>
              </a:rPr>
              <a:t>e</a:t>
            </a:r>
            <a:r>
              <a:rPr sz="3200" dirty="0">
                <a:latin typeface="微软雅黑" pitchFamily="34" charset="-122"/>
                <a:ea typeface="微软雅黑" pitchFamily="34" charset="-122"/>
                <a:sym typeface="+mn-ea"/>
              </a:rPr>
              <a:t>xtract</a:t>
            </a:r>
            <a:r>
              <a:rPr lang="en-US" sz="3200" dirty="0">
                <a:latin typeface="微软雅黑" pitchFamily="34" charset="-122"/>
                <a:ea typeface="微软雅黑" pitchFamily="34" charset="-122"/>
                <a:sym typeface="+mn-ea"/>
              </a:rPr>
              <a:t>ion</a:t>
            </a:r>
            <a:endParaRPr lang="en-US" altLang="zh-CN" sz="3200" dirty="0">
              <a:latin typeface="微软雅黑" pitchFamily="34" charset="-122"/>
              <a:ea typeface="微软雅黑" pitchFamily="34" charset="-122"/>
              <a:sym typeface="+mn-ea"/>
            </a:endParaRPr>
          </a:p>
          <a:p>
            <a:pPr marL="571500" indent="-571500" algn="l">
              <a:lnSpc>
                <a:spcPct val="150000"/>
              </a:lnSpc>
              <a:buFont typeface="+mj-ea"/>
              <a:buAutoNum type="ea1JpnChsDbPeriod"/>
            </a:pPr>
            <a:endParaRPr lang="en-US" altLang="zh-CN" sz="3200" dirty="0">
              <a:latin typeface="微软雅黑" pitchFamily="34" charset="-122"/>
              <a:ea typeface="微软雅黑" pitchFamily="34" charset="-122"/>
              <a:sym typeface="+mn-ea"/>
            </a:endParaRPr>
          </a:p>
          <a:p>
            <a:pPr algn="l">
              <a:lnSpc>
                <a:spcPct val="150000"/>
              </a:lnSpc>
              <a:buFont typeface="+mj-ea"/>
            </a:pPr>
            <a:r>
              <a:rPr lang="en-US" sz="2800" dirty="0">
                <a:latin typeface="微软雅黑" pitchFamily="34" charset="-122"/>
                <a:ea typeface="微软雅黑" pitchFamily="34" charset="-122"/>
              </a:rPr>
              <a:t> </a:t>
            </a:r>
            <a:endParaRPr lang="en-US" sz="2800" dirty="0"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4294505" y="188595"/>
            <a:ext cx="37293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  <a:buFont typeface="+mj-ea"/>
            </a:pPr>
            <a:r>
              <a:rPr lang="zh-CN" altLang="en-US" sz="2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三、</a:t>
            </a:r>
            <a:r>
              <a:rPr lang="en-US" sz="2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IDBA </a:t>
            </a:r>
            <a:r>
              <a:rPr lang="en-US" altLang="zh-CN" sz="2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e</a:t>
            </a:r>
            <a:r>
              <a:rPr sz="2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xtract</a:t>
            </a:r>
            <a:r>
              <a:rPr lang="en-US" sz="2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ion</a:t>
            </a:r>
            <a:endParaRPr lang="en-US" altLang="en-US" sz="24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+mn-ea"/>
            </a:endParaRPr>
          </a:p>
        </p:txBody>
      </p:sp>
      <p:sp>
        <p:nvSpPr>
          <p:cNvPr id="16" name="文本框 15"/>
          <p:cNvSpPr txBox="1"/>
          <p:nvPr>
            <p:custDataLst>
              <p:tags r:id="rId1"/>
            </p:custDataLst>
          </p:nvPr>
        </p:nvSpPr>
        <p:spPr>
          <a:xfrm>
            <a:off x="0" y="1052195"/>
            <a:ext cx="6545580" cy="4648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400" dirty="0">
                <a:latin typeface="微软雅黑" pitchFamily="34" charset="-122"/>
                <a:ea typeface="微软雅黑" pitchFamily="34" charset="-122"/>
              </a:rPr>
              <a:t>8. </a:t>
            </a:r>
            <a:r>
              <a:rPr lang="zh-CN" altLang="en-US" sz="2400" dirty="0">
                <a:latin typeface="微软雅黑" pitchFamily="34" charset="-122"/>
                <a:ea typeface="微软雅黑" pitchFamily="34" charset="-122"/>
              </a:rPr>
              <a:t>Mitochondrial Genome Confirmation</a:t>
            </a:r>
            <a:endParaRPr lang="zh-CN" altLang="en-US" sz="2400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8" name="图片 7" descr="截屏2024-12-14 14.28.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75" y="1700530"/>
            <a:ext cx="6280785" cy="2837180"/>
          </a:xfrm>
          <a:prstGeom prst="rect">
            <a:avLst/>
          </a:prstGeom>
        </p:spPr>
      </p:pic>
      <p:pic>
        <p:nvPicPr>
          <p:cNvPr id="9" name="图片 8" descr="截屏2024-12-14 14.29.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375" y="4869180"/>
            <a:ext cx="9674860" cy="1413510"/>
          </a:xfrm>
          <a:prstGeom prst="rect">
            <a:avLst/>
          </a:prstGeom>
        </p:spPr>
      </p:pic>
      <p:sp>
        <p:nvSpPr>
          <p:cNvPr id="19" name="文本框 18"/>
          <p:cNvSpPr txBox="1"/>
          <p:nvPr>
            <p:custDataLst>
              <p:tags r:id="rId4"/>
            </p:custDataLst>
          </p:nvPr>
        </p:nvSpPr>
        <p:spPr>
          <a:xfrm>
            <a:off x="6886575" y="2708910"/>
            <a:ext cx="4850130" cy="3130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400"/>
              <a:t>R</a:t>
            </a:r>
            <a:r>
              <a:rPr lang="en-US" altLang="zh-CN" sz="2400"/>
              <a:t>everse Mitochondrial Genome</a:t>
            </a:r>
            <a:endParaRPr lang="en-US" altLang="zh-CN" sz="2400"/>
          </a:p>
        </p:txBody>
      </p:sp>
      <p:sp>
        <p:nvSpPr>
          <p:cNvPr id="2" name="文本框 1"/>
          <p:cNvSpPr txBox="1"/>
          <p:nvPr>
            <p:custDataLst>
              <p:tags r:id="rId5"/>
            </p:custDataLst>
          </p:nvPr>
        </p:nvSpPr>
        <p:spPr>
          <a:xfrm>
            <a:off x="7462520" y="5969635"/>
            <a:ext cx="4850130" cy="3130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400"/>
              <a:t>alignment </a:t>
            </a:r>
            <a:r>
              <a:rPr lang="en-US" altLang="zh-CN" sz="2400"/>
              <a:t>again</a:t>
            </a:r>
            <a:endParaRPr lang="en-US" altLang="zh-CN" sz="24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02" name="组合 3"/>
          <p:cNvGrpSpPr/>
          <p:nvPr/>
        </p:nvGrpSpPr>
        <p:grpSpPr bwMode="auto">
          <a:xfrm>
            <a:off x="434229" y="249924"/>
            <a:ext cx="11320367" cy="570052"/>
            <a:chOff x="671" y="463"/>
            <a:chExt cx="17831" cy="900"/>
          </a:xfrm>
        </p:grpSpPr>
        <p:sp>
          <p:nvSpPr>
            <p:cNvPr id="8204" name="文本框 1"/>
            <p:cNvSpPr txBox="1">
              <a:spLocks noChangeArrowheads="1"/>
            </p:cNvSpPr>
            <p:nvPr/>
          </p:nvSpPr>
          <p:spPr bwMode="auto">
            <a:xfrm>
              <a:off x="4078" y="463"/>
              <a:ext cx="11044" cy="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90204" pitchFamily="34" charset="0"/>
                <a:buChar char="•"/>
                <a:defRPr sz="2800">
                  <a:solidFill>
                    <a:schemeClr val="tx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2400">
                  <a:solidFill>
                    <a:schemeClr val="tx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2000">
                  <a:solidFill>
                    <a:schemeClr val="tx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2000">
                  <a:solidFill>
                    <a:schemeClr val="tx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2000">
                  <a:solidFill>
                    <a:schemeClr val="tx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90204" pitchFamily="34" charset="0"/>
                <a:buChar char="•"/>
                <a:defRPr sz="2000">
                  <a:solidFill>
                    <a:schemeClr val="tx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90204" pitchFamily="34" charset="0"/>
                <a:buChar char="•"/>
                <a:defRPr sz="2000">
                  <a:solidFill>
                    <a:schemeClr val="tx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90204" pitchFamily="34" charset="0"/>
                <a:buChar char="•"/>
                <a:defRPr sz="2000">
                  <a:solidFill>
                    <a:schemeClr val="tx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90204" pitchFamily="34" charset="0"/>
                <a:buChar char="•"/>
                <a:defRPr sz="2000">
                  <a:solidFill>
                    <a:schemeClr val="tx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90204" pitchFamily="34" charset="0"/>
                <a:buNone/>
              </a:pPr>
              <a:r>
                <a:rPr lang="zh-CN" altLang="en-US" sz="2400" b="1" dirty="0">
                  <a:solidFill>
                    <a:schemeClr val="bg1">
                      <a:lumMod val="8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Extracting mt-genome and annotation</a:t>
              </a:r>
              <a:endParaRPr lang="zh-CN" altLang="en-US" sz="2400" b="1" dirty="0">
                <a:solidFill>
                  <a:schemeClr val="bg1">
                    <a:lumMod val="8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cxnSp>
          <p:nvCxnSpPr>
            <p:cNvPr id="8" name="直接连接符 7"/>
            <p:cNvCxnSpPr/>
            <p:nvPr/>
          </p:nvCxnSpPr>
          <p:spPr bwMode="auto">
            <a:xfrm>
              <a:off x="671" y="1363"/>
              <a:ext cx="17831" cy="0"/>
            </a:xfrm>
            <a:prstGeom prst="line">
              <a:avLst/>
            </a:prstGeom>
            <a:ln w="19050">
              <a:solidFill>
                <a:srgbClr val="1C50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8D681-E393-4747-BC10-C4588BC59302}" type="slidenum">
              <a:rPr lang="zh-CN" altLang="en-US" smtClean="0">
                <a:latin typeface="Times New Roman" panose="02020503050405090304" pitchFamily="18" charset="0"/>
                <a:cs typeface="Times New Roman" panose="02020503050405090304" pitchFamily="18" charset="0"/>
              </a:rPr>
            </a:fld>
            <a:endParaRPr lang="zh-CN" altLang="en-US"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84" name="矩形 83"/>
          <p:cNvSpPr/>
          <p:nvPr/>
        </p:nvSpPr>
        <p:spPr>
          <a:xfrm>
            <a:off x="1139528" y="1265882"/>
            <a:ext cx="9909769" cy="852972"/>
          </a:xfrm>
          <a:prstGeom prst="rect">
            <a:avLst/>
          </a:prstGeom>
          <a:solidFill>
            <a:srgbClr val="043E7E"/>
          </a:solidFill>
          <a:ln>
            <a:solidFill>
              <a:srgbClr val="1C509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3400" b="1" dirty="0">
                <a:latin typeface="微软雅黑" pitchFamily="34" charset="-122"/>
                <a:ea typeface="微软雅黑" pitchFamily="34" charset="-122"/>
                <a:sym typeface="+mn-ea"/>
              </a:rPr>
              <a:t>Chapter2 Annotation</a:t>
            </a:r>
            <a:endParaRPr sz="3400" b="1" dirty="0">
              <a:latin typeface="微软雅黑" pitchFamily="34" charset="-122"/>
              <a:ea typeface="微软雅黑" pitchFamily="3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821305" y="3213100"/>
            <a:ext cx="656399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l">
              <a:lnSpc>
                <a:spcPct val="150000"/>
              </a:lnSpc>
              <a:buFont typeface="+mj-ea"/>
              <a:buAutoNum type="ea1JpnChsDbPeriod"/>
            </a:pPr>
            <a:r>
              <a:rPr lang="en-US" altLang="zh-CN" sz="3200" dirty="0">
                <a:latin typeface="微软雅黑" pitchFamily="34" charset="-122"/>
                <a:ea typeface="微软雅黑" pitchFamily="34" charset="-122"/>
              </a:rPr>
              <a:t>MitoFinder</a:t>
            </a:r>
            <a:endParaRPr lang="zh-CN" altLang="en-US" sz="3200" dirty="0">
              <a:latin typeface="微软雅黑" pitchFamily="34" charset="-122"/>
              <a:ea typeface="微软雅黑" pitchFamily="34" charset="-122"/>
            </a:endParaRPr>
          </a:p>
          <a:p>
            <a:pPr marL="571500" indent="-571500" algn="l">
              <a:lnSpc>
                <a:spcPct val="150000"/>
              </a:lnSpc>
              <a:buFont typeface="+mj-ea"/>
              <a:buAutoNum type="ea1JpnChsDbPeriod"/>
            </a:pPr>
            <a:r>
              <a:rPr lang="en-US" altLang="zh-CN" sz="3200" dirty="0">
                <a:latin typeface="微软雅黑" pitchFamily="34" charset="-122"/>
                <a:ea typeface="微软雅黑" pitchFamily="34" charset="-122"/>
                <a:sym typeface="+mn-ea"/>
              </a:rPr>
              <a:t>De novo annotation</a:t>
            </a:r>
            <a:endParaRPr lang="en-US" sz="2800" dirty="0"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4808220" y="260985"/>
            <a:ext cx="25730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2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一、</a:t>
            </a:r>
            <a:r>
              <a:rPr lang="en-US" altLang="zh-CN" sz="2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MitoFinder</a:t>
            </a:r>
            <a:r>
              <a:rPr lang="zh-CN" altLang="en-US" sz="2400"/>
              <a:t> </a:t>
            </a:r>
            <a:endParaRPr lang="zh-CN" altLang="en-US" sz="2400"/>
          </a:p>
        </p:txBody>
      </p: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333375" y="2060575"/>
            <a:ext cx="6924675" cy="34410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457200" indent="-457200">
              <a:lnSpc>
                <a:spcPct val="150000"/>
              </a:lnSpc>
              <a:buFont typeface="Wingdings" panose="05000000000000000000" charset="0"/>
              <a:buChar char=""/>
            </a:pPr>
            <a:r>
              <a:rPr lang="zh-CN" altLang="en-US" sz="2000"/>
              <a:t>MitoFinder's annotation function integrates </a:t>
            </a:r>
            <a:r>
              <a:rPr lang="zh-CN" altLang="en-US" sz="2000" u="sng"/>
              <a:t>MITOS2</a:t>
            </a:r>
            <a:r>
              <a:rPr lang="zh-CN" altLang="en-US" sz="2000"/>
              <a:t>, a tool designed for annotating mitochondrial genomes. </a:t>
            </a:r>
            <a:endParaRPr lang="zh-CN" altLang="en-US" sz="2000"/>
          </a:p>
          <a:p>
            <a:pPr marL="457200" indent="-457200">
              <a:lnSpc>
                <a:spcPct val="150000"/>
              </a:lnSpc>
              <a:buFont typeface="Wingdings" panose="05000000000000000000" charset="0"/>
              <a:buChar char=""/>
            </a:pPr>
            <a:r>
              <a:rPr lang="zh-CN" altLang="en-US" sz="2000"/>
              <a:t>MITOS2 automatically identifies protein-coding genes, rRNAs, tRNAs, and other structural elements.</a:t>
            </a:r>
            <a:endParaRPr lang="zh-CN" altLang="en-US" sz="2000"/>
          </a:p>
          <a:p>
            <a:pPr marL="457200" indent="-457200">
              <a:lnSpc>
                <a:spcPct val="150000"/>
              </a:lnSpc>
              <a:buFont typeface="Wingdings" panose="05000000000000000000" charset="0"/>
              <a:buChar char=""/>
            </a:pPr>
            <a:r>
              <a:rPr lang="zh-CN" altLang="en-US" sz="2000"/>
              <a:t>MitoFinder submits the assembled mitochondrial genome to MITOS2 for detailed annotation and outputs the functional annotation results.</a:t>
            </a:r>
            <a:endParaRPr lang="zh-CN" altLang="en-US" sz="2000"/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1774190" y="1412875"/>
            <a:ext cx="37293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MitoFinder I</a:t>
            </a:r>
            <a:r>
              <a:rPr lang="en-US" altLang="zh-CN" sz="24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ntroduction</a:t>
            </a:r>
            <a:endParaRPr lang="en-US" altLang="zh-CN" sz="24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534910" y="1772920"/>
            <a:ext cx="4552950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  <a:p>
            <a:pPr marL="342900" indent="-342900">
              <a:buFont typeface="Wingdings" panose="05000000000000000000" charset="0"/>
              <a:buChar char=""/>
            </a:pPr>
            <a:r>
              <a:rPr lang="zh-CN" altLang="en-US">
                <a:solidFill>
                  <a:srgbClr val="FF0000"/>
                </a:solidFill>
              </a:rPr>
              <a:t>Input Files.fasta</a:t>
            </a:r>
            <a:endParaRPr lang="zh-CN" altLang="en-US">
              <a:solidFill>
                <a:srgbClr val="FF0000"/>
              </a:solidFill>
            </a:endParaRPr>
          </a:p>
          <a:p>
            <a:pPr marL="342900" indent="-342900">
              <a:buFont typeface="+mj-ea"/>
              <a:buAutoNum type="circleNumDbPlain"/>
            </a:pPr>
            <a:endParaRPr lang="zh-CN" altLang="en-US"/>
          </a:p>
          <a:p>
            <a:pPr>
              <a:buFont typeface="+mj-ea"/>
            </a:pPr>
            <a:r>
              <a:rPr lang="zh-CN" altLang="en-US"/>
              <a:t>The assembled mitochondrial genome file is required for running MitoFinder</a:t>
            </a:r>
            <a:endParaRPr lang="zh-CN" altLang="en-US"/>
          </a:p>
          <a:p>
            <a:pPr>
              <a:buFont typeface="+mj-ea"/>
            </a:pPr>
            <a:endParaRPr lang="zh-CN" altLang="en-US"/>
          </a:p>
          <a:p>
            <a:pPr marL="285750" indent="-285750">
              <a:buFont typeface="Wingdings" panose="05000000000000000000" charset="0"/>
              <a:buChar char=""/>
            </a:pPr>
            <a:r>
              <a:rPr lang="zh-CN" altLang="en-US">
                <a:solidFill>
                  <a:srgbClr val="FF0000"/>
                </a:solidFill>
              </a:rPr>
              <a:t>Reference Sequence.gb</a:t>
            </a:r>
            <a:endParaRPr lang="zh-CN" altLang="en-US">
              <a:solidFill>
                <a:srgbClr val="FF0000"/>
              </a:solidFill>
            </a:endParaRPr>
          </a:p>
          <a:p>
            <a:endParaRPr lang="zh-CN" altLang="en-US"/>
          </a:p>
          <a:p>
            <a:pPr marL="285750" indent="-285750">
              <a:buFont typeface="Arial" panose="020B0604020202090204" pitchFamily="34" charset="0"/>
              <a:buChar char="•"/>
            </a:pPr>
            <a:r>
              <a:rPr lang="zh-CN" altLang="en-US"/>
              <a:t>A reference mitochondrial genome file, typically in GenBank format (.gb), is required.</a:t>
            </a:r>
            <a:endParaRPr lang="zh-CN" altLang="en-US"/>
          </a:p>
          <a:p>
            <a:pPr marL="285750" indent="-285750">
              <a:buFont typeface="Arial" panose="020B0604020202090204" pitchFamily="34" charset="0"/>
              <a:buChar char="•"/>
            </a:pPr>
            <a:r>
              <a:rPr lang="zh-CN" altLang="en-US"/>
              <a:t>Suitable reference genomes can be downloaded from NCBI or other databases</a:t>
            </a:r>
            <a:endParaRPr lang="zh-CN" altLang="en-US"/>
          </a:p>
        </p:txBody>
      </p:sp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8398510" y="1412875"/>
            <a:ext cx="29718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File </a:t>
            </a:r>
            <a:r>
              <a:rPr lang="en-US" altLang="zh-CN" sz="24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preparation</a:t>
            </a:r>
            <a:endParaRPr lang="en-US" altLang="zh-CN" sz="24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125855" y="5775325"/>
            <a:ext cx="105289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/>
              <a:t>Command</a:t>
            </a:r>
            <a:r>
              <a:rPr lang="zh-CN" altLang="en-US" b="1"/>
              <a:t>：mitofinder -j 项目名 -a 输入文件.fasta -r 参考序列.gb -o 2 -m mitochondrion</a:t>
            </a:r>
            <a:endParaRPr lang="zh-CN" altLang="en-US" b="1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4808220" y="260985"/>
            <a:ext cx="25730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2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一、</a:t>
            </a:r>
            <a:r>
              <a:rPr lang="en-US" altLang="zh-CN" sz="2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MitoFinder</a:t>
            </a:r>
            <a:r>
              <a:rPr lang="zh-CN" altLang="en-US" sz="2400"/>
              <a:t> </a:t>
            </a:r>
            <a:endParaRPr lang="zh-CN" altLang="en-US" sz="2400"/>
          </a:p>
        </p:txBody>
      </p:sp>
      <p:pic>
        <p:nvPicPr>
          <p:cNvPr id="2" name="图片 1" descr="截屏2024-12-13 17.38.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9910" y="1052830"/>
            <a:ext cx="3759200" cy="901700"/>
          </a:xfrm>
          <a:prstGeom prst="rect">
            <a:avLst/>
          </a:prstGeom>
        </p:spPr>
      </p:pic>
      <p:pic>
        <p:nvPicPr>
          <p:cNvPr id="4" name="图片 3" descr="截屏2024-12-13 17.40.5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910" y="2348865"/>
            <a:ext cx="10998200" cy="774700"/>
          </a:xfrm>
          <a:prstGeom prst="rect">
            <a:avLst/>
          </a:prstGeom>
        </p:spPr>
      </p:pic>
      <p:pic>
        <p:nvPicPr>
          <p:cNvPr id="5" name="图片 4" descr="截屏2024-12-13 17.42.24"/>
          <p:cNvPicPr>
            <a:picLocks noChangeAspect="1"/>
          </p:cNvPicPr>
          <p:nvPr/>
        </p:nvPicPr>
        <p:blipFill>
          <a:blip r:embed="rId3"/>
          <a:srcRect t="78387"/>
          <a:stretch>
            <a:fillRect/>
          </a:stretch>
        </p:blipFill>
        <p:spPr>
          <a:xfrm>
            <a:off x="549910" y="3573145"/>
            <a:ext cx="6345555" cy="901700"/>
          </a:xfrm>
          <a:prstGeom prst="rect">
            <a:avLst/>
          </a:prstGeom>
        </p:spPr>
      </p:pic>
      <p:sp>
        <p:nvSpPr>
          <p:cNvPr id="13" name="下箭头 12"/>
          <p:cNvSpPr/>
          <p:nvPr/>
        </p:nvSpPr>
        <p:spPr>
          <a:xfrm>
            <a:off x="2134235" y="1978660"/>
            <a:ext cx="461645" cy="29845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>
            <p:custDataLst>
              <p:tags r:id="rId4"/>
            </p:custDataLst>
          </p:nvPr>
        </p:nvSpPr>
        <p:spPr>
          <a:xfrm>
            <a:off x="2134235" y="3199130"/>
            <a:ext cx="461645" cy="29845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下箭头 14"/>
          <p:cNvSpPr/>
          <p:nvPr>
            <p:custDataLst>
              <p:tags r:id="rId5"/>
            </p:custDataLst>
          </p:nvPr>
        </p:nvSpPr>
        <p:spPr>
          <a:xfrm>
            <a:off x="2134235" y="4550410"/>
            <a:ext cx="461645" cy="29845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6" name="图片 15" descr="截屏2024-12-13 17.51.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9910" y="5013325"/>
            <a:ext cx="4897120" cy="1524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4808220" y="260985"/>
            <a:ext cx="25730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2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一、</a:t>
            </a:r>
            <a:r>
              <a:rPr lang="en-US" altLang="zh-CN" sz="2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MitoFinder</a:t>
            </a:r>
            <a:r>
              <a:rPr lang="zh-CN" altLang="en-US" sz="2400"/>
              <a:t> </a:t>
            </a:r>
            <a:endParaRPr lang="zh-CN" altLang="en-US" sz="2400"/>
          </a:p>
        </p:txBody>
      </p:sp>
      <p:sp>
        <p:nvSpPr>
          <p:cNvPr id="15" name="下箭头 14"/>
          <p:cNvSpPr/>
          <p:nvPr>
            <p:custDataLst>
              <p:tags r:id="rId1"/>
            </p:custDataLst>
          </p:nvPr>
        </p:nvSpPr>
        <p:spPr>
          <a:xfrm>
            <a:off x="1774190" y="2493010"/>
            <a:ext cx="461645" cy="29845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" name="图片 2" descr="截屏2024-12-13 17.52.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865" y="1052830"/>
            <a:ext cx="3657600" cy="1384300"/>
          </a:xfrm>
          <a:prstGeom prst="rect">
            <a:avLst/>
          </a:prstGeom>
        </p:spPr>
      </p:pic>
      <p:pic>
        <p:nvPicPr>
          <p:cNvPr id="7" name="图片 6" descr="截屏2024-12-13 17.53.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865" y="2853055"/>
            <a:ext cx="5257800" cy="2755900"/>
          </a:xfrm>
          <a:prstGeom prst="rect">
            <a:avLst/>
          </a:prstGeom>
        </p:spPr>
      </p:pic>
      <p:pic>
        <p:nvPicPr>
          <p:cNvPr id="8" name="图片 7" descr="截屏2024-12-13 17.54.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2430" y="1052830"/>
            <a:ext cx="5334000" cy="5283200"/>
          </a:xfrm>
          <a:prstGeom prst="rect">
            <a:avLst/>
          </a:prstGeom>
        </p:spPr>
      </p:pic>
      <p:sp>
        <p:nvSpPr>
          <p:cNvPr id="9" name="下箭头 8"/>
          <p:cNvSpPr/>
          <p:nvPr>
            <p:custDataLst>
              <p:tags r:id="rId5"/>
            </p:custDataLst>
          </p:nvPr>
        </p:nvSpPr>
        <p:spPr>
          <a:xfrm rot="16200000">
            <a:off x="5880735" y="4075430"/>
            <a:ext cx="461645" cy="589915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图文框 16"/>
          <p:cNvSpPr/>
          <p:nvPr>
            <p:custDataLst>
              <p:tags r:id="rId6"/>
            </p:custDataLst>
          </p:nvPr>
        </p:nvSpPr>
        <p:spPr>
          <a:xfrm>
            <a:off x="7174865" y="3543300"/>
            <a:ext cx="2355215" cy="312420"/>
          </a:xfrm>
          <a:prstGeom prst="frame">
            <a:avLst/>
          </a:prstGeom>
          <a:solidFill>
            <a:srgbClr val="FF0000"/>
          </a:solidFill>
          <a:ln w="50800" cap="flat" cmpd="sng">
            <a:noFill/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4808220" y="260985"/>
            <a:ext cx="25730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2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一、</a:t>
            </a:r>
            <a:r>
              <a:rPr lang="en-US" altLang="zh-CN" sz="2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MitoFinder</a:t>
            </a:r>
            <a:r>
              <a:rPr lang="zh-CN" altLang="en-US" sz="2400"/>
              <a:t> </a:t>
            </a:r>
            <a:endParaRPr lang="zh-CN" altLang="en-US" sz="2400"/>
          </a:p>
        </p:txBody>
      </p:sp>
      <p:pic>
        <p:nvPicPr>
          <p:cNvPr id="2" name="图片 1" descr="截屏2024-12-13 17.57.0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3375" y="1268730"/>
            <a:ext cx="11381105" cy="2527935"/>
          </a:xfrm>
          <a:prstGeom prst="rect">
            <a:avLst/>
          </a:prstGeom>
        </p:spPr>
      </p:pic>
      <p:pic>
        <p:nvPicPr>
          <p:cNvPr id="4" name="图片 3" descr="截屏2024-12-13 17.57.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055" y="4149090"/>
            <a:ext cx="2120900" cy="2286000"/>
          </a:xfrm>
          <a:prstGeom prst="rect">
            <a:avLst/>
          </a:prstGeom>
        </p:spPr>
      </p:pic>
      <p:sp>
        <p:nvSpPr>
          <p:cNvPr id="5" name="图文框 4"/>
          <p:cNvSpPr/>
          <p:nvPr>
            <p:custDataLst>
              <p:tags r:id="rId3"/>
            </p:custDataLst>
          </p:nvPr>
        </p:nvSpPr>
        <p:spPr>
          <a:xfrm>
            <a:off x="7174865" y="2564765"/>
            <a:ext cx="1147445" cy="201295"/>
          </a:xfrm>
          <a:prstGeom prst="frame">
            <a:avLst/>
          </a:prstGeom>
          <a:solidFill>
            <a:srgbClr val="FF0000"/>
          </a:solidFill>
          <a:ln w="50800" cap="flat" cmpd="sng">
            <a:noFill/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10" name="图片 9" descr="截屏2024-12-13 17.58.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6485" y="2997200"/>
            <a:ext cx="5054600" cy="3454400"/>
          </a:xfrm>
          <a:prstGeom prst="rect">
            <a:avLst/>
          </a:prstGeom>
        </p:spPr>
      </p:pic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2926080" y="5974715"/>
            <a:ext cx="44551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Geneious Prime S</a:t>
            </a:r>
            <a:r>
              <a:rPr lang="en-US" sz="24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oftware</a:t>
            </a:r>
            <a:endParaRPr lang="en-US" sz="24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  <a:sym typeface="+mn-ea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4808220" y="260985"/>
            <a:ext cx="25730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2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一、</a:t>
            </a:r>
            <a:r>
              <a:rPr lang="en-US" altLang="zh-CN" sz="2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MitoFinder</a:t>
            </a:r>
            <a:r>
              <a:rPr lang="zh-CN" altLang="en-US" sz="2400"/>
              <a:t> </a:t>
            </a:r>
            <a:endParaRPr lang="zh-CN" altLang="en-US" sz="2400"/>
          </a:p>
        </p:txBody>
      </p:sp>
      <p:pic>
        <p:nvPicPr>
          <p:cNvPr id="3" name="图片 2" descr="截屏2024-12-13 17.59.5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25855" y="1052830"/>
            <a:ext cx="10122535" cy="568642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4808220" y="260985"/>
            <a:ext cx="25730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2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一、</a:t>
            </a:r>
            <a:r>
              <a:rPr lang="en-US" altLang="zh-CN" sz="2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MitoFinder</a:t>
            </a:r>
            <a:r>
              <a:rPr lang="zh-CN" altLang="en-US" sz="2400"/>
              <a:t> </a:t>
            </a:r>
            <a:endParaRPr lang="zh-CN" altLang="en-US" sz="2400"/>
          </a:p>
        </p:txBody>
      </p:sp>
      <p:pic>
        <p:nvPicPr>
          <p:cNvPr id="2" name="图片 1" descr="截屏2024-12-13 18.01.13"/>
          <p:cNvPicPr>
            <a:picLocks noChangeAspect="1"/>
          </p:cNvPicPr>
          <p:nvPr/>
        </p:nvPicPr>
        <p:blipFill>
          <a:blip r:embed="rId1"/>
          <a:srcRect l="2639" r="42781"/>
          <a:stretch>
            <a:fillRect/>
          </a:stretch>
        </p:blipFill>
        <p:spPr>
          <a:xfrm>
            <a:off x="7534910" y="1341120"/>
            <a:ext cx="4464685" cy="4508500"/>
          </a:xfrm>
          <a:prstGeom prst="rect">
            <a:avLst/>
          </a:prstGeom>
        </p:spPr>
      </p:pic>
      <p:pic>
        <p:nvPicPr>
          <p:cNvPr id="4" name="图片 3" descr="截屏2024-12-13 18.01.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155" y="1268730"/>
            <a:ext cx="6612255" cy="5208270"/>
          </a:xfrm>
          <a:prstGeom prst="rect">
            <a:avLst/>
          </a:prstGeom>
        </p:spPr>
      </p:pic>
      <p:sp>
        <p:nvSpPr>
          <p:cNvPr id="5" name="图文框 4"/>
          <p:cNvSpPr/>
          <p:nvPr>
            <p:custDataLst>
              <p:tags r:id="rId3"/>
            </p:custDataLst>
          </p:nvPr>
        </p:nvSpPr>
        <p:spPr>
          <a:xfrm>
            <a:off x="4510405" y="6021070"/>
            <a:ext cx="2161540" cy="237490"/>
          </a:xfrm>
          <a:prstGeom prst="frame">
            <a:avLst/>
          </a:prstGeom>
          <a:solidFill>
            <a:srgbClr val="FF0000"/>
          </a:solidFill>
          <a:ln w="50800" cap="flat" cmpd="sng">
            <a:noFill/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3" name="直接箭头连接符 2"/>
          <p:cNvCxnSpPr>
            <a:stCxn id="5" idx="3"/>
          </p:cNvCxnSpPr>
          <p:nvPr/>
        </p:nvCxnSpPr>
        <p:spPr>
          <a:xfrm flipV="1">
            <a:off x="6671945" y="5445125"/>
            <a:ext cx="1798955" cy="69469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4582160" y="260985"/>
            <a:ext cx="38239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2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二、</a:t>
            </a:r>
            <a:r>
              <a:rPr lang="en-US" altLang="zh-CN" sz="2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De novo annotation</a:t>
            </a:r>
            <a:endParaRPr lang="en-US" sz="24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 algn="l">
              <a:buClrTx/>
              <a:buSzTx/>
              <a:buFontTx/>
            </a:pPr>
            <a:r>
              <a:rPr lang="zh-CN" altLang="en-US" sz="2400"/>
              <a:t> </a:t>
            </a:r>
            <a:endParaRPr lang="zh-CN" altLang="en-US" sz="2400"/>
          </a:p>
        </p:txBody>
      </p:sp>
      <p:sp>
        <p:nvSpPr>
          <p:cNvPr id="2" name="文本框 1"/>
          <p:cNvSpPr txBox="1"/>
          <p:nvPr/>
        </p:nvSpPr>
        <p:spPr>
          <a:xfrm>
            <a:off x="189865" y="2060575"/>
            <a:ext cx="4110355" cy="17240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50000"/>
              </a:lnSpc>
            </a:pPr>
            <a:r>
              <a:rPr lang="zh-CN" altLang="en-US"/>
              <a:t>平台：</a:t>
            </a:r>
            <a:r>
              <a:rPr lang="en-US" altLang="zh-CN"/>
              <a:t>Galaxy</a:t>
            </a:r>
            <a:endParaRPr lang="en-US" altLang="zh-CN"/>
          </a:p>
          <a:p>
            <a:pPr>
              <a:lnSpc>
                <a:spcPct val="150000"/>
              </a:lnSpc>
            </a:pPr>
            <a:r>
              <a:rPr lang="zh-CN" altLang="en-US"/>
              <a:t>软件工具：</a:t>
            </a:r>
            <a:r>
              <a:rPr lang="en-US" altLang="zh-CN"/>
              <a:t>mitos2</a:t>
            </a:r>
            <a:endParaRPr lang="zh-CN" altLang="en-US"/>
          </a:p>
          <a:p>
            <a:pPr>
              <a:lnSpc>
                <a:spcPct val="150000"/>
              </a:lnSpc>
            </a:pPr>
            <a:r>
              <a:rPr lang="zh-CN" altLang="en-US"/>
              <a:t>网站：https://usegalaxy.eu/</a:t>
            </a:r>
            <a:endParaRPr lang="zh-CN" altLang="en-US"/>
          </a:p>
        </p:txBody>
      </p:sp>
      <p:pic>
        <p:nvPicPr>
          <p:cNvPr id="3" name="图片 2" descr="截屏2024-12-13 20.23.0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1665" y="1196340"/>
            <a:ext cx="1663700" cy="571500"/>
          </a:xfrm>
          <a:prstGeom prst="rect">
            <a:avLst/>
          </a:prstGeom>
        </p:spPr>
      </p:pic>
      <p:pic>
        <p:nvPicPr>
          <p:cNvPr id="4" name="图片 3" descr="截屏2024-12-13 20.24.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6125" y="1196340"/>
            <a:ext cx="8741410" cy="499491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4582160" y="260985"/>
            <a:ext cx="38239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2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二、</a:t>
            </a:r>
            <a:r>
              <a:rPr lang="en-US" altLang="zh-CN" sz="2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De novo annotation</a:t>
            </a:r>
            <a:endParaRPr lang="en-US" sz="24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 algn="l">
              <a:buClrTx/>
              <a:buSzTx/>
              <a:buFontTx/>
            </a:pPr>
            <a:r>
              <a:rPr lang="zh-CN" altLang="en-US" sz="2400"/>
              <a:t> </a:t>
            </a:r>
            <a:endParaRPr lang="zh-CN" altLang="en-US" sz="2400"/>
          </a:p>
        </p:txBody>
      </p:sp>
      <p:pic>
        <p:nvPicPr>
          <p:cNvPr id="3" name="图片 2" descr="截屏2024-12-13 20.23.0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1665" y="1196340"/>
            <a:ext cx="1663700" cy="571500"/>
          </a:xfrm>
          <a:prstGeom prst="rect">
            <a:avLst/>
          </a:prstGeom>
        </p:spPr>
      </p:pic>
      <p:pic>
        <p:nvPicPr>
          <p:cNvPr id="5" name="图片 4" descr="截屏2024-12-13 20.25.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4685" y="1268730"/>
            <a:ext cx="5156200" cy="4546600"/>
          </a:xfrm>
          <a:prstGeom prst="rect">
            <a:avLst/>
          </a:prstGeom>
        </p:spPr>
      </p:pic>
      <p:sp>
        <p:nvSpPr>
          <p:cNvPr id="17" name="图文框 16"/>
          <p:cNvSpPr/>
          <p:nvPr>
            <p:custDataLst>
              <p:tags r:id="rId3"/>
            </p:custDataLst>
          </p:nvPr>
        </p:nvSpPr>
        <p:spPr>
          <a:xfrm>
            <a:off x="6670675" y="4076700"/>
            <a:ext cx="3451225" cy="650240"/>
          </a:xfrm>
          <a:prstGeom prst="frame">
            <a:avLst/>
          </a:prstGeom>
          <a:solidFill>
            <a:srgbClr val="FF0000"/>
          </a:solidFill>
          <a:ln w="50800" cap="flat" cmpd="sng">
            <a:noFill/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38480" y="2534285"/>
            <a:ext cx="404431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en-US" altLang="zh-CN"/>
              <a:t>Step1: </a:t>
            </a:r>
            <a:r>
              <a:t>Search and Select the Latest Version of MITOS</a:t>
            </a:r>
            <a:r>
              <a:rPr lang="en-US"/>
              <a:t>2</a:t>
            </a:r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4229735" y="332740"/>
            <a:ext cx="60267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chemeClr val="bg1"/>
                </a:solidFill>
              </a:rPr>
              <a:t>一、NOVOPlasty</a:t>
            </a:r>
            <a:r>
              <a:rPr lang="en-US" altLang="zh-CN" sz="2400">
                <a:solidFill>
                  <a:schemeClr val="bg1"/>
                </a:solidFill>
              </a:rPr>
              <a:t> I</a:t>
            </a:r>
            <a:r>
              <a:rPr lang="en-US" altLang="zh-CN" sz="2400">
                <a:solidFill>
                  <a:schemeClr val="bg1"/>
                </a:solidFill>
              </a:rPr>
              <a:t>ntroduction</a:t>
            </a:r>
            <a:endParaRPr lang="en-US" altLang="zh-CN" sz="2400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33375" y="1271270"/>
            <a:ext cx="6924675" cy="49618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342900" indent="-342900">
              <a:lnSpc>
                <a:spcPct val="200000"/>
              </a:lnSpc>
              <a:buFont typeface="Wingdings" panose="05000000000000000000" charset="0"/>
              <a:buChar char=""/>
            </a:pPr>
            <a:r>
              <a:rPr lang="zh-CN" altLang="en-US" sz="2000" b="1">
                <a:latin typeface="Arial Bold" panose="020B0604020202090204" charset="0"/>
                <a:cs typeface="Arial Bold" panose="020B0604020202090204" charset="0"/>
              </a:rPr>
              <a:t>Programming </a:t>
            </a:r>
            <a:r>
              <a:rPr lang="en-US" altLang="zh-CN" sz="2000" b="1">
                <a:latin typeface="Arial Bold" panose="020B0604020202090204" charset="0"/>
                <a:cs typeface="Arial Bold" panose="020B0604020202090204" charset="0"/>
              </a:rPr>
              <a:t>l</a:t>
            </a:r>
            <a:r>
              <a:rPr lang="zh-CN" altLang="en-US" sz="2000" b="1">
                <a:latin typeface="Arial Bold" panose="020B0604020202090204" charset="0"/>
                <a:cs typeface="Arial Bold" panose="020B0604020202090204" charset="0"/>
              </a:rPr>
              <a:t>anguage</a:t>
            </a:r>
            <a:r>
              <a:rPr lang="zh-CN" altLang="en-US" sz="2000"/>
              <a:t>: </a:t>
            </a:r>
            <a:r>
              <a:rPr lang="zh-CN" altLang="en-US" sz="2000" b="1">
                <a:solidFill>
                  <a:srgbClr val="FF0000"/>
                </a:solidFill>
                <a:latin typeface="Arial Bold" panose="020B0604020202090204" charset="0"/>
                <a:cs typeface="Arial Bold" panose="020B0604020202090204" charset="0"/>
              </a:rPr>
              <a:t>Perl</a:t>
            </a:r>
            <a:endParaRPr lang="zh-CN" altLang="en-US" sz="2000" b="1">
              <a:solidFill>
                <a:srgbClr val="FF0000"/>
              </a:solidFill>
              <a:latin typeface="Arial Bold" panose="020B0604020202090204" charset="0"/>
              <a:cs typeface="Arial Bold" panose="020B0604020202090204" charset="0"/>
            </a:endParaRPr>
          </a:p>
          <a:p>
            <a:pPr marL="342900" indent="-342900">
              <a:lnSpc>
                <a:spcPct val="200000"/>
              </a:lnSpc>
              <a:buFont typeface="Wingdings" panose="05000000000000000000" charset="0"/>
              <a:buChar char=""/>
            </a:pPr>
            <a:r>
              <a:rPr lang="zh-CN" altLang="en-US" sz="2000" b="1">
                <a:latin typeface="Arial Bold" panose="020B0604020202090204" charset="0"/>
                <a:cs typeface="Arial Bold" panose="020B0604020202090204" charset="0"/>
              </a:rPr>
              <a:t>Target Data</a:t>
            </a:r>
            <a:r>
              <a:rPr lang="zh-CN" altLang="en-US" sz="2000"/>
              <a:t>: </a:t>
            </a:r>
            <a:r>
              <a:rPr lang="zh-CN" altLang="en-US" sz="2000" u="sng">
                <a:solidFill>
                  <a:srgbClr val="FF0000"/>
                </a:solidFill>
              </a:rPr>
              <a:t>Mitochondrial</a:t>
            </a:r>
            <a:r>
              <a:rPr lang="zh-CN" altLang="en-US" sz="2000"/>
              <a:t> and </a:t>
            </a:r>
            <a:r>
              <a:rPr lang="en-US" altLang="zh-CN" sz="2000" u="sng">
                <a:solidFill>
                  <a:srgbClr val="FF0000"/>
                </a:solidFill>
              </a:rPr>
              <a:t>C</a:t>
            </a:r>
            <a:r>
              <a:rPr lang="zh-CN" altLang="en-US" sz="2000" u="sng">
                <a:solidFill>
                  <a:srgbClr val="FF0000"/>
                </a:solidFill>
              </a:rPr>
              <a:t>hloroplast</a:t>
            </a:r>
            <a:r>
              <a:rPr lang="zh-CN" altLang="en-US" sz="2000"/>
              <a:t> genomes </a:t>
            </a:r>
            <a:endParaRPr lang="zh-CN" altLang="en-US" sz="2000"/>
          </a:p>
          <a:p>
            <a:pPr marL="342900" indent="-342900">
              <a:lnSpc>
                <a:spcPct val="200000"/>
              </a:lnSpc>
              <a:buFont typeface="Wingdings" panose="05000000000000000000" charset="0"/>
              <a:buChar char=""/>
            </a:pPr>
            <a:r>
              <a:rPr lang="zh-CN" altLang="en-US" sz="2000" b="1">
                <a:latin typeface="Arial Bold" panose="020B0604020202090204" charset="0"/>
                <a:cs typeface="Arial Bold" panose="020B0604020202090204" charset="0"/>
              </a:rPr>
              <a:t>Algorithm Model</a:t>
            </a:r>
            <a:r>
              <a:rPr lang="zh-CN" altLang="en-US" sz="2000"/>
              <a:t>: Seed extension algorithm</a:t>
            </a:r>
            <a:endParaRPr lang="zh-CN" altLang="en-US" sz="2000"/>
          </a:p>
          <a:p>
            <a:pPr>
              <a:lnSpc>
                <a:spcPct val="200000"/>
              </a:lnSpc>
              <a:buFont typeface="Wingdings" panose="05000000000000000000" charset="0"/>
            </a:pPr>
            <a:endParaRPr lang="zh-CN" altLang="en-US" sz="2000"/>
          </a:p>
          <a:p>
            <a:pPr>
              <a:lnSpc>
                <a:spcPct val="200000"/>
              </a:lnSpc>
              <a:buFont typeface="Wingdings" panose="05000000000000000000" charset="0"/>
            </a:pPr>
            <a:r>
              <a:rPr lang="en-US" altLang="zh-CN"/>
              <a:t>The seed extension algorithm is the core technology of NOVOPlasty, utilizing user-provided seed sequences (such as conserved gene fragments or complete genomes) to locate the target genome reads from sequencing data as a starting point. </a:t>
            </a:r>
            <a:endParaRPr lang="en-US" altLang="zh-CN"/>
          </a:p>
        </p:txBody>
      </p:sp>
      <p:sp>
        <p:nvSpPr>
          <p:cNvPr id="4" name="文本框 3"/>
          <p:cNvSpPr txBox="1"/>
          <p:nvPr/>
        </p:nvSpPr>
        <p:spPr>
          <a:xfrm>
            <a:off x="7390765" y="1341755"/>
            <a:ext cx="5266690" cy="3692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>
              <a:lnSpc>
                <a:spcPct val="200000"/>
              </a:lnSpc>
              <a:buFont typeface="Wingdings" panose="05000000000000000000" charset="0"/>
              <a:buChar char=""/>
            </a:pPr>
            <a:r>
              <a:rPr lang="zh-CN" altLang="en-US" b="1">
                <a:latin typeface="Arial Bold" panose="020B0604020202090204" charset="0"/>
                <a:cs typeface="Arial Bold" panose="020B0604020202090204" charset="0"/>
                <a:sym typeface="+mn-ea"/>
              </a:rPr>
              <a:t>Application Scenarios</a:t>
            </a:r>
            <a:r>
              <a:rPr lang="zh-CN" altLang="en-US">
                <a:sym typeface="+mn-ea"/>
              </a:rPr>
              <a:t>:</a:t>
            </a:r>
            <a:endParaRPr lang="zh-CN" altLang="en-US"/>
          </a:p>
          <a:p>
            <a:pPr marL="342900" indent="-342900">
              <a:lnSpc>
                <a:spcPct val="200000"/>
              </a:lnSpc>
              <a:buFont typeface="+mj-ea"/>
              <a:buAutoNum type="circleNumDbPlain"/>
            </a:pPr>
            <a:r>
              <a:rPr lang="zh-CN" altLang="en-US">
                <a:sym typeface="+mn-ea"/>
              </a:rPr>
              <a:t>Phylogenetic Studies</a:t>
            </a:r>
            <a:endParaRPr lang="zh-CN" altLang="en-US"/>
          </a:p>
          <a:p>
            <a:pPr marL="342900" indent="-342900">
              <a:lnSpc>
                <a:spcPct val="200000"/>
              </a:lnSpc>
              <a:buFont typeface="+mj-ea"/>
              <a:buAutoNum type="circleNumDbPlain"/>
            </a:pPr>
            <a:r>
              <a:rPr lang="zh-CN" altLang="en-US">
                <a:sym typeface="+mn-ea"/>
              </a:rPr>
              <a:t>Species Identification</a:t>
            </a:r>
            <a:endParaRPr lang="zh-CN" altLang="en-US"/>
          </a:p>
          <a:p>
            <a:pPr marL="342900" indent="-342900">
              <a:lnSpc>
                <a:spcPct val="200000"/>
              </a:lnSpc>
              <a:buFont typeface="+mj-ea"/>
              <a:buAutoNum type="circleNumDbPlain"/>
            </a:pPr>
            <a:r>
              <a:rPr lang="zh-CN" altLang="en-US">
                <a:sym typeface="+mn-ea"/>
              </a:rPr>
              <a:t>Food Safety and Forensic Identification</a:t>
            </a:r>
            <a:endParaRPr lang="zh-CN" altLang="en-US"/>
          </a:p>
          <a:p>
            <a:pPr marL="285750" indent="-285750">
              <a:lnSpc>
                <a:spcPct val="200000"/>
              </a:lnSpc>
              <a:buFont typeface="Wingdings" panose="05000000000000000000" charset="0"/>
              <a:buChar char=""/>
            </a:pPr>
            <a:r>
              <a:rPr lang="zh-CN" altLang="en-US" b="1">
                <a:latin typeface="Arial Bold" panose="020B0604020202090204" charset="0"/>
                <a:cs typeface="Arial Bold" panose="020B0604020202090204" charset="0"/>
                <a:sym typeface="+mn-ea"/>
              </a:rPr>
              <a:t>Download Link</a:t>
            </a:r>
            <a:r>
              <a:rPr lang="zh-CN" altLang="en-US">
                <a:sym typeface="+mn-ea"/>
              </a:rPr>
              <a:t>：https://github.com/ndierckx/NOVOPlasty</a:t>
            </a:r>
            <a:endParaRPr lang="en-US" altLang="zh-CN"/>
          </a:p>
          <a:p>
            <a:endParaRPr lang="zh-CN" alt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4582160" y="260985"/>
            <a:ext cx="38239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2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二、</a:t>
            </a:r>
            <a:r>
              <a:rPr lang="en-US" altLang="zh-CN" sz="2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De novo annotation</a:t>
            </a:r>
            <a:endParaRPr lang="en-US" sz="24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 algn="l">
              <a:buClrTx/>
              <a:buSzTx/>
              <a:buFontTx/>
            </a:pPr>
            <a:r>
              <a:rPr lang="zh-CN" altLang="en-US" sz="2400"/>
              <a:t> </a:t>
            </a:r>
            <a:endParaRPr lang="zh-CN" altLang="en-US" sz="2400"/>
          </a:p>
        </p:txBody>
      </p:sp>
      <p:sp>
        <p:nvSpPr>
          <p:cNvPr id="7" name="文本框 6"/>
          <p:cNvSpPr txBox="1"/>
          <p:nvPr/>
        </p:nvSpPr>
        <p:spPr>
          <a:xfrm>
            <a:off x="2781935" y="5517515"/>
            <a:ext cx="84258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en-US" altLang="zh-CN" sz="2400">
                <a:sym typeface="+mn-ea"/>
              </a:rPr>
              <a:t>Step2: </a:t>
            </a:r>
            <a:r>
              <a:rPr lang="zh-CN" altLang="en-US" sz="2400"/>
              <a:t>Importing Mitochondrial Genome Data for Prediction</a:t>
            </a:r>
            <a:endParaRPr lang="zh-CN" altLang="en-US" sz="2400"/>
          </a:p>
        </p:txBody>
      </p:sp>
      <p:pic>
        <p:nvPicPr>
          <p:cNvPr id="2" name="图片 1" descr="截屏2024-12-13 20.27.32"/>
          <p:cNvPicPr>
            <a:picLocks noChangeAspect="1"/>
          </p:cNvPicPr>
          <p:nvPr/>
        </p:nvPicPr>
        <p:blipFill>
          <a:blip r:embed="rId1"/>
          <a:srcRect l="33890" r="44857"/>
          <a:stretch>
            <a:fillRect/>
          </a:stretch>
        </p:blipFill>
        <p:spPr>
          <a:xfrm>
            <a:off x="344805" y="1124585"/>
            <a:ext cx="2077085" cy="3371215"/>
          </a:xfrm>
          <a:prstGeom prst="rect">
            <a:avLst/>
          </a:prstGeom>
        </p:spPr>
      </p:pic>
      <p:pic>
        <p:nvPicPr>
          <p:cNvPr id="4" name="图片 3" descr="截屏2024-12-13 20.28.12"/>
          <p:cNvPicPr>
            <a:picLocks noChangeAspect="1"/>
          </p:cNvPicPr>
          <p:nvPr/>
        </p:nvPicPr>
        <p:blipFill>
          <a:blip r:embed="rId2"/>
          <a:srcRect r="57638"/>
          <a:stretch>
            <a:fillRect/>
          </a:stretch>
        </p:blipFill>
        <p:spPr>
          <a:xfrm>
            <a:off x="2638425" y="1123950"/>
            <a:ext cx="2016125" cy="3282315"/>
          </a:xfrm>
          <a:prstGeom prst="rect">
            <a:avLst/>
          </a:prstGeom>
        </p:spPr>
      </p:pic>
      <p:cxnSp>
        <p:nvCxnSpPr>
          <p:cNvPr id="8" name="直接箭头连接符 7"/>
          <p:cNvCxnSpPr/>
          <p:nvPr/>
        </p:nvCxnSpPr>
        <p:spPr>
          <a:xfrm flipH="1">
            <a:off x="1630045" y="2928620"/>
            <a:ext cx="454660" cy="35623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9" name="直接箭头连接符 8"/>
          <p:cNvCxnSpPr/>
          <p:nvPr/>
        </p:nvCxnSpPr>
        <p:spPr>
          <a:xfrm flipH="1">
            <a:off x="3286760" y="3655060"/>
            <a:ext cx="480060" cy="3492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10" name="图片 9" descr="截屏2024-12-13 20.30.14"/>
          <p:cNvPicPr>
            <a:picLocks noChangeAspect="1"/>
          </p:cNvPicPr>
          <p:nvPr/>
        </p:nvPicPr>
        <p:blipFill>
          <a:blip r:embed="rId3"/>
          <a:srcRect r="56367"/>
          <a:stretch>
            <a:fillRect/>
          </a:stretch>
        </p:blipFill>
        <p:spPr>
          <a:xfrm>
            <a:off x="4870450" y="1165860"/>
            <a:ext cx="2376170" cy="3240405"/>
          </a:xfrm>
          <a:prstGeom prst="rect">
            <a:avLst/>
          </a:prstGeom>
        </p:spPr>
      </p:pic>
      <p:cxnSp>
        <p:nvCxnSpPr>
          <p:cNvPr id="11" name="直接箭头连接符 10"/>
          <p:cNvCxnSpPr/>
          <p:nvPr>
            <p:custDataLst>
              <p:tags r:id="rId4"/>
            </p:custDataLst>
          </p:nvPr>
        </p:nvCxnSpPr>
        <p:spPr>
          <a:xfrm>
            <a:off x="5950585" y="3789045"/>
            <a:ext cx="215900" cy="2159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12" name="图片 11" descr="截屏2024-12-13 20.31.42"/>
          <p:cNvPicPr>
            <a:picLocks noChangeAspect="1"/>
          </p:cNvPicPr>
          <p:nvPr/>
        </p:nvPicPr>
        <p:blipFill>
          <a:blip r:embed="rId5"/>
          <a:srcRect r="703"/>
          <a:stretch>
            <a:fillRect/>
          </a:stretch>
        </p:blipFill>
        <p:spPr>
          <a:xfrm>
            <a:off x="7406005" y="1499235"/>
            <a:ext cx="4752975" cy="2907030"/>
          </a:xfrm>
          <a:prstGeom prst="rect">
            <a:avLst/>
          </a:prstGeom>
        </p:spPr>
      </p:pic>
      <p:cxnSp>
        <p:nvCxnSpPr>
          <p:cNvPr id="13" name="直接箭头连接符 12"/>
          <p:cNvCxnSpPr/>
          <p:nvPr>
            <p:custDataLst>
              <p:tags r:id="rId6"/>
            </p:custDataLst>
          </p:nvPr>
        </p:nvCxnSpPr>
        <p:spPr>
          <a:xfrm>
            <a:off x="10631170" y="3860800"/>
            <a:ext cx="287655" cy="27749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4" name="下箭头 13"/>
          <p:cNvSpPr/>
          <p:nvPr>
            <p:custDataLst>
              <p:tags r:id="rId7"/>
            </p:custDataLst>
          </p:nvPr>
        </p:nvSpPr>
        <p:spPr>
          <a:xfrm rot="16200000">
            <a:off x="2270125" y="4454525"/>
            <a:ext cx="461645" cy="589915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下箭头 14"/>
          <p:cNvSpPr/>
          <p:nvPr>
            <p:custDataLst>
              <p:tags r:id="rId8"/>
            </p:custDataLst>
          </p:nvPr>
        </p:nvSpPr>
        <p:spPr>
          <a:xfrm rot="16200000">
            <a:off x="4574540" y="4455795"/>
            <a:ext cx="461645" cy="589915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>
            <p:custDataLst>
              <p:tags r:id="rId9"/>
            </p:custDataLst>
          </p:nvPr>
        </p:nvSpPr>
        <p:spPr>
          <a:xfrm rot="16200000">
            <a:off x="7239000" y="4516755"/>
            <a:ext cx="461645" cy="589915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8" name="直接箭头连接符 17"/>
          <p:cNvCxnSpPr/>
          <p:nvPr>
            <p:custDataLst>
              <p:tags r:id="rId10"/>
            </p:custDataLst>
          </p:nvPr>
        </p:nvCxnSpPr>
        <p:spPr>
          <a:xfrm>
            <a:off x="11711305" y="3860800"/>
            <a:ext cx="244475" cy="2603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4582160" y="260985"/>
            <a:ext cx="38239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2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二、</a:t>
            </a:r>
            <a:r>
              <a:rPr lang="en-US" altLang="zh-CN" sz="2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De novo annotation</a:t>
            </a:r>
            <a:endParaRPr lang="en-US" sz="24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 algn="l">
              <a:buClrTx/>
              <a:buSzTx/>
              <a:buFontTx/>
            </a:pPr>
            <a:r>
              <a:rPr lang="zh-CN" altLang="en-US" sz="2400"/>
              <a:t> </a:t>
            </a:r>
            <a:endParaRPr lang="zh-CN" altLang="en-US" sz="2400"/>
          </a:p>
        </p:txBody>
      </p:sp>
      <p:sp>
        <p:nvSpPr>
          <p:cNvPr id="7" name="文本框 6"/>
          <p:cNvSpPr txBox="1"/>
          <p:nvPr/>
        </p:nvSpPr>
        <p:spPr>
          <a:xfrm>
            <a:off x="4077970" y="5589270"/>
            <a:ext cx="3966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en-US" altLang="zh-CN" sz="2400">
                <a:sym typeface="+mn-ea"/>
              </a:rPr>
              <a:t>Step3: </a:t>
            </a:r>
            <a:r>
              <a:rPr lang="en-US" altLang="zh-CN" sz="2400"/>
              <a:t>Parameters setting</a:t>
            </a:r>
            <a:endParaRPr lang="en-US" altLang="zh-CN" sz="2400"/>
          </a:p>
        </p:txBody>
      </p:sp>
      <p:pic>
        <p:nvPicPr>
          <p:cNvPr id="2" name="图片 1" descr="截屏2024-12-13 20.27.32"/>
          <p:cNvPicPr>
            <a:picLocks noChangeAspect="1"/>
          </p:cNvPicPr>
          <p:nvPr/>
        </p:nvPicPr>
        <p:blipFill>
          <a:blip r:embed="rId1"/>
          <a:srcRect l="33890" r="44857"/>
          <a:stretch>
            <a:fillRect/>
          </a:stretch>
        </p:blipFill>
        <p:spPr>
          <a:xfrm>
            <a:off x="344805" y="1124585"/>
            <a:ext cx="2077085" cy="3371215"/>
          </a:xfrm>
          <a:prstGeom prst="rect">
            <a:avLst/>
          </a:prstGeom>
        </p:spPr>
      </p:pic>
      <p:cxnSp>
        <p:nvCxnSpPr>
          <p:cNvPr id="8" name="直接箭头连接符 7"/>
          <p:cNvCxnSpPr/>
          <p:nvPr/>
        </p:nvCxnSpPr>
        <p:spPr>
          <a:xfrm flipH="1">
            <a:off x="1630045" y="2928620"/>
            <a:ext cx="454660" cy="35623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4" name="下箭头 13"/>
          <p:cNvSpPr/>
          <p:nvPr>
            <p:custDataLst>
              <p:tags r:id="rId2"/>
            </p:custDataLst>
          </p:nvPr>
        </p:nvSpPr>
        <p:spPr>
          <a:xfrm rot="16200000">
            <a:off x="2270125" y="4454525"/>
            <a:ext cx="461645" cy="589915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下箭头 14"/>
          <p:cNvSpPr/>
          <p:nvPr>
            <p:custDataLst>
              <p:tags r:id="rId3"/>
            </p:custDataLst>
          </p:nvPr>
        </p:nvSpPr>
        <p:spPr>
          <a:xfrm rot="16200000">
            <a:off x="4574540" y="4455795"/>
            <a:ext cx="461645" cy="589915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" name="图片 2" descr="截屏2024-12-13 20.37.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8425" y="1340485"/>
            <a:ext cx="4066540" cy="2924810"/>
          </a:xfrm>
          <a:prstGeom prst="rect">
            <a:avLst/>
          </a:prstGeom>
        </p:spPr>
      </p:pic>
      <p:cxnSp>
        <p:nvCxnSpPr>
          <p:cNvPr id="5" name="直接箭头连接符 4"/>
          <p:cNvCxnSpPr/>
          <p:nvPr/>
        </p:nvCxnSpPr>
        <p:spPr>
          <a:xfrm flipH="1" flipV="1">
            <a:off x="4726305" y="2276475"/>
            <a:ext cx="692785" cy="54546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19" name="图片 18" descr="截屏2024-12-13 20.38.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6620" y="1090930"/>
            <a:ext cx="4311650" cy="3775710"/>
          </a:xfrm>
          <a:prstGeom prst="rect">
            <a:avLst/>
          </a:prstGeom>
        </p:spPr>
      </p:pic>
      <p:sp>
        <p:nvSpPr>
          <p:cNvPr id="20" name="下箭头 19"/>
          <p:cNvSpPr/>
          <p:nvPr>
            <p:custDataLst>
              <p:tags r:id="rId6"/>
            </p:custDataLst>
          </p:nvPr>
        </p:nvSpPr>
        <p:spPr>
          <a:xfrm rot="16200000">
            <a:off x="6734810" y="4460875"/>
            <a:ext cx="461645" cy="589915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图文框 20"/>
          <p:cNvSpPr/>
          <p:nvPr>
            <p:custDataLst>
              <p:tags r:id="rId7"/>
            </p:custDataLst>
          </p:nvPr>
        </p:nvSpPr>
        <p:spPr>
          <a:xfrm>
            <a:off x="7341870" y="2691130"/>
            <a:ext cx="868680" cy="285115"/>
          </a:xfrm>
          <a:prstGeom prst="frame">
            <a:avLst/>
          </a:prstGeom>
          <a:solidFill>
            <a:srgbClr val="FF0000"/>
          </a:solidFill>
          <a:ln w="50800" cap="flat" cmpd="sng">
            <a:noFill/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2" name="图文框 21"/>
          <p:cNvSpPr/>
          <p:nvPr>
            <p:custDataLst>
              <p:tags r:id="rId8"/>
            </p:custDataLst>
          </p:nvPr>
        </p:nvSpPr>
        <p:spPr>
          <a:xfrm>
            <a:off x="7286625" y="2191385"/>
            <a:ext cx="757555" cy="254000"/>
          </a:xfrm>
          <a:prstGeom prst="frame">
            <a:avLst/>
          </a:prstGeom>
          <a:solidFill>
            <a:srgbClr val="FF0000"/>
          </a:solidFill>
          <a:ln w="50800" cap="flat" cmpd="sng">
            <a:noFill/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4582160" y="260985"/>
            <a:ext cx="38239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2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二、</a:t>
            </a:r>
            <a:r>
              <a:rPr lang="en-US" altLang="zh-CN" sz="2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De novo annotation</a:t>
            </a:r>
            <a:endParaRPr lang="en-US" sz="24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 algn="l">
              <a:buClrTx/>
              <a:buSzTx/>
              <a:buFontTx/>
            </a:pPr>
            <a:r>
              <a:rPr lang="zh-CN" altLang="en-US" sz="2400"/>
              <a:t> </a:t>
            </a:r>
            <a:endParaRPr lang="zh-CN" altLang="en-US" sz="2400"/>
          </a:p>
        </p:txBody>
      </p:sp>
      <p:sp>
        <p:nvSpPr>
          <p:cNvPr id="7" name="文本框 6"/>
          <p:cNvSpPr txBox="1"/>
          <p:nvPr/>
        </p:nvSpPr>
        <p:spPr>
          <a:xfrm>
            <a:off x="549910" y="5589270"/>
            <a:ext cx="37566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en-US" altLang="zh-CN" sz="2400">
                <a:sym typeface="+mn-ea"/>
              </a:rPr>
              <a:t>Step4: Export results</a:t>
            </a:r>
            <a:endParaRPr lang="en-US" altLang="zh-CN" sz="2400"/>
          </a:p>
        </p:txBody>
      </p:sp>
      <p:sp>
        <p:nvSpPr>
          <p:cNvPr id="14" name="下箭头 13"/>
          <p:cNvSpPr/>
          <p:nvPr>
            <p:custDataLst>
              <p:tags r:id="rId1"/>
            </p:custDataLst>
          </p:nvPr>
        </p:nvSpPr>
        <p:spPr>
          <a:xfrm rot="16200000">
            <a:off x="4358640" y="2572385"/>
            <a:ext cx="461645" cy="589915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" name="图片 3" descr="截屏2024-12-13 20.41.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910" y="1057910"/>
            <a:ext cx="3606800" cy="3467100"/>
          </a:xfrm>
          <a:prstGeom prst="rect">
            <a:avLst/>
          </a:prstGeom>
        </p:spPr>
      </p:pic>
      <p:pic>
        <p:nvPicPr>
          <p:cNvPr id="9" name="图片 8" descr="截屏2024-12-13 20.49.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4595" y="1057910"/>
            <a:ext cx="6235700" cy="5177790"/>
          </a:xfrm>
          <a:prstGeom prst="rect">
            <a:avLst/>
          </a:prstGeom>
        </p:spPr>
      </p:pic>
      <p:cxnSp>
        <p:nvCxnSpPr>
          <p:cNvPr id="10" name="直接箭头连接符 9"/>
          <p:cNvCxnSpPr/>
          <p:nvPr/>
        </p:nvCxnSpPr>
        <p:spPr>
          <a:xfrm flipH="1">
            <a:off x="9190990" y="3519170"/>
            <a:ext cx="168910" cy="34163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/>
          <p:nvPr/>
        </p:nvCxnSpPr>
        <p:spPr>
          <a:xfrm flipH="1" flipV="1">
            <a:off x="10702925" y="2708910"/>
            <a:ext cx="142240" cy="53784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4582160" y="260985"/>
            <a:ext cx="38239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2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二、</a:t>
            </a:r>
            <a:r>
              <a:rPr lang="en-US" altLang="zh-CN" sz="2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De novo annotation</a:t>
            </a:r>
            <a:endParaRPr lang="en-US" sz="24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 algn="l">
              <a:buClrTx/>
              <a:buSzTx/>
              <a:buFontTx/>
            </a:pPr>
            <a:r>
              <a:rPr lang="zh-CN" altLang="en-US" sz="2400"/>
              <a:t> </a:t>
            </a:r>
            <a:endParaRPr lang="zh-CN" altLang="en-US" sz="2400"/>
          </a:p>
        </p:txBody>
      </p:sp>
      <p:sp>
        <p:nvSpPr>
          <p:cNvPr id="14" name="下箭头 13"/>
          <p:cNvSpPr/>
          <p:nvPr>
            <p:custDataLst>
              <p:tags r:id="rId1"/>
            </p:custDataLst>
          </p:nvPr>
        </p:nvSpPr>
        <p:spPr>
          <a:xfrm rot="16200000">
            <a:off x="5510530" y="2644775"/>
            <a:ext cx="461645" cy="589915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1" descr="截屏2024-12-13 20.45.4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95" y="1124585"/>
            <a:ext cx="5142865" cy="3447415"/>
          </a:xfrm>
          <a:prstGeom prst="rect">
            <a:avLst/>
          </a:prstGeom>
        </p:spPr>
      </p:pic>
      <p:pic>
        <p:nvPicPr>
          <p:cNvPr id="3" name="图片 2" descr="截屏2024-12-13 20.46.4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8240" y="1018540"/>
            <a:ext cx="5361305" cy="3961765"/>
          </a:xfrm>
          <a:prstGeom prst="rect">
            <a:avLst/>
          </a:prstGeom>
        </p:spPr>
      </p:pic>
      <p:sp>
        <p:nvSpPr>
          <p:cNvPr id="21" name="图文框 20"/>
          <p:cNvSpPr/>
          <p:nvPr>
            <p:custDataLst>
              <p:tags r:id="rId4"/>
            </p:custDataLst>
          </p:nvPr>
        </p:nvSpPr>
        <p:spPr>
          <a:xfrm>
            <a:off x="7787640" y="1201420"/>
            <a:ext cx="3304540" cy="1196340"/>
          </a:xfrm>
          <a:prstGeom prst="frame">
            <a:avLst/>
          </a:prstGeom>
          <a:solidFill>
            <a:srgbClr val="FF0000"/>
          </a:solidFill>
          <a:ln w="50800" cap="flat" cmpd="sng">
            <a:noFill/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5" name="直接箭头连接符 4"/>
          <p:cNvCxnSpPr/>
          <p:nvPr/>
        </p:nvCxnSpPr>
        <p:spPr>
          <a:xfrm flipH="1">
            <a:off x="9118600" y="2537460"/>
            <a:ext cx="485775" cy="53149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/>
        </p:nvCxnSpPr>
        <p:spPr>
          <a:xfrm flipH="1">
            <a:off x="10990580" y="3294380"/>
            <a:ext cx="247015" cy="42291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4582160" y="260985"/>
            <a:ext cx="38239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2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二、</a:t>
            </a:r>
            <a:r>
              <a:rPr lang="en-US" altLang="zh-CN" sz="2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De novo annotation</a:t>
            </a:r>
            <a:endParaRPr lang="en-US" sz="24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 algn="l">
              <a:buClrTx/>
              <a:buSzTx/>
              <a:buFontTx/>
            </a:pPr>
            <a:r>
              <a:rPr lang="zh-CN" altLang="en-US" sz="2400"/>
              <a:t> </a:t>
            </a:r>
            <a:endParaRPr lang="zh-CN" altLang="en-US" sz="2400"/>
          </a:p>
        </p:txBody>
      </p:sp>
      <p:sp>
        <p:nvSpPr>
          <p:cNvPr id="14" name="下箭头 13"/>
          <p:cNvSpPr/>
          <p:nvPr>
            <p:custDataLst>
              <p:tags r:id="rId1"/>
            </p:custDataLst>
          </p:nvPr>
        </p:nvSpPr>
        <p:spPr>
          <a:xfrm rot="16200000">
            <a:off x="5942965" y="2644775"/>
            <a:ext cx="461645" cy="589915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" name="图片 3" descr="截屏2024-12-13 20.55.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268730"/>
            <a:ext cx="4656455" cy="3620135"/>
          </a:xfrm>
          <a:prstGeom prst="rect">
            <a:avLst/>
          </a:prstGeom>
        </p:spPr>
      </p:pic>
      <p:pic>
        <p:nvPicPr>
          <p:cNvPr id="8" name="图片 7" descr="截屏2024-12-13 20.56.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6030" y="2204720"/>
            <a:ext cx="2603500" cy="15240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4582160" y="260985"/>
            <a:ext cx="38239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2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二、</a:t>
            </a:r>
            <a:r>
              <a:rPr lang="en-US" altLang="zh-CN" sz="2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De novo annotation</a:t>
            </a:r>
            <a:endParaRPr lang="en-US" sz="24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 algn="l">
              <a:buClrTx/>
              <a:buSzTx/>
              <a:buFontTx/>
            </a:pPr>
            <a:r>
              <a:rPr lang="zh-CN" altLang="en-US" sz="2400"/>
              <a:t> </a:t>
            </a:r>
            <a:endParaRPr lang="zh-CN" altLang="en-US" sz="2400"/>
          </a:p>
        </p:txBody>
      </p:sp>
      <p:sp>
        <p:nvSpPr>
          <p:cNvPr id="7" name="文本框 6"/>
          <p:cNvSpPr txBox="1"/>
          <p:nvPr/>
        </p:nvSpPr>
        <p:spPr>
          <a:xfrm>
            <a:off x="4942205" y="5516880"/>
            <a:ext cx="23482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en-US" altLang="zh-CN" sz="2400">
                <a:sym typeface="+mn-ea"/>
              </a:rPr>
              <a:t>Final </a:t>
            </a:r>
            <a:r>
              <a:rPr lang="en-US" altLang="zh-CN" sz="2400">
                <a:sym typeface="+mn-ea"/>
              </a:rPr>
              <a:t>chart</a:t>
            </a:r>
            <a:endParaRPr lang="en-US" altLang="zh-CN" sz="2400">
              <a:sym typeface="+mn-ea"/>
            </a:endParaRPr>
          </a:p>
        </p:txBody>
      </p:sp>
      <p:pic>
        <p:nvPicPr>
          <p:cNvPr id="2" name="图片 1" descr="截屏2024-12-13 20.59.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9865" y="1090930"/>
            <a:ext cx="6847840" cy="3826510"/>
          </a:xfrm>
          <a:prstGeom prst="rect">
            <a:avLst/>
          </a:prstGeom>
        </p:spPr>
      </p:pic>
      <p:pic>
        <p:nvPicPr>
          <p:cNvPr id="3" name="图片 2" descr="截屏2024-12-13 20.59.29"/>
          <p:cNvPicPr>
            <a:picLocks noChangeAspect="1"/>
          </p:cNvPicPr>
          <p:nvPr/>
        </p:nvPicPr>
        <p:blipFill>
          <a:blip r:embed="rId2"/>
          <a:srcRect l="14964" r="34738"/>
          <a:stretch>
            <a:fillRect/>
          </a:stretch>
        </p:blipFill>
        <p:spPr>
          <a:xfrm>
            <a:off x="7534910" y="1124585"/>
            <a:ext cx="4242435" cy="4810125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3010" name="矩形 1"/>
          <p:cNvSpPr/>
          <p:nvPr/>
        </p:nvSpPr>
        <p:spPr>
          <a:xfrm>
            <a:off x="261620" y="2924810"/>
            <a:ext cx="11522075" cy="175323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  <a:scene3d>
              <a:camera prst="orthographicFront"/>
              <a:lightRig rig="threePt" dir="t"/>
            </a:scene3d>
          </a:bodyPr>
          <a:p>
            <a:pPr algn="ctr">
              <a:buNone/>
            </a:pPr>
            <a:r>
              <a:rPr lang="en-US" altLang="zh-CN" sz="54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  <a:alpha val="43000"/>
                    </a:srgbClr>
                  </a:outerShdw>
                </a:effectLst>
                <a:latin typeface="黑体" pitchFamily="49" charset="-122"/>
                <a:ea typeface="黑体" pitchFamily="49" charset="-122"/>
              </a:rPr>
              <a:t>THANKS</a:t>
            </a:r>
            <a:endParaRPr lang="en-US" altLang="zh-CN" sz="54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  <a:alpha val="43000"/>
                  </a:srgbClr>
                </a:outerShdw>
              </a:effectLst>
              <a:latin typeface="黑体" pitchFamily="49" charset="-122"/>
              <a:ea typeface="黑体" pitchFamily="49" charset="-122"/>
            </a:endParaRPr>
          </a:p>
          <a:p>
            <a:pPr algn="ctr">
              <a:buNone/>
            </a:pPr>
            <a:endParaRPr lang="en-US" altLang="zh-CN" sz="54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  <a:alpha val="43000"/>
                  </a:srgbClr>
                </a:outerShdw>
              </a:effectLst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3790315" y="260985"/>
            <a:ext cx="53543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2400">
                <a:solidFill>
                  <a:schemeClr val="bg1"/>
                </a:solidFill>
              </a:rPr>
              <a:t>二、</a:t>
            </a:r>
            <a:r>
              <a:rPr lang="zh-CN" altLang="en-US" sz="2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N</a:t>
            </a:r>
            <a:r>
              <a:rPr lang="en-US" altLang="zh-CN" sz="2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OVOP</a:t>
            </a:r>
            <a:r>
              <a:rPr lang="zh-CN" altLang="en-US" sz="2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lasty</a:t>
            </a:r>
            <a:r>
              <a:rPr lang="en-US" altLang="zh-CN" sz="2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 e</a:t>
            </a:r>
            <a:r>
              <a:rPr sz="2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xtract</a:t>
            </a:r>
            <a:r>
              <a:rPr lang="en-US" sz="2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ion</a:t>
            </a:r>
            <a:r>
              <a:rPr lang="zh-CN" altLang="en-US" sz="2400"/>
              <a:t> </a:t>
            </a:r>
            <a:endParaRPr lang="zh-CN" altLang="en-US" sz="2400"/>
          </a:p>
        </p:txBody>
      </p:sp>
      <p:pic>
        <p:nvPicPr>
          <p:cNvPr id="3" name="图片 2" descr="截屏2024-12-11 15.58.0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720" y="1530985"/>
            <a:ext cx="8371205" cy="376237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89865" y="5508625"/>
            <a:ext cx="2355215" cy="3232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t>A. Data Storage</a:t>
            </a:r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2638425" y="5535295"/>
            <a:ext cx="39839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t>B. Initial Search for Matched Reads</a:t>
            </a:r>
          </a:p>
        </p:txBody>
      </p:sp>
      <p:sp>
        <p:nvSpPr>
          <p:cNvPr id="9" name="文本框 8"/>
          <p:cNvSpPr txBox="1"/>
          <p:nvPr>
            <p:custDataLst>
              <p:tags r:id="rId2"/>
            </p:custDataLst>
          </p:nvPr>
        </p:nvSpPr>
        <p:spPr>
          <a:xfrm>
            <a:off x="189865" y="5877560"/>
            <a:ext cx="33782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t>C. Validation of </a:t>
            </a:r>
          </a:p>
          <a:p>
            <a:r>
              <a:t>Paired Reads</a:t>
            </a:r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2637790" y="5878195"/>
            <a:ext cx="42570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t>D. Consensus Sequence Generation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7955280" y="764540"/>
            <a:ext cx="4305300" cy="57696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>
              <a:sym typeface="+mn-ea"/>
            </a:endParaRPr>
          </a:p>
          <a:p>
            <a:pPr>
              <a:lnSpc>
                <a:spcPct val="150000"/>
              </a:lnSpc>
            </a:pPr>
            <a:r>
              <a:rPr>
                <a:sym typeface="+mn-ea"/>
              </a:rPr>
              <a:t>(A) All reads are stored in the first hash table, while the second hash table records the starting k-mer (default: 38 bases) of each read.</a:t>
            </a:r>
            <a:endParaRPr>
              <a:sym typeface="+mn-ea"/>
            </a:endParaRPr>
          </a:p>
          <a:p>
            <a:pPr>
              <a:lnSpc>
                <a:spcPct val="150000"/>
              </a:lnSpc>
            </a:pPr>
            <a:r>
              <a:rPr>
                <a:sym typeface="+mn-ea"/>
              </a:rPr>
              <a:t>(B) Using the k-mer at the current extension sequence's end, match</a:t>
            </a:r>
            <a:r>
              <a:rPr lang="en-US">
                <a:sym typeface="+mn-ea"/>
              </a:rPr>
              <a:t>ing</a:t>
            </a:r>
            <a:r>
              <a:rPr>
                <a:sym typeface="+mn-ea"/>
              </a:rPr>
              <a:t> reads from the hash table and stores all matched reads for further</a:t>
            </a:r>
            <a:r>
              <a:rPr lang="en-US">
                <a:sym typeface="+mn-ea"/>
              </a:rPr>
              <a:t> </a:t>
            </a:r>
            <a:r>
              <a:rPr>
                <a:sym typeface="+mn-ea"/>
              </a:rPr>
              <a:t>extension.</a:t>
            </a:r>
            <a:endParaRPr>
              <a:sym typeface="+mn-ea"/>
            </a:endParaRPr>
          </a:p>
          <a:p>
            <a:pPr>
              <a:lnSpc>
                <a:spcPct val="150000"/>
              </a:lnSpc>
            </a:pPr>
            <a:r>
              <a:rPr>
                <a:sym typeface="+mn-ea"/>
              </a:rPr>
              <a:t>(C) Paired reads are validated to ensure they align with expected positions.</a:t>
            </a:r>
            <a:endParaRPr>
              <a:sym typeface="+mn-ea"/>
            </a:endParaRPr>
          </a:p>
          <a:p>
            <a:pPr>
              <a:lnSpc>
                <a:spcPct val="150000"/>
              </a:lnSpc>
            </a:pPr>
            <a:r>
              <a:rPr>
                <a:sym typeface="+mn-ea"/>
              </a:rPr>
              <a:t>(D) A consensus sequence is generated by integrating consistency among matched reads</a:t>
            </a:r>
            <a:r>
              <a:rPr lang="en-US">
                <a:sym typeface="+mn-ea"/>
              </a:rPr>
              <a:t>.</a:t>
            </a:r>
            <a:endParaRPr lang="en-US">
              <a:sym typeface="+mn-ea"/>
            </a:endParaRP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118110" y="1043940"/>
            <a:ext cx="53543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2400">
                <a:solidFill>
                  <a:schemeClr val="tx1"/>
                </a:solidFill>
              </a:rPr>
              <a:t>（一）</a:t>
            </a:r>
            <a:r>
              <a:rPr lang="en-US" altLang="zh-CN" sz="2400">
                <a:solidFill>
                  <a:schemeClr val="tx1"/>
                </a:solidFill>
              </a:rPr>
              <a:t>Work flow</a:t>
            </a:r>
            <a:r>
              <a:rPr lang="zh-CN" altLang="en-US" sz="2400"/>
              <a:t> </a:t>
            </a:r>
            <a:endParaRPr lang="zh-CN" altLang="en-US" sz="24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189865" y="1124585"/>
            <a:ext cx="42468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2400">
                <a:sym typeface="+mn-ea"/>
              </a:rPr>
              <a:t>（二）</a:t>
            </a:r>
            <a:r>
              <a:rPr lang="en-US" altLang="zh-CN" sz="2400">
                <a:sym typeface="+mn-ea"/>
              </a:rPr>
              <a:t>File preparation</a:t>
            </a:r>
            <a:r>
              <a:rPr lang="zh-CN" altLang="en-US" sz="2400"/>
              <a:t> </a:t>
            </a:r>
            <a:endParaRPr lang="zh-CN" altLang="en-US" sz="2400"/>
          </a:p>
        </p:txBody>
      </p:sp>
      <p:sp>
        <p:nvSpPr>
          <p:cNvPr id="12" name="文本框 11"/>
          <p:cNvSpPr txBox="1"/>
          <p:nvPr/>
        </p:nvSpPr>
        <p:spPr>
          <a:xfrm>
            <a:off x="4006215" y="6063615"/>
            <a:ext cx="3937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config.txt</a:t>
            </a:r>
            <a:r>
              <a:rPr lang="en-US" altLang="zh-CN" sz="2400"/>
              <a:t> file parameters</a:t>
            </a:r>
            <a:endParaRPr lang="en-US" altLang="zh-CN" sz="2400"/>
          </a:p>
        </p:txBody>
      </p:sp>
      <p:pic>
        <p:nvPicPr>
          <p:cNvPr id="3" name="图片 2" descr="截屏2024-12-13 16.08.5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78420" y="260985"/>
            <a:ext cx="4267200" cy="6400800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334010" y="1701165"/>
            <a:ext cx="4066540" cy="42462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b="1">
                <a:solidFill>
                  <a:srgbClr val="FF0000"/>
                </a:solidFill>
                <a:sym typeface="+mn-ea"/>
              </a:rPr>
              <a:t>Required File </a:t>
            </a:r>
            <a:r>
              <a:rPr lang="en-US" b="1">
                <a:solidFill>
                  <a:srgbClr val="FF0000"/>
                </a:solidFill>
                <a:sym typeface="+mn-ea"/>
              </a:rPr>
              <a:t>1</a:t>
            </a:r>
            <a:r>
              <a:rPr b="1">
                <a:solidFill>
                  <a:srgbClr val="FF0000"/>
                </a:solidFill>
                <a:sym typeface="+mn-ea"/>
              </a:rPr>
              <a:t>: Configuration File</a:t>
            </a:r>
            <a:endParaRPr b="1">
              <a:solidFill>
                <a:srgbClr val="FF0000"/>
              </a:solidFill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b="1">
                <a:latin typeface="Arial Bold" panose="020B0604020202090204" charset="0"/>
                <a:cs typeface="Arial Bold" panose="020B0604020202090204" charset="0"/>
              </a:rPr>
              <a:t>Purpose:</a:t>
            </a:r>
            <a:endParaRPr lang="zh-CN" altLang="en-US" b="1">
              <a:latin typeface="Arial Bold" panose="020B0604020202090204" charset="0"/>
              <a:cs typeface="Arial Bold" panose="020B0604020202090204" charset="0"/>
            </a:endParaRPr>
          </a:p>
          <a:p>
            <a:pPr>
              <a:lnSpc>
                <a:spcPct val="150000"/>
              </a:lnSpc>
            </a:pPr>
            <a:r>
              <a:rPr lang="zh-CN" altLang="en-US"/>
              <a:t>Defines the parameters for NOVOPlasty, including project name, genome type, size range, insert size, and other settings.</a:t>
            </a:r>
            <a:endParaRPr lang="zh-CN" altLang="en-US"/>
          </a:p>
          <a:p>
            <a:pPr>
              <a:lnSpc>
                <a:spcPct val="150000"/>
              </a:lnSpc>
            </a:pPr>
            <a:r>
              <a:rPr lang="zh-CN" altLang="en-US" b="1">
                <a:latin typeface="Arial Bold" panose="020B0604020202090204" charset="0"/>
                <a:cs typeface="Arial Bold" panose="020B0604020202090204" charset="0"/>
              </a:rPr>
              <a:t>Source:</a:t>
            </a:r>
            <a:endParaRPr lang="zh-CN" altLang="en-US" b="1">
              <a:latin typeface="Arial Bold" panose="020B0604020202090204" charset="0"/>
              <a:cs typeface="Arial Bold" panose="020B0604020202090204" charset="0"/>
            </a:endParaRPr>
          </a:p>
          <a:p>
            <a:pPr>
              <a:lnSpc>
                <a:spcPct val="150000"/>
              </a:lnSpc>
            </a:pPr>
            <a:r>
              <a:rPr lang="zh-CN" altLang="en-US"/>
              <a:t>Custom-written or modified from a template file based on experimental requirements.</a:t>
            </a:r>
            <a:endParaRPr lang="zh-CN" altLang="en-US"/>
          </a:p>
        </p:txBody>
      </p:sp>
      <p:pic>
        <p:nvPicPr>
          <p:cNvPr id="9" name="图片 8" descr="截屏2024-12-13 16.06.0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926330" y="1196975"/>
            <a:ext cx="2334895" cy="3051810"/>
          </a:xfrm>
          <a:prstGeom prst="rect">
            <a:avLst/>
          </a:prstGeom>
        </p:spPr>
      </p:pic>
      <p:sp>
        <p:nvSpPr>
          <p:cNvPr id="10" name="图文框 9"/>
          <p:cNvSpPr/>
          <p:nvPr>
            <p:custDataLst>
              <p:tags r:id="rId5"/>
            </p:custDataLst>
          </p:nvPr>
        </p:nvSpPr>
        <p:spPr>
          <a:xfrm>
            <a:off x="5230495" y="2997200"/>
            <a:ext cx="742950" cy="314325"/>
          </a:xfrm>
          <a:prstGeom prst="frame">
            <a:avLst/>
          </a:prstGeom>
          <a:solidFill>
            <a:srgbClr val="FF0000"/>
          </a:solidFill>
          <a:ln w="50800" cap="flat" cmpd="sng">
            <a:noFill/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箭头连接符 10"/>
          <p:cNvCxnSpPr>
            <a:stCxn id="10" idx="3"/>
          </p:cNvCxnSpPr>
          <p:nvPr/>
        </p:nvCxnSpPr>
        <p:spPr>
          <a:xfrm flipV="1">
            <a:off x="5973445" y="1557020"/>
            <a:ext cx="1704975" cy="159766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>
            <p:custDataLst>
              <p:tags r:id="rId6"/>
            </p:custDataLst>
          </p:nvPr>
        </p:nvSpPr>
        <p:spPr>
          <a:xfrm>
            <a:off x="3359785" y="260985"/>
            <a:ext cx="53543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2400">
                <a:solidFill>
                  <a:schemeClr val="bg1"/>
                </a:solidFill>
              </a:rPr>
              <a:t>二、</a:t>
            </a:r>
            <a:r>
              <a:rPr lang="zh-CN" altLang="en-US" sz="2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N</a:t>
            </a:r>
            <a:r>
              <a:rPr lang="en-US" altLang="zh-CN" sz="2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OVOP</a:t>
            </a:r>
            <a:r>
              <a:rPr lang="zh-CN" altLang="en-US" sz="2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lasty</a:t>
            </a:r>
            <a:r>
              <a:rPr lang="en-US" altLang="zh-CN" sz="2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 e</a:t>
            </a:r>
            <a:r>
              <a:rPr sz="2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xtract</a:t>
            </a:r>
            <a:r>
              <a:rPr lang="en-US" sz="2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ion</a:t>
            </a:r>
            <a:r>
              <a:rPr lang="zh-CN" altLang="en-US" sz="2400"/>
              <a:t> </a:t>
            </a:r>
            <a:endParaRPr lang="zh-CN" altLang="en-US" sz="24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189865" y="1124585"/>
            <a:ext cx="42468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2400">
                <a:sym typeface="+mn-ea"/>
              </a:rPr>
              <a:t>（二）</a:t>
            </a:r>
            <a:r>
              <a:rPr lang="en-US" altLang="zh-CN" sz="2400">
                <a:sym typeface="+mn-ea"/>
              </a:rPr>
              <a:t>File preparation</a:t>
            </a:r>
            <a:r>
              <a:rPr lang="zh-CN" altLang="en-US" sz="2400"/>
              <a:t> </a:t>
            </a:r>
            <a:endParaRPr lang="zh-CN" altLang="en-US" sz="2400"/>
          </a:p>
        </p:txBody>
      </p:sp>
      <p:sp>
        <p:nvSpPr>
          <p:cNvPr id="13" name="文本框 12"/>
          <p:cNvSpPr txBox="1"/>
          <p:nvPr/>
        </p:nvSpPr>
        <p:spPr>
          <a:xfrm>
            <a:off x="189865" y="1700530"/>
            <a:ext cx="11656060" cy="49390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b="1">
                <a:solidFill>
                  <a:srgbClr val="FF0000"/>
                </a:solidFill>
              </a:rPr>
              <a:t>Required File </a:t>
            </a:r>
            <a:r>
              <a:rPr lang="en-US" b="1">
                <a:solidFill>
                  <a:srgbClr val="FF0000"/>
                </a:solidFill>
              </a:rPr>
              <a:t>2</a:t>
            </a:r>
            <a:r>
              <a:rPr b="1">
                <a:solidFill>
                  <a:srgbClr val="FF0000"/>
                </a:solidFill>
              </a:rPr>
              <a:t>: Seed Input</a:t>
            </a:r>
            <a:endParaRPr b="1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b="1">
                <a:latin typeface="Arial Bold" panose="020B0604020202090204" charset="0"/>
                <a:cs typeface="Arial Bold" panose="020B0604020202090204" charset="0"/>
              </a:rPr>
              <a:t>File Type</a:t>
            </a:r>
            <a:r>
              <a:rPr lang="zh-CN" altLang="en-US"/>
              <a:t>: </a:t>
            </a:r>
            <a:r>
              <a:rPr lang="zh-CN" altLang="en-US" u="sng"/>
              <a:t>FASTA format (.fasta)</a:t>
            </a:r>
            <a:endParaRPr lang="zh-CN" altLang="en-US" u="sng"/>
          </a:p>
          <a:p>
            <a:pPr>
              <a:lnSpc>
                <a:spcPct val="150000"/>
              </a:lnSpc>
            </a:pPr>
            <a:r>
              <a:rPr lang="zh-CN" altLang="en-US" b="1">
                <a:latin typeface="Arial Bold" panose="020B0604020202090204" charset="0"/>
                <a:cs typeface="Arial Bold" panose="020B0604020202090204" charset="0"/>
              </a:rPr>
              <a:t>Purpose</a:t>
            </a:r>
            <a:r>
              <a:rPr lang="zh-CN" altLang="en-US"/>
              <a:t>:Used to initiate the assembly process </a:t>
            </a:r>
            <a:endParaRPr lang="zh-CN" altLang="en-US"/>
          </a:p>
          <a:p>
            <a:pPr>
              <a:lnSpc>
                <a:spcPct val="150000"/>
              </a:lnSpc>
            </a:pPr>
            <a:r>
              <a:rPr lang="zh-CN" altLang="en-US"/>
              <a:t>by providing a seed sequence related to the target genome.</a:t>
            </a:r>
            <a:endParaRPr lang="zh-CN" altLang="en-US"/>
          </a:p>
          <a:p>
            <a:pPr>
              <a:lnSpc>
                <a:spcPct val="150000"/>
              </a:lnSpc>
            </a:pPr>
            <a:r>
              <a:rPr lang="zh-CN" altLang="en-US" b="1">
                <a:latin typeface="Arial Bold" panose="020B0604020202090204" charset="0"/>
                <a:cs typeface="Arial Bold" panose="020B0604020202090204" charset="0"/>
              </a:rPr>
              <a:t>Source</a:t>
            </a:r>
            <a:r>
              <a:rPr lang="zh-CN" altLang="en-US"/>
              <a:t>:</a:t>
            </a:r>
            <a:endParaRPr lang="zh-CN" altLang="en-US"/>
          </a:p>
          <a:p>
            <a:pPr marL="285750" indent="-285750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zh-CN" altLang="en-US"/>
              <a:t>Complete or partial genome fragments</a:t>
            </a:r>
            <a:endParaRPr lang="zh-CN" altLang="en-US"/>
          </a:p>
          <a:p>
            <a:pPr>
              <a:lnSpc>
                <a:spcPct val="150000"/>
              </a:lnSpc>
              <a:buFont typeface="Arial" panose="020B0604020202090204" pitchFamily="34" charset="0"/>
            </a:pPr>
            <a:r>
              <a:rPr lang="en-US" altLang="zh-CN"/>
              <a:t>     </a:t>
            </a:r>
            <a:r>
              <a:rPr lang="zh-CN" altLang="en-US"/>
              <a:t> of the target species</a:t>
            </a:r>
            <a:r>
              <a:rPr lang="zh-CN" altLang="en-US">
                <a:sym typeface="+mn-ea"/>
              </a:rPr>
              <a:t>(e.g., cox1, rbcL, etc.)</a:t>
            </a:r>
            <a:endParaRPr lang="zh-CN" altLang="en-US"/>
          </a:p>
          <a:p>
            <a:pPr marL="285750" indent="-285750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zh-CN" altLang="en-US"/>
              <a:t>Genome fragments from closely or distantly related species (high compatibility with NOVOPlasty)</a:t>
            </a:r>
            <a:endParaRPr lang="zh-CN" altLang="en-US"/>
          </a:p>
          <a:p>
            <a:pPr>
              <a:lnSpc>
                <a:spcPct val="150000"/>
              </a:lnSpc>
            </a:pPr>
            <a:r>
              <a:rPr lang="zh-CN" altLang="en-US" b="1">
                <a:latin typeface="Arial Bold" panose="020B0604020202090204" charset="0"/>
                <a:cs typeface="Arial Bold" panose="020B0604020202090204" charset="0"/>
              </a:rPr>
              <a:t>Notes</a:t>
            </a:r>
            <a:r>
              <a:rPr lang="zh-CN" altLang="en-US"/>
              <a:t>:</a:t>
            </a:r>
            <a:endParaRPr lang="zh-CN" altLang="en-US"/>
          </a:p>
          <a:p>
            <a:pPr marL="285750" indent="-285750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zh-CN" altLang="en-US"/>
              <a:t>Ensure the seed sequence is of sufficient length (recommended &gt; 100 bp).</a:t>
            </a:r>
            <a:endParaRPr lang="zh-CN" altLang="en-US"/>
          </a:p>
          <a:p>
            <a:pPr marL="285750" indent="-285750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zh-CN" altLang="en-US"/>
              <a:t>If the seed comes from the same sample and there is no risk of mismatches, you can set Extend seed directly=yes.</a:t>
            </a:r>
            <a:endParaRPr lang="zh-CN" altLang="en-US"/>
          </a:p>
        </p:txBody>
      </p:sp>
      <p:pic>
        <p:nvPicPr>
          <p:cNvPr id="3" name="图片 2" descr="截屏2024-12-13 14.15.3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b="56260"/>
          <a:stretch>
            <a:fillRect/>
          </a:stretch>
        </p:blipFill>
        <p:spPr>
          <a:xfrm>
            <a:off x="6958965" y="1268730"/>
            <a:ext cx="5114925" cy="3023870"/>
          </a:xfrm>
          <a:prstGeom prst="rect">
            <a:avLst/>
          </a:prstGeom>
        </p:spPr>
      </p:pic>
      <p:sp>
        <p:nvSpPr>
          <p:cNvPr id="9" name="图文框 8"/>
          <p:cNvSpPr/>
          <p:nvPr>
            <p:custDataLst>
              <p:tags r:id="rId3"/>
            </p:custDataLst>
          </p:nvPr>
        </p:nvSpPr>
        <p:spPr>
          <a:xfrm>
            <a:off x="7606665" y="3343275"/>
            <a:ext cx="983615" cy="274320"/>
          </a:xfrm>
          <a:prstGeom prst="frame">
            <a:avLst/>
          </a:prstGeom>
          <a:solidFill>
            <a:srgbClr val="FF0000"/>
          </a:solidFill>
          <a:ln w="50800" cap="flat" cmpd="sng">
            <a:noFill/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3790315" y="260985"/>
            <a:ext cx="53543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2400">
                <a:solidFill>
                  <a:schemeClr val="bg1"/>
                </a:solidFill>
              </a:rPr>
              <a:t>二、</a:t>
            </a:r>
            <a:r>
              <a:rPr lang="zh-CN" altLang="en-US" sz="2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N</a:t>
            </a:r>
            <a:r>
              <a:rPr lang="en-US" altLang="zh-CN" sz="2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OVOP</a:t>
            </a:r>
            <a:r>
              <a:rPr lang="zh-CN" altLang="en-US" sz="2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lasty</a:t>
            </a:r>
            <a:r>
              <a:rPr lang="en-US" altLang="zh-CN" sz="2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 e</a:t>
            </a:r>
            <a:r>
              <a:rPr sz="2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xtract</a:t>
            </a:r>
            <a:r>
              <a:rPr lang="en-US" sz="2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ion</a:t>
            </a:r>
            <a:r>
              <a:rPr lang="zh-CN" altLang="en-US" sz="2400"/>
              <a:t> </a:t>
            </a:r>
            <a:endParaRPr lang="zh-CN" altLang="en-US" sz="24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189865" y="981075"/>
            <a:ext cx="42468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2400">
                <a:sym typeface="+mn-ea"/>
              </a:rPr>
              <a:t>（二）</a:t>
            </a:r>
            <a:r>
              <a:rPr lang="en-US" altLang="zh-CN" sz="2400">
                <a:sym typeface="+mn-ea"/>
              </a:rPr>
              <a:t>File preparation</a:t>
            </a:r>
            <a:r>
              <a:rPr lang="zh-CN" altLang="en-US" sz="2400"/>
              <a:t> </a:t>
            </a:r>
            <a:endParaRPr lang="zh-CN" altLang="en-US" sz="2400"/>
          </a:p>
        </p:txBody>
      </p:sp>
      <p:sp>
        <p:nvSpPr>
          <p:cNvPr id="14" name="文本框 13"/>
          <p:cNvSpPr txBox="1"/>
          <p:nvPr/>
        </p:nvSpPr>
        <p:spPr>
          <a:xfrm>
            <a:off x="118110" y="1270635"/>
            <a:ext cx="11315700" cy="54927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b="1">
                <a:solidFill>
                  <a:srgbClr val="FF0000"/>
                </a:solidFill>
                <a:sym typeface="+mn-ea"/>
              </a:rPr>
              <a:t>Required File </a:t>
            </a:r>
            <a:r>
              <a:rPr lang="en-US" b="1">
                <a:solidFill>
                  <a:srgbClr val="FF0000"/>
                </a:solidFill>
                <a:sym typeface="+mn-ea"/>
              </a:rPr>
              <a:t>3</a:t>
            </a:r>
            <a:r>
              <a:rPr b="1">
                <a:solidFill>
                  <a:srgbClr val="FF0000"/>
                </a:solidFill>
                <a:sym typeface="+mn-ea"/>
              </a:rPr>
              <a:t>: Sequencing Data File</a:t>
            </a:r>
            <a:endParaRPr b="1">
              <a:solidFill>
                <a:srgbClr val="FF0000"/>
              </a:solidFill>
              <a:sym typeface="+mn-ea"/>
            </a:endParaRPr>
          </a:p>
          <a:p>
            <a:pPr>
              <a:lnSpc>
                <a:spcPct val="150000"/>
              </a:lnSpc>
            </a:pPr>
            <a:endParaRPr b="1">
              <a:solidFill>
                <a:srgbClr val="FF0000"/>
              </a:solidFill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b="1">
                <a:latin typeface="Arial Bold" panose="020B0604020202090204" charset="0"/>
                <a:cs typeface="Arial Bold" panose="020B0604020202090204" charset="0"/>
              </a:rPr>
              <a:t>File Type</a:t>
            </a:r>
            <a:r>
              <a:rPr lang="zh-CN" altLang="en-US"/>
              <a:t>: </a:t>
            </a:r>
            <a:r>
              <a:rPr lang="zh-CN" altLang="en-US" u="sng"/>
              <a:t>FASTQ format</a:t>
            </a:r>
            <a:endParaRPr lang="zh-CN" altLang="en-US"/>
          </a:p>
          <a:p>
            <a:pPr>
              <a:lnSpc>
                <a:spcPct val="150000"/>
              </a:lnSpc>
            </a:pPr>
            <a:r>
              <a:rPr lang="zh-CN" altLang="en-US"/>
              <a:t> (compressed or uncompressed, e.g.</a:t>
            </a:r>
            <a:r>
              <a:rPr lang="en-US" altLang="zh-CN"/>
              <a:t>,</a:t>
            </a:r>
            <a:r>
              <a:rPr lang="zh-CN" altLang="en-US"/>
              <a:t> </a:t>
            </a:r>
            <a:r>
              <a:rPr lang="zh-CN" altLang="en-US">
                <a:solidFill>
                  <a:srgbClr val="FF0000"/>
                </a:solidFill>
              </a:rPr>
              <a:t>.fq.gz</a:t>
            </a:r>
            <a:r>
              <a:rPr lang="zh-CN" altLang="en-US"/>
              <a:t> or </a:t>
            </a:r>
            <a:r>
              <a:rPr lang="zh-CN" altLang="en-US">
                <a:solidFill>
                  <a:srgbClr val="FF0000"/>
                </a:solidFill>
              </a:rPr>
              <a:t>.fq</a:t>
            </a:r>
            <a:r>
              <a:rPr lang="zh-CN" altLang="en-US"/>
              <a:t>)</a:t>
            </a:r>
            <a:endParaRPr lang="zh-CN" altLang="en-US"/>
          </a:p>
          <a:p>
            <a:pPr>
              <a:lnSpc>
                <a:spcPct val="150000"/>
              </a:lnSpc>
            </a:pPr>
            <a:r>
              <a:rPr lang="zh-CN" altLang="en-US" b="1">
                <a:latin typeface="Arial Bold" panose="020B0604020202090204" charset="0"/>
                <a:cs typeface="Arial Bold" panose="020B0604020202090204" charset="0"/>
              </a:rPr>
              <a:t>Purpose</a:t>
            </a:r>
            <a:r>
              <a:rPr lang="zh-CN" altLang="en-US"/>
              <a:t>:Provides raw sequencing reads for the assembly process.</a:t>
            </a:r>
            <a:endParaRPr lang="zh-CN" altLang="en-US"/>
          </a:p>
          <a:p>
            <a:pPr>
              <a:lnSpc>
                <a:spcPct val="150000"/>
              </a:lnSpc>
            </a:pPr>
            <a:r>
              <a:rPr lang="zh-CN" altLang="en-US" b="1">
                <a:latin typeface="Arial Bold" panose="020B0604020202090204" charset="0"/>
                <a:cs typeface="Arial Bold" panose="020B0604020202090204" charset="0"/>
              </a:rPr>
              <a:t>Source:</a:t>
            </a:r>
            <a:endParaRPr lang="zh-CN" altLang="en-US" b="1">
              <a:latin typeface="Arial Bold" panose="020B0604020202090204" charset="0"/>
              <a:cs typeface="Arial Bold" panose="020B0604020202090204" charset="0"/>
            </a:endParaRPr>
          </a:p>
          <a:p>
            <a:pPr>
              <a:lnSpc>
                <a:spcPct val="150000"/>
              </a:lnSpc>
            </a:pPr>
            <a:r>
              <a:rPr lang="zh-CN" altLang="en-US"/>
              <a:t>Raw paired-end sequencing data generated by sequencing platforms (e.g., Illumina).</a:t>
            </a:r>
            <a:endParaRPr lang="zh-CN" altLang="en-US"/>
          </a:p>
          <a:p>
            <a:pPr>
              <a:lnSpc>
                <a:spcPct val="150000"/>
              </a:lnSpc>
            </a:pPr>
            <a:r>
              <a:rPr lang="zh-CN" altLang="en-US" b="1">
                <a:latin typeface="Arial Bold" panose="020B0604020202090204" charset="0"/>
                <a:cs typeface="Arial Bold" panose="020B0604020202090204" charset="0"/>
              </a:rPr>
              <a:t>File Requirements</a:t>
            </a:r>
            <a:r>
              <a:rPr lang="zh-CN" altLang="en-US"/>
              <a:t>:</a:t>
            </a:r>
            <a:endParaRPr lang="zh-CN" altLang="en-US"/>
          </a:p>
          <a:p>
            <a:pPr>
              <a:lnSpc>
                <a:spcPct val="150000"/>
              </a:lnSpc>
            </a:pPr>
            <a:r>
              <a:rPr lang="zh-CN" altLang="en-US">
                <a:solidFill>
                  <a:srgbClr val="FF0000"/>
                </a:solidFill>
              </a:rPr>
              <a:t>Forward reads: e.g., *_1.clean.fq.gz</a:t>
            </a:r>
            <a:endParaRPr lang="zh-CN" altLang="en-US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solidFill>
                  <a:srgbClr val="FF0000"/>
                </a:solidFill>
              </a:rPr>
              <a:t>Reverse reads: e.g., *_2.clean.fq.gz</a:t>
            </a:r>
            <a:endParaRPr lang="zh-CN" altLang="en-US">
              <a:solidFill>
                <a:srgbClr val="FF0000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zh-CN" altLang="en-US"/>
              <a:t>If forward and reverse reads are merged into a single file, use the </a:t>
            </a:r>
            <a:r>
              <a:rPr lang="zh-CN" altLang="en-US" b="1" u="sng">
                <a:latin typeface="Arial Bold" panose="020B0604020202090204" charset="0"/>
                <a:cs typeface="Arial Bold" panose="020B0604020202090204" charset="0"/>
              </a:rPr>
              <a:t>Combined reads</a:t>
            </a:r>
            <a:r>
              <a:rPr lang="zh-CN" altLang="en-US"/>
              <a:t> parameter to specify the file path.</a:t>
            </a:r>
            <a:endParaRPr lang="zh-CN" altLang="en-US"/>
          </a:p>
          <a:p>
            <a:pPr marL="285750" indent="-285750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zh-CN" altLang="en-US"/>
              <a:t>Data format must comply with Illumina standards. Single-end reads are currently not supported.</a:t>
            </a:r>
            <a:endParaRPr lang="zh-CN" altLang="en-US"/>
          </a:p>
        </p:txBody>
      </p:sp>
      <p:pic>
        <p:nvPicPr>
          <p:cNvPr id="3" name="图片 2" descr="截屏2024-12-13 16.03.3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02475" y="1268730"/>
            <a:ext cx="4749800" cy="2552700"/>
          </a:xfrm>
          <a:prstGeom prst="rect">
            <a:avLst/>
          </a:prstGeom>
        </p:spPr>
      </p:pic>
      <p:sp>
        <p:nvSpPr>
          <p:cNvPr id="9" name="图文框 8"/>
          <p:cNvSpPr/>
          <p:nvPr>
            <p:custDataLst>
              <p:tags r:id="rId2"/>
            </p:custDataLst>
          </p:nvPr>
        </p:nvSpPr>
        <p:spPr>
          <a:xfrm>
            <a:off x="9264650" y="2925445"/>
            <a:ext cx="1963420" cy="565785"/>
          </a:xfrm>
          <a:prstGeom prst="frame">
            <a:avLst/>
          </a:prstGeom>
          <a:solidFill>
            <a:srgbClr val="FF0000"/>
          </a:solidFill>
          <a:ln w="50800" cap="flat" cmpd="sng">
            <a:noFill/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3790315" y="260985"/>
            <a:ext cx="53543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2400">
                <a:solidFill>
                  <a:schemeClr val="bg1"/>
                </a:solidFill>
              </a:rPr>
              <a:t>二、</a:t>
            </a:r>
            <a:r>
              <a:rPr lang="zh-CN" altLang="en-US" sz="2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N</a:t>
            </a:r>
            <a:r>
              <a:rPr lang="en-US" altLang="zh-CN" sz="2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OVOP</a:t>
            </a:r>
            <a:r>
              <a:rPr lang="zh-CN" altLang="en-US" sz="2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lasty</a:t>
            </a:r>
            <a:r>
              <a:rPr lang="en-US" altLang="zh-CN" sz="2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 e</a:t>
            </a:r>
            <a:r>
              <a:rPr sz="2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xtract</a:t>
            </a:r>
            <a:r>
              <a:rPr lang="en-US" sz="2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ion</a:t>
            </a:r>
            <a:r>
              <a:rPr lang="zh-CN" altLang="en-US" sz="2400"/>
              <a:t> </a:t>
            </a:r>
            <a:endParaRPr lang="zh-CN" altLang="en-US" sz="24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189865" y="981075"/>
            <a:ext cx="42468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2400">
                <a:sym typeface="+mn-ea"/>
              </a:rPr>
              <a:t>（二）</a:t>
            </a:r>
            <a:r>
              <a:rPr lang="en-US" altLang="zh-CN" sz="2400">
                <a:sym typeface="+mn-ea"/>
              </a:rPr>
              <a:t>File preparation</a:t>
            </a:r>
            <a:r>
              <a:rPr lang="zh-CN" altLang="en-US" sz="2400"/>
              <a:t> </a:t>
            </a:r>
            <a:endParaRPr lang="zh-CN" altLang="en-US" sz="2400"/>
          </a:p>
        </p:txBody>
      </p:sp>
      <p:sp>
        <p:nvSpPr>
          <p:cNvPr id="13" name="文本框 12"/>
          <p:cNvSpPr txBox="1"/>
          <p:nvPr/>
        </p:nvSpPr>
        <p:spPr>
          <a:xfrm>
            <a:off x="478790" y="1557655"/>
            <a:ext cx="5151755" cy="51079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sz="2000" b="1"/>
              <a:t>Optional File 1: Reference Sequence</a:t>
            </a:r>
            <a:endParaRPr sz="2000" b="1"/>
          </a:p>
          <a:p>
            <a:endParaRPr b="1">
              <a:latin typeface="Arial Bold" panose="020B0604020202090204" charset="0"/>
              <a:cs typeface="Arial Bold" panose="020B0604020202090204" charset="0"/>
              <a:sym typeface="+mn-ea"/>
            </a:endParaRPr>
          </a:p>
          <a:p>
            <a:r>
              <a:rPr lang="zh-CN" altLang="en-US" b="1">
                <a:latin typeface="Arial Bold" panose="020B0604020202090204" charset="0"/>
                <a:cs typeface="Arial Bold" panose="020B0604020202090204" charset="0"/>
                <a:sym typeface="+mn-ea"/>
              </a:rPr>
              <a:t>File Type:</a:t>
            </a:r>
            <a:r>
              <a:rPr lang="zh-CN" altLang="en-US">
                <a:sym typeface="+mn-ea"/>
              </a:rPr>
              <a:t> FASTA format</a:t>
            </a:r>
            <a:endParaRPr lang="zh-CN" altLang="en-US"/>
          </a:p>
          <a:p>
            <a:r>
              <a:rPr lang="zh-CN" altLang="en-US" b="1">
                <a:latin typeface="Arial Bold" panose="020B0604020202090204" charset="0"/>
                <a:cs typeface="Arial Bold" panose="020B0604020202090204" charset="0"/>
              </a:rPr>
              <a:t>Purpose:</a:t>
            </a:r>
            <a:endParaRPr lang="zh-CN" altLang="en-US" b="1">
              <a:latin typeface="Arial Bold" panose="020B0604020202090204" charset="0"/>
              <a:cs typeface="Arial Bold" panose="020B0604020202090204" charset="0"/>
            </a:endParaRPr>
          </a:p>
          <a:p>
            <a:r>
              <a:rPr lang="zh-CN" altLang="en-US"/>
              <a:t>Assists in assembling complex regions, such as repeats or chloroplast inverted repeats.</a:t>
            </a:r>
            <a:endParaRPr lang="zh-CN" altLang="en-US"/>
          </a:p>
          <a:p>
            <a:r>
              <a:rPr lang="zh-CN" altLang="en-US"/>
              <a:t>Does not alter the de novo nature of the assembly, only provides guidance.</a:t>
            </a:r>
            <a:endParaRPr lang="zh-CN" altLang="en-US"/>
          </a:p>
          <a:p>
            <a:r>
              <a:rPr lang="zh-CN" altLang="en-US" b="1">
                <a:latin typeface="Arial Bold" panose="020B0604020202090204" charset="0"/>
                <a:cs typeface="Arial Bold" panose="020B0604020202090204" charset="0"/>
              </a:rPr>
              <a:t>Source:</a:t>
            </a:r>
            <a:endParaRPr lang="zh-CN" altLang="en-US" b="1">
              <a:latin typeface="Arial Bold" panose="020B0604020202090204" charset="0"/>
              <a:cs typeface="Arial Bold" panose="020B0604020202090204" charset="0"/>
            </a:endParaRPr>
          </a:p>
          <a:p>
            <a:r>
              <a:rPr lang="zh-CN" altLang="en-US"/>
              <a:t>Genome sequences from closely related species (e.g., mitochondrial or chloroplast reference genomes).</a:t>
            </a:r>
            <a:endParaRPr lang="zh-CN" altLang="en-US" b="1">
              <a:latin typeface="Arial Bold" panose="020B0604020202090204" charset="0"/>
              <a:cs typeface="Arial Bold" panose="020B0604020202090204" charset="0"/>
            </a:endParaRPr>
          </a:p>
          <a:p>
            <a:r>
              <a:rPr lang="zh-CN" altLang="en-US" b="1">
                <a:latin typeface="Arial Bold" panose="020B0604020202090204" charset="0"/>
                <a:cs typeface="Arial Bold" panose="020B0604020202090204" charset="0"/>
              </a:rPr>
              <a:t>Notes:</a:t>
            </a:r>
            <a:endParaRPr lang="zh-CN" altLang="en-US" b="1">
              <a:latin typeface="Arial Bold" panose="020B0604020202090204" charset="0"/>
              <a:cs typeface="Arial Bold" panose="020B0604020202090204" charset="0"/>
            </a:endParaRPr>
          </a:p>
          <a:p>
            <a:r>
              <a:rPr lang="zh-CN" altLang="en-US"/>
              <a:t>It is recommended to use reference genomes from species within the same genus.</a:t>
            </a:r>
            <a:endParaRPr lang="zh-CN" altLang="en-US"/>
          </a:p>
          <a:p>
            <a:r>
              <a:rPr lang="zh-CN" altLang="en-US"/>
              <a:t>Reference genomes from different genera may not be suitable and could reduce assembly accuracy.</a:t>
            </a:r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6306185" y="1772920"/>
            <a:ext cx="4444365" cy="47999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b="1">
                <a:sym typeface="+mn-ea"/>
              </a:rPr>
              <a:t>Optional File 2: Chloroplast Genome (for mito_plant mode only)</a:t>
            </a:r>
            <a:endParaRPr b="1">
              <a:sym typeface="+mn-ea"/>
            </a:endParaRPr>
          </a:p>
          <a:p>
            <a:endParaRPr b="1">
              <a:latin typeface="Arial Bold" panose="020B0604020202090204" charset="0"/>
              <a:cs typeface="Arial Bold" panose="020B0604020202090204" charset="0"/>
              <a:sym typeface="+mn-ea"/>
            </a:endParaRPr>
          </a:p>
          <a:p>
            <a:r>
              <a:rPr lang="zh-CN" altLang="en-US" b="1">
                <a:latin typeface="Arial Bold" panose="020B0604020202090204" charset="0"/>
                <a:cs typeface="Arial Bold" panose="020B0604020202090204" charset="0"/>
                <a:sym typeface="+mn-ea"/>
              </a:rPr>
              <a:t>File Type</a:t>
            </a:r>
            <a:r>
              <a:rPr lang="zh-CN" altLang="en-US">
                <a:sym typeface="+mn-ea"/>
              </a:rPr>
              <a:t>: FASTA format</a:t>
            </a:r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r>
              <a:rPr lang="zh-CN" altLang="en-US" b="1">
                <a:latin typeface="Arial Bold" panose="020B0604020202090204" charset="0"/>
                <a:cs typeface="Arial Bold" panose="020B0604020202090204" charset="0"/>
                <a:sym typeface="+mn-ea"/>
              </a:rPr>
              <a:t>Purpose</a:t>
            </a:r>
            <a:r>
              <a:rPr lang="zh-CN" altLang="en-US" b="1">
                <a:sym typeface="+mn-ea"/>
              </a:rPr>
              <a:t>: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When assembling plant mitochondrial genomes, a pre-assembled chloroplast genome must be provided as input.</a:t>
            </a:r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r>
              <a:rPr lang="zh-CN" altLang="en-US" b="1">
                <a:latin typeface="Arial Bold" panose="020B0604020202090204" charset="0"/>
                <a:cs typeface="Arial Bold" panose="020B0604020202090204" charset="0"/>
                <a:sym typeface="+mn-ea"/>
              </a:rPr>
              <a:t>Source</a:t>
            </a:r>
            <a:r>
              <a:rPr lang="zh-CN" altLang="en-US" b="1">
                <a:sym typeface="+mn-ea"/>
              </a:rPr>
              <a:t>: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A pre-assembled chloroplast genome.</a:t>
            </a:r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189865" y="1124585"/>
            <a:ext cx="42468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2400">
                <a:sym typeface="+mn-ea"/>
              </a:rPr>
              <a:t>（二）</a:t>
            </a:r>
            <a:r>
              <a:rPr lang="en-US" altLang="zh-CN" sz="2400">
                <a:sym typeface="+mn-ea"/>
              </a:rPr>
              <a:t>File preparation</a:t>
            </a:r>
            <a:r>
              <a:rPr lang="zh-CN" altLang="en-US" sz="2400"/>
              <a:t> </a:t>
            </a:r>
            <a:endParaRPr lang="zh-CN" altLang="en-US" sz="2400"/>
          </a:p>
        </p:txBody>
      </p:sp>
      <p:graphicFrame>
        <p:nvGraphicFramePr>
          <p:cNvPr id="12" name="表格 11"/>
          <p:cNvGraphicFramePr/>
          <p:nvPr/>
        </p:nvGraphicFramePr>
        <p:xfrm>
          <a:off x="172085" y="2276475"/>
          <a:ext cx="11781155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80715"/>
                <a:gridCol w="2086610"/>
                <a:gridCol w="1678940"/>
                <a:gridCol w="4834890"/>
              </a:tblGrid>
              <a:tr h="4572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File Type</a:t>
                      </a: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File Format</a:t>
                      </a: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Required</a:t>
                      </a: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Example</a:t>
                      </a:r>
                      <a:endParaRPr lang="zh-CN" altLang="en-US"/>
                    </a:p>
                  </a:txBody>
                  <a:tcPr anchor="ctr" anchorCtr="0"/>
                </a:tc>
              </a:tr>
              <a:tr h="4572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b="1"/>
                        <a:t>Seed Sequence</a:t>
                      </a:r>
                      <a:endParaRPr lang="zh-CN" altLang="en-US" b="1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1"/>
                        <a:t>.fasta</a:t>
                      </a:r>
                      <a:endParaRPr lang="en-US" altLang="zh-CN" b="1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rgbClr val="FF0000"/>
                          </a:solidFill>
                          <a:sym typeface="+mn-ea"/>
                        </a:rPr>
                        <a:t>Required</a:t>
                      </a:r>
                      <a:endParaRPr lang="zh-CN" altLang="en-US" sz="2400">
                        <a:solidFill>
                          <a:srgbClr val="FF0000"/>
                        </a:solidFill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b="1"/>
                        <a:t>seed.fasta</a:t>
                      </a:r>
                      <a:endParaRPr lang="zh-CN" altLang="en-US" b="1"/>
                    </a:p>
                  </a:txBody>
                  <a:tcPr anchor="ctr" anchorCtr="0"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b="1"/>
                        <a:t>Forward Reads</a:t>
                      </a:r>
                      <a:endParaRPr lang="zh-CN" altLang="en-US" b="1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 b="1">
                          <a:sym typeface="+mn-ea"/>
                        </a:rPr>
                        <a:t>.fq.fz</a:t>
                      </a:r>
                      <a:r>
                        <a:rPr lang="en-US" altLang="zh-CN" sz="2400" b="1">
                          <a:sym typeface="+mn-ea"/>
                        </a:rPr>
                        <a:t> or </a:t>
                      </a:r>
                      <a:r>
                        <a:rPr lang="en-US" altLang="zh-CN" sz="2400" b="1">
                          <a:sym typeface="+mn-ea"/>
                        </a:rPr>
                        <a:t>.fq</a:t>
                      </a:r>
                      <a:endParaRPr lang="zh-CN" altLang="en-US" b="1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rgbClr val="FF0000"/>
                          </a:solidFill>
                          <a:sym typeface="+mn-ea"/>
                        </a:rPr>
                        <a:t>Required</a:t>
                      </a:r>
                      <a:endParaRPr lang="zh-CN" altLang="en-US" sz="2400">
                        <a:solidFill>
                          <a:srgbClr val="FF0000"/>
                        </a:solidFill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b="1"/>
                        <a:t>reads_1.clean.fq.gz</a:t>
                      </a:r>
                      <a:endParaRPr lang="zh-CN" altLang="en-US" b="1"/>
                    </a:p>
                  </a:txBody>
                  <a:tcPr anchor="ctr" anchorCtr="0"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b="1"/>
                        <a:t>Reverse Reads</a:t>
                      </a:r>
                      <a:endParaRPr lang="zh-CN" altLang="en-US" b="1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1"/>
                        <a:t>.fq.fz </a:t>
                      </a:r>
                      <a:r>
                        <a:rPr lang="en-US" altLang="zh-CN" b="1"/>
                        <a:t>or .fq</a:t>
                      </a:r>
                      <a:endParaRPr lang="en-US" altLang="zh-CN" b="1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solidFill>
                            <a:srgbClr val="FF0000"/>
                          </a:solidFill>
                        </a:rPr>
                        <a:t>Required</a:t>
                      </a:r>
                      <a:endParaRPr lang="zh-CN" altLang="en-US">
                        <a:solidFill>
                          <a:srgbClr val="FF0000"/>
                        </a:solidFill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b="1"/>
                        <a:t>reads_2.clean.fq.gz</a:t>
                      </a:r>
                      <a:endParaRPr lang="zh-CN" altLang="en-US" b="1"/>
                    </a:p>
                  </a:txBody>
                  <a:tcPr anchor="ctr" anchorCtr="0"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Reference Genome</a:t>
                      </a: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.fasta</a:t>
                      </a:r>
                      <a:endParaRPr lang="en-US" altLang="zh-CN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Optional</a:t>
                      </a: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reference.fasta</a:t>
                      </a:r>
                      <a:endParaRPr lang="zh-CN" altLang="en-US"/>
                    </a:p>
                  </a:txBody>
                  <a:tcPr anchor="ctr" anchorCtr="0"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Chloroplast Genome</a:t>
                      </a: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.fasta</a:t>
                      </a:r>
                      <a:endParaRPr lang="en-US" altLang="zh-CN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Optional</a:t>
                      </a: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chloroplast.fasta (</a:t>
                      </a:r>
                      <a:r>
                        <a:rPr lang="en-US" altLang="zh-CN"/>
                        <a:t>only</a:t>
                      </a:r>
                      <a:r>
                        <a:rPr lang="zh-CN" altLang="en-US"/>
                        <a:t> mito_plant)</a:t>
                      </a:r>
                      <a:endParaRPr lang="zh-CN" altLang="en-US"/>
                    </a:p>
                  </a:txBody>
                  <a:tcPr anchor="ctr" anchorCtr="0"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b="1"/>
                        <a:t>Configuration File</a:t>
                      </a:r>
                      <a:endParaRPr lang="zh-CN" altLang="en-US" b="1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b="1"/>
                        <a:t>Text File</a:t>
                      </a:r>
                      <a:endParaRPr lang="zh-CN" altLang="en-US" b="1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>
                          <a:solidFill>
                            <a:srgbClr val="FF0000"/>
                          </a:solidFill>
                          <a:sym typeface="+mn-ea"/>
                        </a:rPr>
                        <a:t>Required</a:t>
                      </a:r>
                      <a:endParaRPr lang="zh-CN" altLang="en-US" sz="2400">
                        <a:solidFill>
                          <a:srgbClr val="FF0000"/>
                        </a:solidFill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b="1"/>
                        <a:t>config.txt</a:t>
                      </a:r>
                      <a:endParaRPr lang="zh-CN" altLang="en-US" b="1"/>
                    </a:p>
                  </a:txBody>
                  <a:tcPr anchor="ctr" anchorCtr="0"/>
                </a:tc>
              </a:tr>
            </a:tbl>
          </a:graphicData>
        </a:graphic>
      </p:graphicFrame>
      <p:sp>
        <p:nvSpPr>
          <p:cNvPr id="14" name="文本框 13"/>
          <p:cNvSpPr txBox="1"/>
          <p:nvPr/>
        </p:nvSpPr>
        <p:spPr>
          <a:xfrm>
            <a:off x="5013960" y="1628775"/>
            <a:ext cx="25196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Arial Bold" panose="020B0604020202090204" charset="0"/>
                <a:cs typeface="Arial Bold" panose="020B0604020202090204" charset="0"/>
              </a:rPr>
              <a:t>Summary</a:t>
            </a:r>
            <a:endParaRPr lang="en-US" altLang="zh-CN" sz="2400" b="1">
              <a:latin typeface="Arial Bold" panose="020B0604020202090204" charset="0"/>
              <a:cs typeface="Arial Bold" panose="020B0604020202090204" charset="0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6554</Words>
  <Application>WPS 演示</Application>
  <PresentationFormat>Custom</PresentationFormat>
  <Paragraphs>352</Paragraphs>
  <Slides>36</Slides>
  <Notes>8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36</vt:i4>
      </vt:variant>
    </vt:vector>
  </HeadingPairs>
  <TitlesOfParts>
    <vt:vector size="56" baseType="lpstr">
      <vt:lpstr>Arial</vt:lpstr>
      <vt:lpstr>宋体</vt:lpstr>
      <vt:lpstr>Wingdings</vt:lpstr>
      <vt:lpstr>汉仪书宋二KW</vt:lpstr>
      <vt:lpstr>Calibri</vt:lpstr>
      <vt:lpstr>Helvetica Neue</vt:lpstr>
      <vt:lpstr>微软雅黑</vt:lpstr>
      <vt:lpstr>汉仪旗黑</vt:lpstr>
      <vt:lpstr>Times New Roman Regular</vt:lpstr>
      <vt:lpstr>微软雅黑 Light</vt:lpstr>
      <vt:lpstr>汉仪中黑KW</vt:lpstr>
      <vt:lpstr>Times New Roman</vt:lpstr>
      <vt:lpstr>Wingdings</vt:lpstr>
      <vt:lpstr>Arial Bold</vt:lpstr>
      <vt:lpstr>宋体</vt:lpstr>
      <vt:lpstr>Arial Unicode MS</vt:lpstr>
      <vt:lpstr>等线</vt:lpstr>
      <vt:lpstr>汉仪中等线KW</vt:lpstr>
      <vt:lpstr>黑体</vt:lpstr>
      <vt:lpstr>Office 主题</vt:lpstr>
      <vt:lpstr>Extracting mt-genome and annotation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SHOU</dc:creator>
  <cp:lastModifiedBy>18%灰</cp:lastModifiedBy>
  <cp:revision>776</cp:revision>
  <dcterms:created xsi:type="dcterms:W3CDTF">2025-01-06T02:29:38Z</dcterms:created>
  <dcterms:modified xsi:type="dcterms:W3CDTF">2025-01-06T02:29:38Z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724552D0A95FA584AF3A8E65C316642E_43</vt:lpwstr>
  </property>
  <property fmtid="{D5CDD505-2E9C-101B-9397-08002B2CF9AE}" pid="3" name="KSOProductBuildVer">
    <vt:lpwstr>2052-6.8.2.8850</vt:lpwstr>
  </property>
</Properties>
</file>