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5" r:id="rId3"/>
    <p:sldId id="260" r:id="rId4"/>
    <p:sldId id="259" r:id="rId5"/>
    <p:sldId id="262" r:id="rId6"/>
    <p:sldId id="258" r:id="rId7"/>
    <p:sldId id="264" r:id="rId8"/>
    <p:sldId id="261" r:id="rId9"/>
    <p:sldId id="263"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5993" autoAdjust="0"/>
    <p:restoredTop sz="94660"/>
  </p:normalViewPr>
  <p:slideViewPr>
    <p:cSldViewPr snapToGrid="0">
      <p:cViewPr varScale="1">
        <p:scale>
          <a:sx n="68" d="100"/>
          <a:sy n="68" d="100"/>
        </p:scale>
        <p:origin x="774" y="60"/>
      </p:cViewPr>
      <p:guideLst/>
    </p:cSldViewPr>
  </p:slideViewPr>
  <p:notesTextViewPr>
    <p:cViewPr>
      <p:scale>
        <a:sx n="3" d="2"/>
        <a:sy n="3" d="2"/>
      </p:scale>
      <p:origin x="0" y="0"/>
    </p:cViewPr>
  </p:notesTextViewPr>
  <p:notesViewPr>
    <p:cSldViewPr snapToGrid="0">
      <p:cViewPr>
        <p:scale>
          <a:sx n="75" d="100"/>
          <a:sy n="75" d="100"/>
        </p:scale>
        <p:origin x="2430" y="-7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929106-A404-47B9-9ED4-31943C5DD75C}" type="datetimeFigureOut">
              <a:rPr lang="zh-CN" altLang="en-US" smtClean="0"/>
              <a:t>2020/1/7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0048E4-14BD-4A0C-83B5-F2029DDE3C39}" type="slidenum">
              <a:rPr lang="zh-CN" altLang="en-US" smtClean="0"/>
              <a:t>‹#›</a:t>
            </a:fld>
            <a:endParaRPr lang="zh-CN" altLang="en-US"/>
          </a:p>
        </p:txBody>
      </p:sp>
    </p:spTree>
    <p:extLst>
      <p:ext uri="{BB962C8B-B14F-4D97-AF65-F5344CB8AC3E}">
        <p14:creationId xmlns:p14="http://schemas.microsoft.com/office/powerpoint/2010/main" val="1517936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单倍型：</a:t>
            </a:r>
            <a:r>
              <a:rPr lang="en-US" altLang="zh-CN" dirty="0"/>
              <a:t>Several closely linked genotypes that determine the same trait</a:t>
            </a:r>
            <a:r>
              <a:rPr lang="zh-CN" altLang="en-US" dirty="0"/>
              <a:t>（若干个决定同一性状的紧密连锁的基因构成的基因型）。不同的单倍型常用</a:t>
            </a:r>
            <a:r>
              <a:rPr lang="en-US" altLang="zh-CN" dirty="0"/>
              <a:t>SNP</a:t>
            </a:r>
            <a:r>
              <a:rPr lang="zh-CN" altLang="en-US" dirty="0"/>
              <a:t>数据进行区分。</a:t>
            </a:r>
          </a:p>
        </p:txBody>
      </p:sp>
      <p:sp>
        <p:nvSpPr>
          <p:cNvPr id="4" name="灯片编号占位符 3"/>
          <p:cNvSpPr>
            <a:spLocks noGrp="1"/>
          </p:cNvSpPr>
          <p:nvPr>
            <p:ph type="sldNum" sz="quarter" idx="5"/>
          </p:nvPr>
        </p:nvSpPr>
        <p:spPr/>
        <p:txBody>
          <a:bodyPr/>
          <a:lstStyle/>
          <a:p>
            <a:fld id="{DB0048E4-14BD-4A0C-83B5-F2029DDE3C39}" type="slidenum">
              <a:rPr lang="zh-CN" altLang="en-US" smtClean="0"/>
              <a:t>1</a:t>
            </a:fld>
            <a:endParaRPr lang="zh-CN" altLang="en-US"/>
          </a:p>
        </p:txBody>
      </p:sp>
    </p:spTree>
    <p:extLst>
      <p:ext uri="{BB962C8B-B14F-4D97-AF65-F5344CB8AC3E}">
        <p14:creationId xmlns:p14="http://schemas.microsoft.com/office/powerpoint/2010/main" val="2583627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chromosomes are from both parents, and the original arrangement of ancestral chromosome fragments has been disrupted among non-close relatives. Certain ancestral chromosomal fragments appear in the DNA sequences of many offspring individuals. These are segments that have not been broken by reorganization, separated from each other by those regions that have undergone reorganization. These sections are haplotypes,</a:t>
            </a:r>
            <a:r>
              <a:rPr lang="zh-CN" altLang="en-US" dirty="0"/>
              <a:t>（染色体是来自父母双方的，祖先染色体的片段的原有排布在非近亲结婚的人群中已被打乱。某些祖先染色体片段会在许多后代个体的</a:t>
            </a:r>
            <a:r>
              <a:rPr lang="en-US" altLang="zh-CN" dirty="0"/>
              <a:t>DNA</a:t>
            </a:r>
            <a:r>
              <a:rPr lang="zh-CN" altLang="en-US" dirty="0"/>
              <a:t>序列中出现。这些是没有被重组打破的区段，相互间被那些发生了重组的区域隔开。这些区段就是单倍型，）</a:t>
            </a:r>
          </a:p>
        </p:txBody>
      </p:sp>
      <p:sp>
        <p:nvSpPr>
          <p:cNvPr id="4" name="灯片编号占位符 3"/>
          <p:cNvSpPr>
            <a:spLocks noGrp="1"/>
          </p:cNvSpPr>
          <p:nvPr>
            <p:ph type="sldNum" sz="quarter" idx="5"/>
          </p:nvPr>
        </p:nvSpPr>
        <p:spPr/>
        <p:txBody>
          <a:bodyPr/>
          <a:lstStyle/>
          <a:p>
            <a:fld id="{DB0048E4-14BD-4A0C-83B5-F2029DDE3C39}" type="slidenum">
              <a:rPr lang="zh-CN" altLang="en-US" smtClean="0"/>
              <a:t>2</a:t>
            </a:fld>
            <a:endParaRPr lang="zh-CN" altLang="en-US"/>
          </a:p>
        </p:txBody>
      </p:sp>
    </p:spTree>
    <p:extLst>
      <p:ext uri="{BB962C8B-B14F-4D97-AF65-F5344CB8AC3E}">
        <p14:creationId xmlns:p14="http://schemas.microsoft.com/office/powerpoint/2010/main" val="3995598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All the trees we build reflect the relationship between species or genes in the tree</a:t>
            </a:r>
            <a:r>
              <a:rPr lang="zh-CN" altLang="en-US" dirty="0"/>
              <a:t>。单倍型网络图就是通过单倍型之间的关系建立出来的二维图，它可以反映单倍型之间的关系。</a:t>
            </a:r>
            <a:r>
              <a:rPr lang="en-US" altLang="zh-CN" dirty="0"/>
              <a:t>An important tool for geographic research. Through the haplotype network, we can infer the origin and diffusion history of the group.</a:t>
            </a:r>
            <a:endParaRPr lang="zh-CN" altLang="en-US" dirty="0"/>
          </a:p>
          <a:p>
            <a:r>
              <a:rPr lang="zh-CN" altLang="en-US" dirty="0"/>
              <a:t>（谱系地理研究的重要手段。通过单体型网络，我们可以推断群体的起源、扩散历史。）</a:t>
            </a:r>
          </a:p>
        </p:txBody>
      </p:sp>
      <p:sp>
        <p:nvSpPr>
          <p:cNvPr id="4" name="灯片编号占位符 3"/>
          <p:cNvSpPr>
            <a:spLocks noGrp="1"/>
          </p:cNvSpPr>
          <p:nvPr>
            <p:ph type="sldNum" sz="quarter" idx="5"/>
          </p:nvPr>
        </p:nvSpPr>
        <p:spPr/>
        <p:txBody>
          <a:bodyPr/>
          <a:lstStyle/>
          <a:p>
            <a:fld id="{DB0048E4-14BD-4A0C-83B5-F2029DDE3C39}" type="slidenum">
              <a:rPr lang="zh-CN" altLang="en-US" smtClean="0"/>
              <a:t>3</a:t>
            </a:fld>
            <a:endParaRPr lang="zh-CN" altLang="en-US"/>
          </a:p>
        </p:txBody>
      </p:sp>
    </p:spTree>
    <p:extLst>
      <p:ext uri="{BB962C8B-B14F-4D97-AF65-F5344CB8AC3E}">
        <p14:creationId xmlns:p14="http://schemas.microsoft.com/office/powerpoint/2010/main" val="1082926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We know that gene trees and species trees are trees established by different methods, which reflect the relationship between genes or species.</a:t>
            </a:r>
            <a:r>
              <a:rPr lang="zh-CN" altLang="en-US" dirty="0"/>
              <a:t>我们知道基因树和物种树都是通过不同的方法建立的树，反映的是基因或是物种之间的关系。</a:t>
            </a:r>
          </a:p>
        </p:txBody>
      </p:sp>
      <p:sp>
        <p:nvSpPr>
          <p:cNvPr id="4" name="灯片编号占位符 3"/>
          <p:cNvSpPr>
            <a:spLocks noGrp="1"/>
          </p:cNvSpPr>
          <p:nvPr>
            <p:ph type="sldNum" sz="quarter" idx="5"/>
          </p:nvPr>
        </p:nvSpPr>
        <p:spPr/>
        <p:txBody>
          <a:bodyPr/>
          <a:lstStyle/>
          <a:p>
            <a:fld id="{DB0048E4-14BD-4A0C-83B5-F2029DDE3C39}" type="slidenum">
              <a:rPr lang="zh-CN" altLang="en-US" smtClean="0"/>
              <a:t>4</a:t>
            </a:fld>
            <a:endParaRPr lang="zh-CN" altLang="en-US"/>
          </a:p>
        </p:txBody>
      </p:sp>
    </p:spTree>
    <p:extLst>
      <p:ext uri="{BB962C8B-B14F-4D97-AF65-F5344CB8AC3E}">
        <p14:creationId xmlns:p14="http://schemas.microsoft.com/office/powerpoint/2010/main" val="1738061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85863"/>
            <a:ext cx="5486400" cy="3086100"/>
          </a:xfrm>
        </p:spPr>
      </p:sp>
      <p:sp>
        <p:nvSpPr>
          <p:cNvPr id="3" name="备注占位符 2"/>
          <p:cNvSpPr>
            <a:spLocks noGrp="1"/>
          </p:cNvSpPr>
          <p:nvPr>
            <p:ph type="body" idx="1"/>
          </p:nvPr>
        </p:nvSpPr>
        <p:spPr/>
        <p:txBody>
          <a:bodyPr/>
          <a:lstStyle/>
          <a:p>
            <a:r>
              <a:rPr lang="zh-CN" altLang="en-US" dirty="0"/>
              <a:t>单倍型网络图反映的是同一物种不同个体之间的关系，所以物种树是不合理的。</a:t>
            </a:r>
          </a:p>
        </p:txBody>
      </p:sp>
      <p:sp>
        <p:nvSpPr>
          <p:cNvPr id="4" name="灯片编号占位符 3"/>
          <p:cNvSpPr>
            <a:spLocks noGrp="1"/>
          </p:cNvSpPr>
          <p:nvPr>
            <p:ph type="sldNum" sz="quarter" idx="5"/>
          </p:nvPr>
        </p:nvSpPr>
        <p:spPr/>
        <p:txBody>
          <a:bodyPr/>
          <a:lstStyle/>
          <a:p>
            <a:fld id="{DB0048E4-14BD-4A0C-83B5-F2029DDE3C39}" type="slidenum">
              <a:rPr lang="zh-CN" altLang="en-US" smtClean="0"/>
              <a:t>5</a:t>
            </a:fld>
            <a:endParaRPr lang="zh-CN" altLang="en-US"/>
          </a:p>
        </p:txBody>
      </p:sp>
    </p:spTree>
    <p:extLst>
      <p:ext uri="{BB962C8B-B14F-4D97-AF65-F5344CB8AC3E}">
        <p14:creationId xmlns:p14="http://schemas.microsoft.com/office/powerpoint/2010/main" val="4118466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95338" y="1258888"/>
            <a:ext cx="5486400" cy="3086100"/>
          </a:xfrm>
        </p:spPr>
      </p:sp>
      <p:sp>
        <p:nvSpPr>
          <p:cNvPr id="3" name="备注占位符 2"/>
          <p:cNvSpPr>
            <a:spLocks noGrp="1"/>
          </p:cNvSpPr>
          <p:nvPr>
            <p:ph type="body" idx="1"/>
          </p:nvPr>
        </p:nvSpPr>
        <p:spPr>
          <a:xfrm>
            <a:off x="821419" y="4284662"/>
            <a:ext cx="5486400" cy="3600450"/>
          </a:xfrm>
        </p:spPr>
        <p:txBody>
          <a:bodyPr/>
          <a:lstStyle/>
          <a:p>
            <a:endParaRPr lang="en-US" altLang="zh-CN" dirty="0"/>
          </a:p>
          <a:p>
            <a:endParaRPr lang="en-US" altLang="zh-CN" dirty="0"/>
          </a:p>
          <a:p>
            <a:endParaRPr lang="en-US" altLang="zh-CN" dirty="0"/>
          </a:p>
          <a:p>
            <a:r>
              <a:rPr lang="en-US" altLang="zh-CN" dirty="0"/>
              <a:t>This haplotype network diagram shows the simplest tree, showing sequence information</a:t>
            </a:r>
            <a:r>
              <a:rPr lang="zh-CN" altLang="en-US" dirty="0"/>
              <a:t>（这种单倍型网络图可以显示最简单的树，可以显示序列的信息）。</a:t>
            </a:r>
            <a:r>
              <a:rPr lang="en-US" altLang="zh-CN" dirty="0"/>
              <a:t>It can represent the relationship between populations on a two-dimensional graph</a:t>
            </a:r>
            <a:r>
              <a:rPr lang="zh-CN" altLang="en-US" dirty="0"/>
              <a:t>（它可以将种群之间的关系在二维图形上表示出来）</a:t>
            </a:r>
            <a:endParaRPr lang="en-US" altLang="zh-CN" dirty="0"/>
          </a:p>
          <a:p>
            <a:r>
              <a:rPr lang="zh-CN" altLang="en-US" dirty="0"/>
              <a:t>图中的一个圆圈代表的是一种单体型，两个圆圈之间的连线表示两个单体型是相关的，这个图形是发散的，我们需要找这个发散的中心，比如</a:t>
            </a:r>
            <a:r>
              <a:rPr lang="en-US" altLang="zh-CN" dirty="0"/>
              <a:t>HAP19</a:t>
            </a:r>
            <a:r>
              <a:rPr lang="zh-CN" altLang="en-US" dirty="0"/>
              <a:t>是一个中心，我们可以猜想旁边的单倍型可能从</a:t>
            </a:r>
            <a:r>
              <a:rPr lang="en-US" altLang="zh-CN" dirty="0"/>
              <a:t>HAP19</a:t>
            </a:r>
            <a:r>
              <a:rPr lang="zh-CN" altLang="en-US" dirty="0"/>
              <a:t>突变而来。而图中红色的节点代表没有收集到或者灭绝的单倍型。一种颜色一般表示一个群体，如按地理划分，品种划分等。图中例子一个单体型只存在于一个群体中，实际情况一个单体型往往在多个群体中出现。此时，一个单体型圆圈中填充多种颜色，以饼图的形式展示。</a:t>
            </a:r>
            <a:r>
              <a:rPr lang="en-US" altLang="zh-CN" dirty="0"/>
              <a:t>A circle in the figure represents a haplotype. The connection between the two circles indicates that the two haplotypes are related. This graph is divergent. We need to find the center of this divergence. For example, HAP19 is a Center, we can guess that the haplotype next to it may be derived from HAP19 mutation. The red nodes in the figure represent haplotypes that have not been collected or extinct. A color generally represents a group, such as geographical division, variety division, and so on. In the example shown in the figure, a haplotype exists only in one population. In reality, a haplotype often appears in multiple populations. At this point, a single haplotype circle is filled with multiple colors and displayed in the form of a pie chart.</a:t>
            </a:r>
            <a:endParaRPr lang="zh-CN" altLang="en-US" dirty="0"/>
          </a:p>
        </p:txBody>
      </p:sp>
      <p:sp>
        <p:nvSpPr>
          <p:cNvPr id="4" name="灯片编号占位符 3"/>
          <p:cNvSpPr>
            <a:spLocks noGrp="1"/>
          </p:cNvSpPr>
          <p:nvPr>
            <p:ph type="sldNum" sz="quarter" idx="5"/>
          </p:nvPr>
        </p:nvSpPr>
        <p:spPr/>
        <p:txBody>
          <a:bodyPr/>
          <a:lstStyle/>
          <a:p>
            <a:fld id="{DB0048E4-14BD-4A0C-83B5-F2029DDE3C39}" type="slidenum">
              <a:rPr lang="zh-CN" altLang="en-US" smtClean="0"/>
              <a:t>6</a:t>
            </a:fld>
            <a:endParaRPr lang="zh-CN" altLang="en-US"/>
          </a:p>
        </p:txBody>
      </p:sp>
    </p:spTree>
    <p:extLst>
      <p:ext uri="{BB962C8B-B14F-4D97-AF65-F5344CB8AC3E}">
        <p14:creationId xmlns:p14="http://schemas.microsoft.com/office/powerpoint/2010/main" val="2012959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B0048E4-14BD-4A0C-83B5-F2029DDE3C39}" type="slidenum">
              <a:rPr lang="zh-CN" altLang="en-US" smtClean="0"/>
              <a:t>7</a:t>
            </a:fld>
            <a:endParaRPr lang="zh-CN" altLang="en-US"/>
          </a:p>
        </p:txBody>
      </p:sp>
    </p:spTree>
    <p:extLst>
      <p:ext uri="{BB962C8B-B14F-4D97-AF65-F5344CB8AC3E}">
        <p14:creationId xmlns:p14="http://schemas.microsoft.com/office/powerpoint/2010/main" val="2716253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一般为</a:t>
            </a:r>
            <a:r>
              <a:rPr lang="en-US" altLang="zh-CN" dirty="0"/>
              <a:t>STRs</a:t>
            </a:r>
            <a:r>
              <a:rPr lang="zh-CN" altLang="en-US" dirty="0"/>
              <a:t>、</a:t>
            </a:r>
            <a:r>
              <a:rPr lang="en-US" altLang="zh-CN" dirty="0"/>
              <a:t>RFLP</a:t>
            </a:r>
            <a:r>
              <a:rPr lang="zh-CN" altLang="en-US" dirty="0"/>
              <a:t>、近缘的</a:t>
            </a:r>
            <a:r>
              <a:rPr lang="en-US" altLang="zh-CN" dirty="0"/>
              <a:t>DNA</a:t>
            </a:r>
            <a:r>
              <a:rPr lang="zh-CN" altLang="en-US" dirty="0"/>
              <a:t>序列，这种数据的文件格式为*。</a:t>
            </a:r>
            <a:r>
              <a:rPr lang="en-US" altLang="zh-CN" dirty="0"/>
              <a:t>tor.</a:t>
            </a:r>
          </a:p>
          <a:p>
            <a:r>
              <a:rPr lang="zh-CN" altLang="en-US" dirty="0"/>
              <a:t>如果序列是</a:t>
            </a:r>
            <a:r>
              <a:rPr lang="en-US" altLang="zh-CN" dirty="0"/>
              <a:t>FASTA</a:t>
            </a:r>
            <a:r>
              <a:rPr lang="zh-CN" altLang="en-US" dirty="0"/>
              <a:t>格式则可以通过</a:t>
            </a:r>
            <a:r>
              <a:rPr lang="en-US" altLang="zh-CN" dirty="0"/>
              <a:t>DNA Alignment</a:t>
            </a:r>
            <a:r>
              <a:rPr lang="zh-CN" altLang="en-US" dirty="0"/>
              <a:t>软件去转换。</a:t>
            </a:r>
          </a:p>
        </p:txBody>
      </p:sp>
      <p:sp>
        <p:nvSpPr>
          <p:cNvPr id="4" name="灯片编号占位符 3"/>
          <p:cNvSpPr>
            <a:spLocks noGrp="1"/>
          </p:cNvSpPr>
          <p:nvPr>
            <p:ph type="sldNum" sz="quarter" idx="5"/>
          </p:nvPr>
        </p:nvSpPr>
        <p:spPr/>
        <p:txBody>
          <a:bodyPr/>
          <a:lstStyle/>
          <a:p>
            <a:fld id="{DB0048E4-14BD-4A0C-83B5-F2029DDE3C39}" type="slidenum">
              <a:rPr lang="zh-CN" altLang="en-US" smtClean="0"/>
              <a:t>8</a:t>
            </a:fld>
            <a:endParaRPr lang="zh-CN" altLang="en-US"/>
          </a:p>
        </p:txBody>
      </p:sp>
    </p:spTree>
    <p:extLst>
      <p:ext uri="{BB962C8B-B14F-4D97-AF65-F5344CB8AC3E}">
        <p14:creationId xmlns:p14="http://schemas.microsoft.com/office/powerpoint/2010/main" val="3598691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B0048E4-14BD-4A0C-83B5-F2029DDE3C39}" type="slidenum">
              <a:rPr lang="zh-CN" altLang="en-US" smtClean="0"/>
              <a:t>9</a:t>
            </a:fld>
            <a:endParaRPr lang="zh-CN" altLang="en-US"/>
          </a:p>
        </p:txBody>
      </p:sp>
    </p:spTree>
    <p:extLst>
      <p:ext uri="{BB962C8B-B14F-4D97-AF65-F5344CB8AC3E}">
        <p14:creationId xmlns:p14="http://schemas.microsoft.com/office/powerpoint/2010/main" val="2050454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F3A02D1-04D5-4D9B-A616-919BEDF5BAEF}"/>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11CBC0E-B383-4AF4-98E5-C854EB9C59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F56F7998-B0B7-4212-B44F-BE23F4211960}"/>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5" name="页脚占位符 4">
            <a:extLst>
              <a:ext uri="{FF2B5EF4-FFF2-40B4-BE49-F238E27FC236}">
                <a16:creationId xmlns:a16="http://schemas.microsoft.com/office/drawing/2014/main" id="{246D1087-6773-4884-A27F-CEA3080AEF9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C516A26-1EC6-4EAC-AED6-623B09940C9F}"/>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182344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55446F-5475-4203-A2A8-AA82F1AC654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F1150194-1F55-40B9-BD60-35038F7C8BCB}"/>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5F18350-ECDF-4773-BD59-D1F369BF5ED9}"/>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5" name="页脚占位符 4">
            <a:extLst>
              <a:ext uri="{FF2B5EF4-FFF2-40B4-BE49-F238E27FC236}">
                <a16:creationId xmlns:a16="http://schemas.microsoft.com/office/drawing/2014/main" id="{AB7646F4-3DFD-4C94-8943-5E7AD28B65C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18396EC-D671-4770-A031-0A4ED0D4BFA1}"/>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3813792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91A4627-93D7-44CA-9A4B-3815F10B582F}"/>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EED6405-491F-4940-9B48-17C4E23AF24C}"/>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96C1749-015F-4970-8159-8DDC7E7944D2}"/>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5" name="页脚占位符 4">
            <a:extLst>
              <a:ext uri="{FF2B5EF4-FFF2-40B4-BE49-F238E27FC236}">
                <a16:creationId xmlns:a16="http://schemas.microsoft.com/office/drawing/2014/main" id="{3291163B-7501-4F84-905F-12F1E023C6E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5D9040E-7806-4408-AE83-3855EE4E4DC3}"/>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3136955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E00C06-7B6F-4D80-B6EE-B490C88755C6}"/>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95DA17C-73FB-472E-98C6-C5130B27A839}"/>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4FE595B-AAC9-441B-857F-10509CDCEE1D}"/>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5" name="页脚占位符 4">
            <a:extLst>
              <a:ext uri="{FF2B5EF4-FFF2-40B4-BE49-F238E27FC236}">
                <a16:creationId xmlns:a16="http://schemas.microsoft.com/office/drawing/2014/main" id="{CFF1AE4B-4C88-4239-9A6D-E62FE024F66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44E3A98-39A5-4CC0-9201-604FCB087401}"/>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3518862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83ADCF8-007B-4EF5-A91D-B6C8A0041FEC}"/>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9254CD1-92D2-4688-B2EC-A3D54829A1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5A412CC-AABD-4162-A772-4320B252B777}"/>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5" name="页脚占位符 4">
            <a:extLst>
              <a:ext uri="{FF2B5EF4-FFF2-40B4-BE49-F238E27FC236}">
                <a16:creationId xmlns:a16="http://schemas.microsoft.com/office/drawing/2014/main" id="{A2CDADFC-FABA-4FD1-BF08-1D5DDB3947B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0F09628A-9AE9-4073-AEB2-512BC5DBCA25}"/>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525417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091FAF-E02D-4332-BD1A-A69486457E0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0EFF3D2-4DD3-40E1-994F-2523779643EB}"/>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A81B4AD0-724F-4BDD-B9BD-BA26662119E1}"/>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4DD68A06-EB39-4E38-94D8-54960AF6F03E}"/>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6" name="页脚占位符 5">
            <a:extLst>
              <a:ext uri="{FF2B5EF4-FFF2-40B4-BE49-F238E27FC236}">
                <a16:creationId xmlns:a16="http://schemas.microsoft.com/office/drawing/2014/main" id="{FEF2B6C2-5C2F-45F9-AE21-E4136EF5DD9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E909A40-F7A1-442A-A55E-4965625FEBEE}"/>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2556691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8606B3A-ADD4-4B5C-92F3-D415CB09C611}"/>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4C6D8F11-D1DA-4FC4-83C0-EAB0303437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A66D106-6C7A-4DD7-9ABE-FE55CA10738D}"/>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4CA65801-26B2-4149-9C39-882D7D8943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8B25F0DB-E399-4C0E-95DE-DA4239EE09C7}"/>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9917A859-FB1C-4B95-A30F-1E013A620A00}"/>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8" name="页脚占位符 7">
            <a:extLst>
              <a:ext uri="{FF2B5EF4-FFF2-40B4-BE49-F238E27FC236}">
                <a16:creationId xmlns:a16="http://schemas.microsoft.com/office/drawing/2014/main" id="{FEC3E843-59D2-4ADB-8307-A4386C6A544E}"/>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BB6805E0-0B20-4184-89B5-6FADC82FA21E}"/>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368738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40BBDFF-1308-428D-886E-2E6652267283}"/>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A9A2878-72CA-41BF-91FE-BB12E2310242}"/>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4" name="页脚占位符 3">
            <a:extLst>
              <a:ext uri="{FF2B5EF4-FFF2-40B4-BE49-F238E27FC236}">
                <a16:creationId xmlns:a16="http://schemas.microsoft.com/office/drawing/2014/main" id="{A39C14F8-9936-4564-982C-CB33DCB1327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7CD8B16E-C37F-46F6-BC25-DDB4BB876D8F}"/>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273122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B1D337A-8EDD-4EAA-8FB5-4FFDF24A8761}"/>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3" name="页脚占位符 2">
            <a:extLst>
              <a:ext uri="{FF2B5EF4-FFF2-40B4-BE49-F238E27FC236}">
                <a16:creationId xmlns:a16="http://schemas.microsoft.com/office/drawing/2014/main" id="{DD11817A-555B-4203-BBE6-D68F1C91372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EB2E30A-A850-4284-B42D-0C7F16D7CB6B}"/>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279072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DE4E8BE-0095-410A-9689-F2B137C01686}"/>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3EF082C-956F-4DE7-95F9-CBC1EB6F79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B14B34CC-86FD-476E-AFB8-8FC77F73E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091D4E50-944B-4399-B707-7364DB177104}"/>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6" name="页脚占位符 5">
            <a:extLst>
              <a:ext uri="{FF2B5EF4-FFF2-40B4-BE49-F238E27FC236}">
                <a16:creationId xmlns:a16="http://schemas.microsoft.com/office/drawing/2014/main" id="{48825237-6A2D-42AD-8774-7C2965DEEF0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DE46012-16A9-4726-BAA7-82E9AD88CA86}"/>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3577431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1BC7E7-3F25-4A26-9110-577BB988BABC}"/>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25924840-D077-44A6-8A5C-E27750DDB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A682EDA1-52A1-42BD-A74D-0AA61C5EE5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6E18F925-6B63-4218-9525-AADAE234A55A}"/>
              </a:ext>
            </a:extLst>
          </p:cNvPr>
          <p:cNvSpPr>
            <a:spLocks noGrp="1"/>
          </p:cNvSpPr>
          <p:nvPr>
            <p:ph type="dt" sz="half" idx="10"/>
          </p:nvPr>
        </p:nvSpPr>
        <p:spPr/>
        <p:txBody>
          <a:bodyPr/>
          <a:lstStyle/>
          <a:p>
            <a:fld id="{E77324CB-B742-4095-99A7-EA8388B0FE60}" type="datetimeFigureOut">
              <a:rPr lang="zh-CN" altLang="en-US" smtClean="0"/>
              <a:t>2020/1/7</a:t>
            </a:fld>
            <a:endParaRPr lang="zh-CN" altLang="en-US"/>
          </a:p>
        </p:txBody>
      </p:sp>
      <p:sp>
        <p:nvSpPr>
          <p:cNvPr id="6" name="页脚占位符 5">
            <a:extLst>
              <a:ext uri="{FF2B5EF4-FFF2-40B4-BE49-F238E27FC236}">
                <a16:creationId xmlns:a16="http://schemas.microsoft.com/office/drawing/2014/main" id="{3A8DA37B-2F33-4EF6-8E57-C5B4B991B37C}"/>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03AE429-F722-4ABC-BADF-89E7D988C276}"/>
              </a:ext>
            </a:extLst>
          </p:cNvPr>
          <p:cNvSpPr>
            <a:spLocks noGrp="1"/>
          </p:cNvSpPr>
          <p:nvPr>
            <p:ph type="sldNum" sz="quarter" idx="12"/>
          </p:nvPr>
        </p:nvSpPr>
        <p:spPr/>
        <p:txBody>
          <a:body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1972281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3FAFD1C2-0E6C-4FC2-8ED0-3596F69ABA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DA75372-591E-41CC-B966-46BAE2721B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7567A39-C85D-4102-8AC4-8614A818C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7324CB-B742-4095-99A7-EA8388B0FE60}" type="datetimeFigureOut">
              <a:rPr lang="zh-CN" altLang="en-US" smtClean="0"/>
              <a:t>2020/1/7</a:t>
            </a:fld>
            <a:endParaRPr lang="zh-CN" altLang="en-US"/>
          </a:p>
        </p:txBody>
      </p:sp>
      <p:sp>
        <p:nvSpPr>
          <p:cNvPr id="5" name="页脚占位符 4">
            <a:extLst>
              <a:ext uri="{FF2B5EF4-FFF2-40B4-BE49-F238E27FC236}">
                <a16:creationId xmlns:a16="http://schemas.microsoft.com/office/drawing/2014/main" id="{ED0115B3-940B-4ED6-99A2-831CEFE20C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2AF618A6-9A54-462C-B403-0377840919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D65E0-1FD2-4192-ADB4-42E9EEBD9DCC}" type="slidenum">
              <a:rPr lang="zh-CN" altLang="en-US" smtClean="0"/>
              <a:t>‹#›</a:t>
            </a:fld>
            <a:endParaRPr lang="zh-CN" altLang="en-US"/>
          </a:p>
        </p:txBody>
      </p:sp>
    </p:spTree>
    <p:extLst>
      <p:ext uri="{BB962C8B-B14F-4D97-AF65-F5344CB8AC3E}">
        <p14:creationId xmlns:p14="http://schemas.microsoft.com/office/powerpoint/2010/main" val="2500426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fluxus-engineering.com/sharenet.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72E795-48BF-44CD-BBD3-009B75A565E9}"/>
              </a:ext>
            </a:extLst>
          </p:cNvPr>
          <p:cNvSpPr>
            <a:spLocks noGrp="1"/>
          </p:cNvSpPr>
          <p:nvPr>
            <p:ph type="title"/>
          </p:nvPr>
        </p:nvSpPr>
        <p:spPr/>
        <p:txBody>
          <a:bodyPr/>
          <a:lstStyle/>
          <a:p>
            <a:pPr algn="ctr"/>
            <a:r>
              <a:rPr lang="en-US" altLang="zh-CN" dirty="0"/>
              <a:t>Haplotype</a:t>
            </a:r>
            <a:endParaRPr lang="zh-CN" altLang="en-US" dirty="0"/>
          </a:p>
        </p:txBody>
      </p:sp>
      <p:sp>
        <p:nvSpPr>
          <p:cNvPr id="3" name="内容占位符 2">
            <a:extLst>
              <a:ext uri="{FF2B5EF4-FFF2-40B4-BE49-F238E27FC236}">
                <a16:creationId xmlns:a16="http://schemas.microsoft.com/office/drawing/2014/main" id="{10F1D25C-DFF5-4030-897D-70006D98BB81}"/>
              </a:ext>
            </a:extLst>
          </p:cNvPr>
          <p:cNvSpPr>
            <a:spLocks noGrp="1"/>
          </p:cNvSpPr>
          <p:nvPr>
            <p:ph idx="1"/>
          </p:nvPr>
        </p:nvSpPr>
        <p:spPr/>
        <p:txBody>
          <a:bodyPr/>
          <a:lstStyle/>
          <a:p>
            <a:r>
              <a:rPr lang="en-US" altLang="zh-CN" dirty="0"/>
              <a:t>Haplotype </a:t>
            </a:r>
            <a:r>
              <a:rPr lang="zh-CN" altLang="en-US" dirty="0"/>
              <a:t>：</a:t>
            </a:r>
            <a:r>
              <a:rPr lang="en-US" altLang="zh-CN" dirty="0"/>
              <a:t> Several closely linked genotypes that determine the same trait </a:t>
            </a:r>
            <a:r>
              <a:rPr lang="zh-CN" altLang="en-US" dirty="0"/>
              <a:t>。</a:t>
            </a:r>
            <a:endParaRPr lang="en-US" altLang="zh-CN" dirty="0"/>
          </a:p>
          <a:p>
            <a:r>
              <a:rPr lang="en-US" altLang="zh-CN" dirty="0"/>
              <a:t>Distinguish between variations in common haplotype sequences (SNPs)</a:t>
            </a:r>
            <a:r>
              <a:rPr lang="zh-CN" altLang="en-US" dirty="0"/>
              <a:t>。</a:t>
            </a:r>
          </a:p>
        </p:txBody>
      </p:sp>
    </p:spTree>
    <p:extLst>
      <p:ext uri="{BB962C8B-B14F-4D97-AF65-F5344CB8AC3E}">
        <p14:creationId xmlns:p14="http://schemas.microsoft.com/office/powerpoint/2010/main" val="3699068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65D7D8-4AB7-4EE0-AFF7-94083C322A99}"/>
              </a:ext>
            </a:extLst>
          </p:cNvPr>
          <p:cNvSpPr>
            <a:spLocks noGrp="1"/>
          </p:cNvSpPr>
          <p:nvPr>
            <p:ph type="title"/>
          </p:nvPr>
        </p:nvSpPr>
        <p:spPr/>
        <p:txBody>
          <a:bodyPr/>
          <a:lstStyle/>
          <a:p>
            <a:endParaRPr lang="zh-CN" altLang="en-US"/>
          </a:p>
        </p:txBody>
      </p:sp>
      <p:pic>
        <p:nvPicPr>
          <p:cNvPr id="1026" name="Picture 2" descr="祖先与后代单倍型的变迁">
            <a:extLst>
              <a:ext uri="{FF2B5EF4-FFF2-40B4-BE49-F238E27FC236}">
                <a16:creationId xmlns:a16="http://schemas.microsoft.com/office/drawing/2014/main" id="{2089F2AD-3D97-4435-B9C1-8A1589F368FC}"/>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23890" y="1912455"/>
            <a:ext cx="4872110" cy="25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4440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612F9C-6E5A-4536-964D-DE4E22A76DF6}"/>
              </a:ext>
            </a:extLst>
          </p:cNvPr>
          <p:cNvSpPr>
            <a:spLocks noGrp="1"/>
          </p:cNvSpPr>
          <p:nvPr>
            <p:ph type="title"/>
          </p:nvPr>
        </p:nvSpPr>
        <p:spPr/>
        <p:txBody>
          <a:bodyPr/>
          <a:lstStyle/>
          <a:p>
            <a:r>
              <a:rPr lang="en-US" altLang="zh-CN" dirty="0"/>
              <a:t>What is the haplotype network </a:t>
            </a:r>
            <a:endParaRPr lang="zh-CN" altLang="en-US" dirty="0"/>
          </a:p>
        </p:txBody>
      </p:sp>
      <p:sp>
        <p:nvSpPr>
          <p:cNvPr id="3" name="内容占位符 2">
            <a:extLst>
              <a:ext uri="{FF2B5EF4-FFF2-40B4-BE49-F238E27FC236}">
                <a16:creationId xmlns:a16="http://schemas.microsoft.com/office/drawing/2014/main" id="{64FE692B-4057-4F1C-A162-5C6B4B7EFA3E}"/>
              </a:ext>
            </a:extLst>
          </p:cNvPr>
          <p:cNvSpPr>
            <a:spLocks noGrp="1"/>
          </p:cNvSpPr>
          <p:nvPr>
            <p:ph idx="1"/>
          </p:nvPr>
        </p:nvSpPr>
        <p:spPr/>
        <p:txBody>
          <a:bodyPr/>
          <a:lstStyle/>
          <a:p>
            <a:r>
              <a:rPr lang="en-US" altLang="zh-CN" dirty="0"/>
              <a:t>A haplotype network graph is a two-dimensional graph created by the relationships between haplotypes, which can reflect the relationships between haplotypes.</a:t>
            </a:r>
          </a:p>
          <a:p>
            <a:r>
              <a:rPr lang="en-US" altLang="zh-CN" dirty="0"/>
              <a:t>An important tool for geographic research. Through the haplotype network, we can infer the origin and diffusion history of the group.</a:t>
            </a:r>
            <a:endParaRPr lang="zh-CN" altLang="en-US" dirty="0"/>
          </a:p>
        </p:txBody>
      </p:sp>
    </p:spTree>
    <p:extLst>
      <p:ext uri="{BB962C8B-B14F-4D97-AF65-F5344CB8AC3E}">
        <p14:creationId xmlns:p14="http://schemas.microsoft.com/office/powerpoint/2010/main" val="1415201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B18E3F3-AAE8-4263-BA13-0EE1DF0240C5}"/>
              </a:ext>
            </a:extLst>
          </p:cNvPr>
          <p:cNvSpPr>
            <a:spLocks noGrp="1"/>
          </p:cNvSpPr>
          <p:nvPr>
            <p:ph type="title"/>
          </p:nvPr>
        </p:nvSpPr>
        <p:spPr/>
        <p:txBody>
          <a:bodyPr/>
          <a:lstStyle/>
          <a:p>
            <a:pPr algn="ctr"/>
            <a:r>
              <a:rPr lang="en-US" altLang="zh-CN" dirty="0"/>
              <a:t>Why build a haplotype network</a:t>
            </a:r>
            <a:endParaRPr lang="zh-CN" altLang="en-US" dirty="0"/>
          </a:p>
        </p:txBody>
      </p:sp>
      <p:pic>
        <p:nvPicPr>
          <p:cNvPr id="8" name="内容占位符 7">
            <a:extLst>
              <a:ext uri="{FF2B5EF4-FFF2-40B4-BE49-F238E27FC236}">
                <a16:creationId xmlns:a16="http://schemas.microsoft.com/office/drawing/2014/main" id="{FA304D22-72D4-4D19-BFD3-B87996F1F0A4}"/>
              </a:ext>
            </a:extLst>
          </p:cNvPr>
          <p:cNvPicPr>
            <a:picLocks noGrp="1" noChangeAspect="1"/>
          </p:cNvPicPr>
          <p:nvPr>
            <p:ph idx="1"/>
          </p:nvPr>
        </p:nvPicPr>
        <p:blipFill>
          <a:blip r:embed="rId3"/>
          <a:stretch>
            <a:fillRect/>
          </a:stretch>
        </p:blipFill>
        <p:spPr>
          <a:xfrm>
            <a:off x="6569613" y="1994333"/>
            <a:ext cx="3938953" cy="3660984"/>
          </a:xfrm>
          <a:prstGeom prst="rect">
            <a:avLst/>
          </a:prstGeom>
        </p:spPr>
      </p:pic>
      <p:pic>
        <p:nvPicPr>
          <p:cNvPr id="7" name="图片 6">
            <a:extLst>
              <a:ext uri="{FF2B5EF4-FFF2-40B4-BE49-F238E27FC236}">
                <a16:creationId xmlns:a16="http://schemas.microsoft.com/office/drawing/2014/main" id="{2B8C6E13-A62F-47EA-8456-AB8D7B137007}"/>
              </a:ext>
            </a:extLst>
          </p:cNvPr>
          <p:cNvPicPr>
            <a:picLocks noChangeAspect="1"/>
          </p:cNvPicPr>
          <p:nvPr/>
        </p:nvPicPr>
        <p:blipFill>
          <a:blip r:embed="rId4"/>
          <a:stretch>
            <a:fillRect/>
          </a:stretch>
        </p:blipFill>
        <p:spPr>
          <a:xfrm>
            <a:off x="904875" y="1825625"/>
            <a:ext cx="5191125" cy="3998400"/>
          </a:xfrm>
          <a:prstGeom prst="rect">
            <a:avLst/>
          </a:prstGeom>
        </p:spPr>
      </p:pic>
    </p:spTree>
    <p:extLst>
      <p:ext uri="{BB962C8B-B14F-4D97-AF65-F5344CB8AC3E}">
        <p14:creationId xmlns:p14="http://schemas.microsoft.com/office/powerpoint/2010/main" val="105374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C5973E-0A98-4B79-81F9-E3615B6CE317}"/>
              </a:ext>
            </a:extLst>
          </p:cNvPr>
          <p:cNvSpPr>
            <a:spLocks noGrp="1"/>
          </p:cNvSpPr>
          <p:nvPr>
            <p:ph type="title"/>
          </p:nvPr>
        </p:nvSpPr>
        <p:spPr/>
        <p:txBody>
          <a:bodyPr/>
          <a:lstStyle/>
          <a:p>
            <a:r>
              <a:rPr lang="en-US" altLang="zh-CN" dirty="0"/>
              <a:t>Why build a haplotype network </a:t>
            </a:r>
            <a:endParaRPr lang="zh-CN" altLang="en-US" dirty="0"/>
          </a:p>
        </p:txBody>
      </p:sp>
      <p:sp>
        <p:nvSpPr>
          <p:cNvPr id="3" name="内容占位符 2">
            <a:extLst>
              <a:ext uri="{FF2B5EF4-FFF2-40B4-BE49-F238E27FC236}">
                <a16:creationId xmlns:a16="http://schemas.microsoft.com/office/drawing/2014/main" id="{309C2D57-1170-4448-81E5-06431BFCC589}"/>
              </a:ext>
            </a:extLst>
          </p:cNvPr>
          <p:cNvSpPr>
            <a:spLocks noGrp="1"/>
          </p:cNvSpPr>
          <p:nvPr>
            <p:ph idx="1"/>
          </p:nvPr>
        </p:nvSpPr>
        <p:spPr/>
        <p:txBody>
          <a:bodyPr/>
          <a:lstStyle/>
          <a:p>
            <a:r>
              <a:rPr lang="en-US" altLang="zh-CN" dirty="0"/>
              <a:t>The haplotype network diagram reflects the relationship between different individuals of the same species, so the species tree is unreasonable.</a:t>
            </a:r>
            <a:endParaRPr lang="zh-CN" altLang="en-US" dirty="0"/>
          </a:p>
        </p:txBody>
      </p:sp>
    </p:spTree>
    <p:extLst>
      <p:ext uri="{BB962C8B-B14F-4D97-AF65-F5344CB8AC3E}">
        <p14:creationId xmlns:p14="http://schemas.microsoft.com/office/powerpoint/2010/main" val="2718237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0BDF51-CAF3-4D04-9B6B-80898ABA7764}"/>
              </a:ext>
            </a:extLst>
          </p:cNvPr>
          <p:cNvSpPr>
            <a:spLocks noGrp="1"/>
          </p:cNvSpPr>
          <p:nvPr>
            <p:ph type="title"/>
          </p:nvPr>
        </p:nvSpPr>
        <p:spPr>
          <a:xfrm>
            <a:off x="838200" y="351057"/>
            <a:ext cx="10515600" cy="1325563"/>
          </a:xfrm>
        </p:spPr>
        <p:txBody>
          <a:bodyPr/>
          <a:lstStyle/>
          <a:p>
            <a:pPr algn="ctr"/>
            <a:r>
              <a:rPr lang="en-US" altLang="zh-CN" dirty="0"/>
              <a:t>Haplotype network</a:t>
            </a:r>
            <a:endParaRPr lang="zh-CN" altLang="en-US" dirty="0"/>
          </a:p>
        </p:txBody>
      </p:sp>
      <p:pic>
        <p:nvPicPr>
          <p:cNvPr id="10" name="内容占位符 9">
            <a:extLst>
              <a:ext uri="{FF2B5EF4-FFF2-40B4-BE49-F238E27FC236}">
                <a16:creationId xmlns:a16="http://schemas.microsoft.com/office/drawing/2014/main" id="{3E264D16-3842-4162-9C53-2C8FA73D392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39800" y="1825624"/>
            <a:ext cx="9525000" cy="4854575"/>
          </a:xfrm>
        </p:spPr>
      </p:pic>
    </p:spTree>
    <p:extLst>
      <p:ext uri="{BB962C8B-B14F-4D97-AF65-F5344CB8AC3E}">
        <p14:creationId xmlns:p14="http://schemas.microsoft.com/office/powerpoint/2010/main" val="2069519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83B6B7-D870-4830-8F21-731330832B95}"/>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7D3C9E97-875F-42C1-9D21-00C37DA8D75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75498" y="1690688"/>
            <a:ext cx="6945404" cy="4351338"/>
          </a:xfrm>
        </p:spPr>
      </p:pic>
    </p:spTree>
    <p:extLst>
      <p:ext uri="{BB962C8B-B14F-4D97-AF65-F5344CB8AC3E}">
        <p14:creationId xmlns:p14="http://schemas.microsoft.com/office/powerpoint/2010/main" val="3600340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0DA446-D438-4B61-B567-B33CB03FD5B6}"/>
              </a:ext>
            </a:extLst>
          </p:cNvPr>
          <p:cNvSpPr>
            <a:spLocks noGrp="1"/>
          </p:cNvSpPr>
          <p:nvPr>
            <p:ph type="title"/>
          </p:nvPr>
        </p:nvSpPr>
        <p:spPr/>
        <p:txBody>
          <a:bodyPr/>
          <a:lstStyle/>
          <a:p>
            <a:r>
              <a:rPr lang="en-US" altLang="zh-CN" dirty="0"/>
              <a:t>How to build a haplotype network </a:t>
            </a:r>
            <a:r>
              <a:rPr lang="zh-CN" altLang="en-US" dirty="0"/>
              <a:t>？</a:t>
            </a:r>
          </a:p>
        </p:txBody>
      </p:sp>
      <p:sp>
        <p:nvSpPr>
          <p:cNvPr id="3" name="内容占位符 2">
            <a:extLst>
              <a:ext uri="{FF2B5EF4-FFF2-40B4-BE49-F238E27FC236}">
                <a16:creationId xmlns:a16="http://schemas.microsoft.com/office/drawing/2014/main" id="{FFB8FFA5-0481-4753-87E5-C587A14797CD}"/>
              </a:ext>
            </a:extLst>
          </p:cNvPr>
          <p:cNvSpPr>
            <a:spLocks noGrp="1"/>
          </p:cNvSpPr>
          <p:nvPr>
            <p:ph idx="1"/>
          </p:nvPr>
        </p:nvSpPr>
        <p:spPr/>
        <p:txBody>
          <a:bodyPr/>
          <a:lstStyle/>
          <a:p>
            <a:r>
              <a:rPr lang="en-US" altLang="zh-CN" dirty="0"/>
              <a:t>We often use network software to build haplotype network .</a:t>
            </a:r>
          </a:p>
          <a:p>
            <a:r>
              <a:rPr lang="en-US" altLang="zh-CN" dirty="0"/>
              <a:t>Binary </a:t>
            </a:r>
            <a:r>
              <a:rPr lang="en-US" altLang="zh-CN" dirty="0" err="1"/>
              <a:t>data:Generally</a:t>
            </a:r>
            <a:r>
              <a:rPr lang="en-US" altLang="zh-CN" dirty="0"/>
              <a:t> it is STRs, RFLP, and related DNA sequences. The file format of this data is * tor.</a:t>
            </a:r>
          </a:p>
          <a:p>
            <a:r>
              <a:rPr lang="en-US" altLang="zh-CN" dirty="0"/>
              <a:t>If the sequence is in FASTA format, it can be converted by DNA Alignment software.</a:t>
            </a:r>
            <a:endParaRPr lang="zh-CN" altLang="en-US" dirty="0"/>
          </a:p>
        </p:txBody>
      </p:sp>
    </p:spTree>
    <p:extLst>
      <p:ext uri="{BB962C8B-B14F-4D97-AF65-F5344CB8AC3E}">
        <p14:creationId xmlns:p14="http://schemas.microsoft.com/office/powerpoint/2010/main" val="663982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3DFDC3A-4943-44C9-BA94-AD44815190FD}"/>
              </a:ext>
            </a:extLst>
          </p:cNvPr>
          <p:cNvSpPr>
            <a:spLocks noGrp="1"/>
          </p:cNvSpPr>
          <p:nvPr>
            <p:ph type="title"/>
          </p:nvPr>
        </p:nvSpPr>
        <p:spPr/>
        <p:txBody>
          <a:bodyPr/>
          <a:lstStyle/>
          <a:p>
            <a:pPr algn="ctr"/>
            <a:r>
              <a:rPr lang="en-US" altLang="zh-CN" dirty="0"/>
              <a:t>Download link</a:t>
            </a:r>
            <a:endParaRPr lang="zh-CN" altLang="en-US" dirty="0"/>
          </a:p>
        </p:txBody>
      </p:sp>
      <p:sp>
        <p:nvSpPr>
          <p:cNvPr id="3" name="内容占位符 2">
            <a:extLst>
              <a:ext uri="{FF2B5EF4-FFF2-40B4-BE49-F238E27FC236}">
                <a16:creationId xmlns:a16="http://schemas.microsoft.com/office/drawing/2014/main" id="{4238E7A7-FE8F-46DA-BF96-6F73FDA37EC8}"/>
              </a:ext>
            </a:extLst>
          </p:cNvPr>
          <p:cNvSpPr>
            <a:spLocks noGrp="1"/>
          </p:cNvSpPr>
          <p:nvPr>
            <p:ph idx="1"/>
          </p:nvPr>
        </p:nvSpPr>
        <p:spPr/>
        <p:txBody>
          <a:bodyPr/>
          <a:lstStyle/>
          <a:p>
            <a:r>
              <a:rPr lang="en-US" altLang="zh-CN" dirty="0">
                <a:hlinkClick r:id="rId3"/>
              </a:rPr>
              <a:t>https://www.fluxus-engineering.com/sharenet.htm</a:t>
            </a:r>
            <a:endParaRPr lang="en-US" altLang="zh-CN"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60054614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TotalTime>
  <Words>901</Words>
  <Application>Microsoft Office PowerPoint</Application>
  <PresentationFormat>宽屏</PresentationFormat>
  <Paragraphs>39</Paragraphs>
  <Slides>9</Slides>
  <Notes>9</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9</vt:i4>
      </vt:variant>
    </vt:vector>
  </HeadingPairs>
  <TitlesOfParts>
    <vt:vector size="13" baseType="lpstr">
      <vt:lpstr>等线</vt:lpstr>
      <vt:lpstr>等线 Light</vt:lpstr>
      <vt:lpstr>Arial</vt:lpstr>
      <vt:lpstr>Office 主题​​</vt:lpstr>
      <vt:lpstr>Haplotype</vt:lpstr>
      <vt:lpstr>PowerPoint 演示文稿</vt:lpstr>
      <vt:lpstr>What is the haplotype network </vt:lpstr>
      <vt:lpstr>Why build a haplotype network</vt:lpstr>
      <vt:lpstr>Why build a haplotype network </vt:lpstr>
      <vt:lpstr>Haplotype network</vt:lpstr>
      <vt:lpstr>PowerPoint 演示文稿</vt:lpstr>
      <vt:lpstr>How to build a haplotype network ？</vt:lpstr>
      <vt:lpstr>Download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Haplotype network</dc:title>
  <dc:creator>江 磊</dc:creator>
  <cp:lastModifiedBy>江 磊</cp:lastModifiedBy>
  <cp:revision>15</cp:revision>
  <dcterms:created xsi:type="dcterms:W3CDTF">2020-01-05T15:34:13Z</dcterms:created>
  <dcterms:modified xsi:type="dcterms:W3CDTF">2020-01-07T08:13:02Z</dcterms:modified>
</cp:coreProperties>
</file>