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473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9" r:id="rId23"/>
    <p:sldId id="500" r:id="rId25"/>
    <p:sldId id="501" r:id="rId26"/>
    <p:sldId id="502" r:id="rId27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4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21023-FBF5-F54C-B5B0-ADCC6F6BDC4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70163-9973-B145-89C6-7E27DF1704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D8C61-8EA2-394F-9E48-B577910618CD}" type="slidenum">
              <a:rPr lang="en-US">
                <a:latin typeface="Times" pitchFamily="-112" charset="0"/>
              </a:rPr>
            </a:fld>
            <a:endParaRPr lang="en-US">
              <a:latin typeface="Times" pitchFamily="-112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91D7E3F6-BBD6-DC4B-B7DB-779743EBB15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1680-0B42-FD46-BB19-5614FE110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A962-8491-0944-A87E-07CE03AE7E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gfsoso.com/scholar?cites=1709914722089195089&amp;as_sdt=2005&amp;sciodt=0,5&amp;hl=zh-CN" TargetMode="Externa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pitchFamily="-112" charset="-128"/>
                <a:cs typeface="MS PGothic" panose="020B0600070205080204" pitchFamily="-112" charset="-128"/>
              </a:rPr>
              <a:t>Phylogenomics</a:t>
            </a:r>
            <a:endParaRPr lang="en-US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Prediction of gene function (</a:t>
            </a:r>
            <a:r>
              <a:rPr lang="en-US" dirty="0" err="1" smtClean="0">
                <a:ea typeface="MS PGothic" panose="020B0600070205080204" pitchFamily="-112" charset="-128"/>
                <a:cs typeface="MS PGothic" panose="020B0600070205080204" pitchFamily="-112" charset="-128"/>
              </a:rPr>
              <a:t>Eisen</a:t>
            </a:r>
            <a:r>
              <a:rPr lang="en-US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, 1998)</a:t>
            </a:r>
            <a:endParaRPr lang="en-US" dirty="0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spcAft>
                <a:spcPts val="3000"/>
              </a:spcAft>
            </a:pPr>
            <a:r>
              <a:rPr lang="en-US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Establishment of evolutionary relationships </a:t>
            </a:r>
            <a:r>
              <a:rPr lang="en-US" altLang="zh-CN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using genome or genome-scale data</a:t>
            </a:r>
            <a:endParaRPr lang="en-US" dirty="0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762000"/>
          </a:xfrm>
        </p:spPr>
        <p:txBody>
          <a:bodyPr/>
          <a:lstStyle/>
          <a:p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By both genes and codon positions</a:t>
            </a: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62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14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G1</a:t>
            </a:r>
            <a:endParaRPr lang="en-US" sz="16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438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G3</a:t>
            </a:r>
            <a:endParaRPr lang="en-US" sz="16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76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G2</a:t>
            </a:r>
            <a:endParaRPr lang="en-US" sz="160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962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G5</a:t>
            </a:r>
            <a:endParaRPr lang="en-US" sz="160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200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G4</a:t>
            </a:r>
            <a:endParaRPr lang="en-US" sz="16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724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G6</a:t>
            </a:r>
            <a:endParaRPr lang="en-US" sz="160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486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G7</a:t>
            </a:r>
            <a:endParaRPr lang="en-US" sz="160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248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G8</a:t>
            </a:r>
            <a:endParaRPr lang="en-US" sz="1600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7010400" y="14478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G9</a:t>
            </a:r>
            <a:endParaRPr lang="en-US" sz="1600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696200" y="1447800"/>
            <a:ext cx="533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G10</a:t>
            </a:r>
            <a:endParaRPr lang="en-US" sz="1600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990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219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524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752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981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286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2514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743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3048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3276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3505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3810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4038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4267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4572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5029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5334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562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5791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096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6324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6553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6858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7086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7315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7620000" y="20574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7848600" y="2057400"/>
            <a:ext cx="228600" cy="228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8077200" y="2057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7112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1447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2209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2971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3733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4495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5257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6019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68072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7543800" y="1752600"/>
            <a:ext cx="889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1400"/>
              <a:t>1</a:t>
            </a:r>
            <a:r>
              <a:rPr lang="en-US" sz="1400" baseline="30000"/>
              <a:t>st  </a:t>
            </a:r>
            <a:r>
              <a:rPr lang="en-US" sz="1400"/>
              <a:t>2</a:t>
            </a:r>
            <a:r>
              <a:rPr lang="en-US" sz="1400" baseline="30000"/>
              <a:t>nd</a:t>
            </a:r>
            <a:r>
              <a:rPr lang="en-US" sz="1400"/>
              <a:t> 3</a:t>
            </a:r>
            <a:r>
              <a:rPr lang="en-US" sz="1400" baseline="30000"/>
              <a:t>rd</a:t>
            </a:r>
            <a:endParaRPr lang="en-US" sz="1400"/>
          </a:p>
        </p:txBody>
      </p:sp>
      <p:sp>
        <p:nvSpPr>
          <p:cNvPr id="25653" name="Rectangle 53"/>
          <p:cNvSpPr>
            <a:spLocks noChangeArrowheads="1"/>
          </p:cNvSpPr>
          <p:nvPr/>
        </p:nvSpPr>
        <p:spPr bwMode="auto">
          <a:xfrm>
            <a:off x="228600" y="2971800"/>
            <a:ext cx="8686800" cy="190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Is partitioned by both genes and codon positions over-parameterized?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700" y="2286000"/>
            <a:ext cx="7353300" cy="33940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Ten nuclear genes: zic1, myh6, RYR3, </a:t>
            </a:r>
            <a:r>
              <a:rPr lang="en-US" sz="2400" dirty="0" err="1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Ptc</a:t>
            </a:r>
            <a:r>
              <a:rPr lang="en-US" sz="2400" dirty="0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, tbr1, ENC1, </a:t>
            </a:r>
            <a:r>
              <a:rPr lang="en-US" sz="2400" dirty="0" err="1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Glyt</a:t>
            </a:r>
            <a:r>
              <a:rPr lang="en-US" sz="2400" dirty="0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, SH3PX3, plagl2 and sreb2.</a:t>
            </a:r>
            <a:endParaRPr lang="en-US" sz="2400" dirty="0">
              <a:latin typeface="Times New Roman" panose="02020603050405020304" pitchFamily="-112" charset="0"/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56 taxa representing 41 of the 44 orders of ray-finned fish and 4 outgroups</a:t>
            </a:r>
            <a:endParaRPr lang="en-US" sz="2400" dirty="0">
              <a:latin typeface="Times New Roman" panose="02020603050405020304" pitchFamily="-112" charset="0"/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8025 nucleotides</a:t>
            </a:r>
            <a:endParaRPr lang="en-US" sz="2400" dirty="0">
              <a:latin typeface="Times New Roman" panose="02020603050405020304" pitchFamily="-112" charset="0"/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panose="020B0600070205080204" pitchFamily="-112" charset="-128"/>
                <a:cs typeface="MS PGothic" panose="020B0600070205080204" pitchFamily="-112" charset="-128"/>
              </a:rPr>
              <a:t>Data</a:t>
            </a:r>
            <a:endParaRPr lang="en-US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Data</a:t>
            </a:r>
            <a:endParaRPr lang="en-US"/>
          </a:p>
        </p:txBody>
      </p:sp>
      <p:pic>
        <p:nvPicPr>
          <p:cNvPr id="27651" name="Picture 5" descr="&#10;Picture 1.png                  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0200" y="1371600"/>
            <a:ext cx="607377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/>
              <a:t>Clustering of blocks based on genes and codons</a:t>
            </a:r>
            <a:endParaRPr lang="en-US" sz="320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6800" y="1246188"/>
            <a:ext cx="68326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5943600" y="1828800"/>
            <a:ext cx="595313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200"/>
              <a:t>5 parts</a:t>
            </a:r>
            <a:endParaRPr lang="en-US" sz="1200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7162800" y="1828800"/>
            <a:ext cx="595313" cy="274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200"/>
              <a:t>2 parts</a:t>
            </a:r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MS PGothic" panose="020B0600070205080204" pitchFamily="-112" charset="-128"/>
                <a:cs typeface="MS PGothic" panose="020B0600070205080204" pitchFamily="-112" charset="-128"/>
              </a:rPr>
              <a:t>∆</a:t>
            </a:r>
            <a:r>
              <a:rPr lang="en-US" sz="32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i</a:t>
            </a:r>
            <a:r>
              <a:rPr lang="en-US" sz="3200">
                <a:ea typeface="MS PGothic" panose="020B0600070205080204" pitchFamily="-112" charset="-128"/>
                <a:cs typeface="MS PGothic" panose="020B0600070205080204" pitchFamily="-112" charset="-128"/>
              </a:rPr>
              <a:t>(AIC</a:t>
            </a:r>
            <a:r>
              <a:rPr lang="en-US" sz="32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i</a:t>
            </a:r>
            <a:r>
              <a:rPr lang="en-US" sz="3200">
                <a:ea typeface="MS PGothic" panose="020B0600070205080204" pitchFamily="-112" charset="-128"/>
                <a:cs typeface="MS PGothic" panose="020B0600070205080204" pitchFamily="-112" charset="-128"/>
              </a:rPr>
              <a:t> - AIC</a:t>
            </a:r>
            <a:r>
              <a:rPr lang="en-US" sz="32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best</a:t>
            </a:r>
            <a:r>
              <a:rPr lang="en-US" sz="3200">
                <a:ea typeface="MS PGothic" panose="020B0600070205080204" pitchFamily="-112" charset="-128"/>
                <a:cs typeface="MS PGothic" panose="020B0600070205080204" pitchFamily="-112" charset="-128"/>
              </a:rPr>
              <a:t>) and Bayes likelihood for </a:t>
            </a:r>
            <a:br>
              <a:rPr lang="en-US" sz="3200">
                <a:ea typeface="MS PGothic" panose="020B0600070205080204" pitchFamily="-112" charset="-128"/>
                <a:cs typeface="MS PGothic" panose="020B0600070205080204" pitchFamily="-112" charset="-128"/>
              </a:rPr>
            </a:br>
            <a:r>
              <a:rPr lang="en-US" sz="3200">
                <a:ea typeface="MS PGothic" panose="020B0600070205080204" pitchFamily="-112" charset="-128"/>
                <a:cs typeface="MS PGothic" panose="020B0600070205080204" pitchFamily="-112" charset="-128"/>
              </a:rPr>
              <a:t>partitioning based on grouping blocks</a:t>
            </a:r>
            <a:endParaRPr lang="en-US" sz="320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995488" y="5334000"/>
            <a:ext cx="36671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∆</a:t>
            </a:r>
            <a:r>
              <a:rPr lang="en-US" sz="1800" baseline="-25000">
                <a:solidFill>
                  <a:schemeClr val="tx2"/>
                </a:solidFill>
              </a:rPr>
              <a:t>i</a:t>
            </a:r>
            <a:endParaRPr lang="en-US" sz="1800" baseline="-25000">
              <a:solidFill>
                <a:schemeClr val="tx2"/>
              </a:solidFill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6324600" y="5257800"/>
            <a:ext cx="1727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800"/>
              <a:t>Bayes likelihood</a:t>
            </a:r>
            <a:endParaRPr lang="en-US" sz="1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072"/>
            <a:ext cx="9144000" cy="27773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pitchFamily="-112" charset="-128"/>
                <a:cs typeface="MS PGothic" panose="020B0600070205080204" pitchFamily="-112" charset="-128"/>
              </a:rPr>
              <a:t>Conclusion</a:t>
            </a:r>
            <a:endParaRPr lang="en-US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86700" cy="1752600"/>
          </a:xfrm>
        </p:spPr>
        <p:txBody>
          <a:bodyPr/>
          <a:lstStyle/>
          <a:p>
            <a:r>
              <a:rPr lang="en-US" sz="2800" dirty="0">
                <a:ea typeface="MS PGothic" panose="020B0600070205080204" pitchFamily="-112" charset="-128"/>
                <a:cs typeface="MS PGothic" panose="020B0600070205080204" pitchFamily="-112" charset="-128"/>
              </a:rPr>
              <a:t>Partitioning by both genes and codon positions is over-parameterized. Cluster analysis helps in reducing the number of partitions.</a:t>
            </a:r>
            <a:endParaRPr lang="en-US" sz="2800" dirty="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endParaRPr lang="en-US" sz="2800" dirty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30724" name="Rectangle 84"/>
          <p:cNvSpPr>
            <a:spLocks noChangeArrowheads="1"/>
          </p:cNvSpPr>
          <p:nvPr/>
        </p:nvSpPr>
        <p:spPr bwMode="auto">
          <a:xfrm>
            <a:off x="533400" y="4876800"/>
            <a:ext cx="81534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r>
              <a:rPr lang="en-US" sz="2000">
                <a:solidFill>
                  <a:srgbClr val="000000"/>
                </a:solidFill>
                <a:ea typeface="Osaka" pitchFamily="-112" charset="-128"/>
                <a:cs typeface="Osaka" pitchFamily="-112" charset="-128"/>
              </a:rPr>
              <a:t>Li et al., 2008, Syst. Biol. 57(4): 519-539</a:t>
            </a:r>
            <a:endParaRPr lang="en-US" sz="2000">
              <a:solidFill>
                <a:srgbClr val="000000"/>
              </a:solidFill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445287" y="1614488"/>
            <a:ext cx="4552315" cy="2030412"/>
            <a:chOff x="3216275" y="1614488"/>
            <a:chExt cx="4552315" cy="2030412"/>
          </a:xfrm>
        </p:grpSpPr>
        <p:pic>
          <p:nvPicPr>
            <p:cNvPr id="4" name="Picture 3" descr="Screen Shot 2015-03-23 at 8.29.32 AM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71387" y="1614488"/>
              <a:ext cx="2743200" cy="787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16275" y="3276600"/>
              <a:ext cx="455231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Lanfear et al., 2012, MBE, </a:t>
              </a:r>
              <a:r>
                <a:rPr lang="en-US" dirty="0" smtClean="0">
                  <a:hlinkClick r:id="rId2"/>
                </a:rPr>
                <a:t>被引用次数：</a:t>
              </a:r>
              <a:r>
                <a:rPr lang="en-US" dirty="0" smtClean="0"/>
                <a:t>&gt;</a:t>
              </a:r>
              <a:r>
                <a:rPr lang="en-US" altLang="zh-CN" dirty="0" smtClean="0"/>
                <a:t>7000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>
                <a:ea typeface="MS PGothic" panose="020B0600070205080204" pitchFamily="-112" charset="-128"/>
                <a:cs typeface="MS PGothic" panose="020B0600070205080204" pitchFamily="-112" charset="-128"/>
              </a:rPr>
              <a:t>Gene tree vs. species tree</a:t>
            </a:r>
            <a:endParaRPr lang="en-US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286000" y="5100638"/>
            <a:ext cx="42021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A paradigm shift (Scott Edward)</a:t>
            </a:r>
            <a:endParaRPr lang="en-US"/>
          </a:p>
        </p:txBody>
      </p:sp>
      <p:pic>
        <p:nvPicPr>
          <p:cNvPr id="31748" name="Picture 4" descr="Unknown.jpe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7000" y="2513013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9 at 5.21.09 P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919" y="1332706"/>
            <a:ext cx="7800162" cy="4192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062" y="6019800"/>
            <a:ext cx="389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al., 2007 BMC Evolutionary Biology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Gene duplication and loss</a:t>
            </a:r>
            <a:endParaRPr lang="en-US" dirty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Gene Transfer</a:t>
            </a:r>
            <a:endParaRPr lang="en-US" dirty="0"/>
          </a:p>
        </p:txBody>
      </p:sp>
      <p:pic>
        <p:nvPicPr>
          <p:cNvPr id="5" name="Content Placeholder 4" descr="F1.large.jpg"/>
          <p:cNvPicPr>
            <a:picLocks noGrp="1" noChangeAspect="1"/>
          </p:cNvPicPr>
          <p:nvPr>
            <p:ph idx="1"/>
          </p:nvPr>
        </p:nvPicPr>
        <p:blipFill>
          <a:blip r:embed="rId1"/>
          <a:srcRect l="-9166" r="-9166"/>
          <a:stretch>
            <a:fillRect/>
          </a:stretch>
        </p:blipFill>
        <p:spPr>
          <a:xfrm>
            <a:off x="0" y="2103437"/>
            <a:ext cx="82296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3273827" y="6260068"/>
            <a:ext cx="259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Cordero et al., 2009 PNAS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panose="020B0600070205080204" pitchFamily="-112" charset="-128"/>
                <a:cs typeface="MS PGothic" panose="020B0600070205080204" pitchFamily="-112" charset="-128"/>
              </a:rPr>
              <a:t>One gene or more genes?</a:t>
            </a:r>
            <a:endParaRPr lang="en-US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MS PGothic" panose="020B0600070205080204" pitchFamily="-112" charset="-128"/>
                <a:cs typeface="MS PGothic" panose="020B0600070205080204" pitchFamily="-112" charset="-128"/>
              </a:rPr>
              <a:t>Single gene or a few genes often result low resolution.</a:t>
            </a:r>
            <a:endParaRPr lang="en-US" dirty="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r>
              <a:rPr lang="en-US" dirty="0">
                <a:ea typeface="MS PGothic" panose="020B0600070205080204" pitchFamily="-112" charset="-128"/>
                <a:cs typeface="MS PGothic" panose="020B0600070205080204" pitchFamily="-112" charset="-128"/>
              </a:rPr>
              <a:t>Single gene or a few genes may even reach to the wrong phylogeny.</a:t>
            </a:r>
            <a:endParaRPr lang="en-US" dirty="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endParaRPr lang="en-US" dirty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alescence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2073" y="2179637"/>
            <a:ext cx="4659854" cy="315436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Incomplete lineage sorting (ILD)</a:t>
            </a:r>
            <a:endParaRPr lang="en-US" dirty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65100"/>
            <a:ext cx="8280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MS PGothic" panose="020B0600070205080204" pitchFamily="-112" charset="-128"/>
                <a:cs typeface="MS PGothic" panose="020B0600070205080204" pitchFamily="-112" charset="-128"/>
              </a:rPr>
              <a:t>Hierarchical nature of phylogeny</a:t>
            </a:r>
            <a:endParaRPr lang="en-US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4950" y="1435100"/>
            <a:ext cx="86741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3987800" y="1320800"/>
            <a:ext cx="1473200" cy="19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2532063" y="6500813"/>
            <a:ext cx="6611937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/>
              <a:t>Liu, Yu, Kubatko, Pearl and Edwards 2009. </a:t>
            </a:r>
            <a:r>
              <a:rPr lang="en-US" sz="1600" i="1"/>
              <a:t>Mol. Phyl. Evol</a:t>
            </a:r>
            <a:r>
              <a:rPr lang="en-US" sz="1600"/>
              <a:t>. </a:t>
            </a:r>
            <a:r>
              <a:rPr lang="en-GB" sz="1600"/>
              <a:t>53:320-328</a:t>
            </a:r>
            <a:endParaRPr lang="en-US" sz="2000">
              <a:latin typeface="Times New Roman" panose="02020603050405020304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6172200"/>
            <a:ext cx="7772400" cy="533400"/>
          </a:xfrm>
        </p:spPr>
        <p:txBody>
          <a:bodyPr/>
          <a:lstStyle/>
          <a:p>
            <a:r>
              <a:rPr lang="en-US" sz="2800" smtClean="0">
                <a:ea typeface="MS PGothic" panose="020B0600070205080204" pitchFamily="-112" charset="-128"/>
                <a:cs typeface="MS PGothic" panose="020B0600070205080204" pitchFamily="-112" charset="-128"/>
              </a:rPr>
              <a:t>http://www.stat.osu.edu/~dkp/BEST/introduction/</a:t>
            </a:r>
            <a:endParaRPr lang="en-US" sz="2800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pic>
        <p:nvPicPr>
          <p:cNvPr id="51203" name="Picture 3" descr="Screen Shot 2013-03-14 at 11.16.57 PM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533400"/>
            <a:ext cx="7859713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5800" y="5181600"/>
            <a:ext cx="7772400" cy="762000"/>
          </a:xfrm>
        </p:spPr>
        <p:txBody>
          <a:bodyPr/>
          <a:lstStyle/>
          <a:p>
            <a:r>
              <a:rPr lang="en-US" sz="3200" smtClean="0">
                <a:ea typeface="MS PGothic" panose="020B0600070205080204" pitchFamily="-112" charset="-128"/>
                <a:cs typeface="MS PGothic" panose="020B0600070205080204" pitchFamily="-112" charset="-128"/>
              </a:rPr>
              <a:t>http://beast.bio.ed.ac.uk/Main_Page</a:t>
            </a:r>
            <a:endParaRPr lang="en-US" sz="3200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ea typeface="MS PGothic" panose="020B0600070205080204" pitchFamily="-112" charset="-128"/>
                <a:cs typeface="MS PGothic" panose="020B0600070205080204" pitchFamily="-112" charset="-128"/>
              </a:rPr>
              <a:t>    BEAST is a cross-platform program for Bayesian MCMC analysis of molecular sequences. Can be used to reconstruct species tree.</a:t>
            </a:r>
            <a:endParaRPr lang="en-US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pic>
        <p:nvPicPr>
          <p:cNvPr id="52228" name="Picture 3" descr="Unknown.jpe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7600" y="3505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ASTRAL: genome-scale coalescent-based species tree estimation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ASTRAL is a java program for estimating a species tree given a set of </a:t>
            </a:r>
            <a:r>
              <a:rPr lang="en-US" sz="2400" dirty="0" err="1" smtClean="0"/>
              <a:t>unrooted</a:t>
            </a:r>
            <a:r>
              <a:rPr lang="en-US" sz="2400" dirty="0" smtClean="0"/>
              <a:t> gene trees. </a:t>
            </a:r>
            <a:endParaRPr lang="en-US" sz="2400" dirty="0" smtClean="0"/>
          </a:p>
          <a:p>
            <a:pPr>
              <a:spcAft>
                <a:spcPts val="1800"/>
              </a:spcAft>
            </a:pPr>
            <a:r>
              <a:rPr lang="en-US" sz="2400" dirty="0" smtClean="0"/>
              <a:t>ASTRAL is statistically consistent under multi-species coalescent model (and thus is useful for handling ILS). </a:t>
            </a:r>
            <a:endParaRPr lang="en-US" sz="2400" dirty="0" smtClean="0"/>
          </a:p>
          <a:p>
            <a:pPr>
              <a:spcAft>
                <a:spcPts val="1800"/>
              </a:spcAft>
            </a:pPr>
            <a:r>
              <a:rPr lang="en-US" sz="2400" dirty="0" smtClean="0"/>
              <a:t>The optimization problem solved by ASTRAL seeks to find the tree that maximizes the number of induced quartet trees in gene trees that are shared by the species tree. </a:t>
            </a:r>
            <a:endParaRPr lang="en-US" sz="2400" dirty="0" smtClean="0"/>
          </a:p>
          <a:p>
            <a:pPr>
              <a:spcAft>
                <a:spcPts val="1800"/>
              </a:spcAft>
            </a:pPr>
            <a:r>
              <a:rPr lang="en-US" sz="2400" dirty="0" smtClean="0"/>
              <a:t>The current repository (master branch) includes the ASTRAL-III algorithm.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17738" y="3581400"/>
            <a:ext cx="601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3930650"/>
            <a:ext cx="1828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Phylogenetic signal</a:t>
            </a:r>
            <a:endParaRPr lang="en-US" sz="16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1676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Systematic error</a:t>
            </a:r>
            <a:endParaRPr lang="en-US" sz="160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743200" y="2362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743200" y="685800"/>
            <a:ext cx="152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438400" y="1219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981200" y="15240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2743200" y="1066800"/>
            <a:ext cx="533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438400" y="17526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876800" y="2743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953000" y="22860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4724400" y="2286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72000" y="2286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4876800" y="2514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4724400" y="2514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7010400" y="2362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7086600" y="15240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7467600" y="16002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7467600" y="1524000"/>
            <a:ext cx="152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7010400" y="19050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6553200" y="1371600"/>
            <a:ext cx="457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5029200" y="2286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2514600" y="14478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7467600" y="990600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9938" y="3505200"/>
            <a:ext cx="6016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2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05600" y="3505200"/>
            <a:ext cx="6016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971800" y="3092450"/>
            <a:ext cx="6858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  <a:endParaRPr lang="en-US" sz="4800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638800" y="3048000"/>
            <a:ext cx="6858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  <a:endParaRPr lang="en-US" sz="4800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7620000" y="3048000"/>
            <a:ext cx="15240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 …</a:t>
            </a:r>
            <a:endParaRPr lang="en-US" sz="4800"/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2133600" y="5181600"/>
            <a:ext cx="1066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Gene A</a:t>
            </a:r>
            <a:endParaRPr lang="en-US" sz="1600"/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4495800" y="5181600"/>
            <a:ext cx="1066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Gene B</a:t>
            </a:r>
            <a:endParaRPr lang="en-US" sz="1600"/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553200" y="5181600"/>
            <a:ext cx="1066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Gene C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ristmas tree.jpg             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32063" y="228600"/>
            <a:ext cx="36401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panose="020B0600070205080204" pitchFamily="-112" charset="-128"/>
                <a:cs typeface="MS PGothic" panose="020B0600070205080204" pitchFamily="-112" charset="-128"/>
              </a:rPr>
              <a:t>How many gene needed?</a:t>
            </a:r>
            <a:endParaRPr lang="en-US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752600"/>
            <a:ext cx="4876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The figure shows resolving different node may need different number of genes. </a:t>
            </a: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 lvl="1">
              <a:lnSpc>
                <a:spcPct val="90000"/>
              </a:lnSpc>
            </a:pPr>
            <a:r>
              <a:rPr lang="en-US" sz="2000"/>
              <a:t>Few nodes can be resolved by single gene or a few genes.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Most node need 5 to 10 thousand amino-acid (15-30 genes) to be resolved.</a:t>
            </a: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Few nodes can not be resolved even with many genes.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2,5000 nucleotides are needed for resoultion of avian tree (Edwards et at., 2005).</a:t>
            </a: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pic>
        <p:nvPicPr>
          <p:cNvPr id="20484" name="Picture 4" descr="P1010007.jpg                                                   00064B5DMacintosh HD                   BEF75204: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09800"/>
            <a:ext cx="4267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000" y="5943600"/>
            <a:ext cx="3276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From Delsuc et al. 2005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pitchFamily="-112" charset="-128"/>
                <a:cs typeface="MS PGothic" panose="020B0600070205080204" pitchFamily="-112" charset="-128"/>
              </a:rPr>
              <a:t>How to analyze multilocus data?</a:t>
            </a:r>
            <a:endParaRPr lang="en-US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Remember </a:t>
            </a:r>
            <a:r>
              <a:rPr lang="en-US" dirty="0" err="1" smtClean="0">
                <a:ea typeface="MS PGothic" panose="020B0600070205080204" pitchFamily="-112" charset="-128"/>
                <a:cs typeface="MS PGothic" panose="020B0600070205080204" pitchFamily="-112" charset="-128"/>
              </a:rPr>
              <a:t>i.i.d</a:t>
            </a:r>
            <a:r>
              <a:rPr lang="en-US" dirty="0" smtClean="0">
                <a:ea typeface="MS PGothic" panose="020B0600070205080204" pitchFamily="-112" charset="-128"/>
                <a:cs typeface="MS PGothic" panose="020B0600070205080204" pitchFamily="-112" charset="-128"/>
              </a:rPr>
              <a:t>.?</a:t>
            </a:r>
            <a:endParaRPr lang="en-US" dirty="0" smtClean="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057400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-112" charset="0"/>
                <a:ea typeface="MS PGothic" panose="020B0600070205080204" pitchFamily="-112" charset="-128"/>
                <a:cs typeface="MS PGothic" panose="020B0600070205080204" pitchFamily="-112" charset="-128"/>
              </a:rPr>
              <a:t>Partitioned analysis guided by cluster analysis and phylogeny of ray-finned fish</a:t>
            </a:r>
            <a:endParaRPr lang="en-US" sz="4000" dirty="0" smtClean="0">
              <a:latin typeface="Times New Roman" panose="02020603050405020304" pitchFamily="-112" charset="0"/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752600"/>
            <a:ext cx="5029200" cy="435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Topology and branch length</a:t>
            </a: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</a:pP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</a:pP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</a:pP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Substitution matrix</a:t>
            </a: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     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TC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(=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CT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),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TA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(=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AT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),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TG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(=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GT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)</a:t>
            </a:r>
            <a:endParaRPr lang="en-US" sz="16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     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CA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(=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AC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),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CG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(=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GC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)</a:t>
            </a:r>
            <a:endParaRPr lang="en-US" sz="16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     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AG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 (= r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GA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)</a:t>
            </a:r>
            <a:endParaRPr lang="en-US" sz="16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</a:pPr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Stationary base frequencies</a:t>
            </a:r>
            <a:endParaRPr lang="en-US" sz="2400">
              <a:ea typeface="MS PGothic" panose="020B0600070205080204" pitchFamily="-112" charset="-128"/>
              <a:cs typeface="MS PGothic" panose="020B0600070205080204" pitchFamily="-112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ea typeface="MS PGothic" panose="020B0600070205080204" pitchFamily="-112" charset="-128"/>
                <a:cs typeface="MS PGothic" panose="020B0600070205080204" pitchFamily="-112" charset="-128"/>
              </a:rPr>
              <a:t>     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f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T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, f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C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, f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A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, f</a:t>
            </a:r>
            <a:r>
              <a:rPr lang="en-US" sz="1600" baseline="-25000">
                <a:ea typeface="MS PGothic" panose="020B0600070205080204" pitchFamily="-112" charset="-128"/>
                <a:cs typeface="MS PGothic" panose="020B0600070205080204" pitchFamily="-112" charset="-128"/>
              </a:rPr>
              <a:t>G</a:t>
            </a:r>
            <a:r>
              <a:rPr lang="en-US" sz="1600">
                <a:ea typeface="MS PGothic" panose="020B0600070205080204" pitchFamily="-112" charset="-128"/>
                <a:cs typeface="MS PGothic" panose="020B0600070205080204" pitchFamily="-112" charset="-128"/>
              </a:rPr>
              <a:t>, </a:t>
            </a:r>
            <a:endParaRPr lang="en-US" sz="1600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pic>
        <p:nvPicPr>
          <p:cNvPr id="23555" name="Picture 5" descr="&#10;Picture 2.png                                                  00064B5DMacintosh HD                   BEF75204: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71600" y="2933700"/>
            <a:ext cx="2133600" cy="1333500"/>
          </a:xfrm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52450" y="2854325"/>
            <a:ext cx="812800" cy="146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800"/>
              <a:t>Taxa 1</a:t>
            </a:r>
            <a:endParaRPr lang="en-US" sz="1800"/>
          </a:p>
          <a:p>
            <a:r>
              <a:rPr lang="en-US" sz="1800"/>
              <a:t>Taxa 2</a:t>
            </a:r>
            <a:endParaRPr lang="en-US" sz="1800"/>
          </a:p>
          <a:p>
            <a:r>
              <a:rPr lang="en-US" sz="1800"/>
              <a:t>Taxa 3</a:t>
            </a:r>
            <a:endParaRPr lang="en-US" sz="1800"/>
          </a:p>
          <a:p>
            <a:r>
              <a:rPr lang="en-US" sz="1800"/>
              <a:t>Taxa 4</a:t>
            </a:r>
            <a:endParaRPr lang="en-US" sz="1800"/>
          </a:p>
          <a:p>
            <a:r>
              <a:rPr lang="en-US" sz="1800"/>
              <a:t>Taxa 5</a:t>
            </a:r>
            <a:endParaRPr lang="en-US" sz="1800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5181600" y="2362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51816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51816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48768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48768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>
            <a:off x="4876800" y="2667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45720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45720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45720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4343400" y="2743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5486400" y="2819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54864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54864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panose="020B0600070205080204" pitchFamily="-112" charset="-128"/>
                <a:cs typeface="MS PGothic" panose="020B0600070205080204" pitchFamily="-112" charset="-128"/>
              </a:rPr>
              <a:t>Assumption of i.i.d.</a:t>
            </a:r>
            <a:endParaRPr lang="en-US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6934200" y="350838"/>
            <a:ext cx="2057400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9600" dirty="0">
                <a:solidFill>
                  <a:srgbClr val="C91811"/>
                </a:solidFill>
              </a:rPr>
              <a:t>???</a:t>
            </a:r>
            <a:endParaRPr lang="en-US" sz="9600" dirty="0">
              <a:solidFill>
                <a:srgbClr val="C9181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5" grpId="0" autoUpdateAnimBg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 panose="020B0600070205080204" pitchFamily="-112" charset="-128"/>
                <a:cs typeface="MS PGothic" panose="020B0600070205080204" pitchFamily="-112" charset="-128"/>
              </a:rPr>
              <a:t>Partitioning by genes and codons</a:t>
            </a:r>
            <a:endParaRPr lang="en-US">
              <a:ea typeface="MS PGothic" panose="020B0600070205080204" pitchFamily="-112" charset="-128"/>
              <a:cs typeface="MS PGothic" panose="020B0600070205080204" pitchFamily="-112" charset="-128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990600" y="2743200"/>
            <a:ext cx="7162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902075" y="3352800"/>
            <a:ext cx="13096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By genes</a:t>
            </a:r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762000" y="4267200"/>
            <a:ext cx="685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914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G1</a:t>
            </a:r>
            <a:endParaRPr lang="en-US" sz="1600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200400" y="4953000"/>
            <a:ext cx="25368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By codon positions</a:t>
            </a:r>
            <a:endParaRPr 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762000" y="5791200"/>
            <a:ext cx="23622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5943600" y="5791200"/>
            <a:ext cx="2362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352800" y="5791200"/>
            <a:ext cx="23622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1639888" y="5486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1</a:t>
            </a:r>
            <a:r>
              <a:rPr lang="en-US" sz="1600" baseline="30000"/>
              <a:t>st</a:t>
            </a:r>
            <a:r>
              <a:rPr lang="en-US" sz="1600"/>
              <a:t> </a:t>
            </a:r>
            <a:endParaRPr lang="en-US" sz="1600"/>
          </a:p>
        </p:txBody>
      </p:sp>
      <p:sp>
        <p:nvSpPr>
          <p:cNvPr id="24588" name="Rectangle 14"/>
          <p:cNvSpPr>
            <a:spLocks noChangeArrowheads="1"/>
          </p:cNvSpPr>
          <p:nvPr/>
        </p:nvSpPr>
        <p:spPr bwMode="auto">
          <a:xfrm>
            <a:off x="6858000" y="5486400"/>
            <a:ext cx="533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3</a:t>
            </a:r>
            <a:r>
              <a:rPr lang="en-US" sz="1600" baseline="30000"/>
              <a:t>rd</a:t>
            </a:r>
            <a:endParaRPr lang="en-US" sz="1600"/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4267200" y="5486400"/>
            <a:ext cx="6096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2</a:t>
            </a:r>
            <a:r>
              <a:rPr lang="en-US" sz="1600" baseline="30000"/>
              <a:t>nd</a:t>
            </a:r>
            <a:endParaRPr lang="en-US" sz="1600"/>
          </a:p>
        </p:txBody>
      </p:sp>
      <p:sp>
        <p:nvSpPr>
          <p:cNvPr id="24590" name="Rectangle 16"/>
          <p:cNvSpPr>
            <a:spLocks noChangeArrowheads="1"/>
          </p:cNvSpPr>
          <p:nvPr/>
        </p:nvSpPr>
        <p:spPr bwMode="auto">
          <a:xfrm>
            <a:off x="3048000" y="2006600"/>
            <a:ext cx="3108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Concatenated sequence </a:t>
            </a:r>
            <a:endParaRPr lang="en-US"/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7620000" y="4267200"/>
            <a:ext cx="6858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>
            <a:off x="6858000" y="4267200"/>
            <a:ext cx="685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Rectangle 19"/>
          <p:cNvSpPr>
            <a:spLocks noChangeArrowheads="1"/>
          </p:cNvSpPr>
          <p:nvPr/>
        </p:nvSpPr>
        <p:spPr bwMode="auto">
          <a:xfrm>
            <a:off x="6096000" y="4267200"/>
            <a:ext cx="6858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Rectangle 20"/>
          <p:cNvSpPr>
            <a:spLocks noChangeArrowheads="1"/>
          </p:cNvSpPr>
          <p:nvPr/>
        </p:nvSpPr>
        <p:spPr bwMode="auto">
          <a:xfrm>
            <a:off x="5334000" y="4267200"/>
            <a:ext cx="685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Rectangle 21"/>
          <p:cNvSpPr>
            <a:spLocks noChangeArrowheads="1"/>
          </p:cNvSpPr>
          <p:nvPr/>
        </p:nvSpPr>
        <p:spPr bwMode="auto">
          <a:xfrm>
            <a:off x="4572000" y="4267200"/>
            <a:ext cx="685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Rectangle 22"/>
          <p:cNvSpPr>
            <a:spLocks noChangeArrowheads="1"/>
          </p:cNvSpPr>
          <p:nvPr/>
        </p:nvSpPr>
        <p:spPr bwMode="auto">
          <a:xfrm>
            <a:off x="3810000" y="4267200"/>
            <a:ext cx="6858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Rectangle 23"/>
          <p:cNvSpPr>
            <a:spLocks noChangeArrowheads="1"/>
          </p:cNvSpPr>
          <p:nvPr/>
        </p:nvSpPr>
        <p:spPr bwMode="auto">
          <a:xfrm>
            <a:off x="3048000" y="4267200"/>
            <a:ext cx="685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Rectangle 24"/>
          <p:cNvSpPr>
            <a:spLocks noChangeArrowheads="1"/>
          </p:cNvSpPr>
          <p:nvPr/>
        </p:nvSpPr>
        <p:spPr bwMode="auto">
          <a:xfrm>
            <a:off x="2286000" y="4267200"/>
            <a:ext cx="685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Rectangle 25"/>
          <p:cNvSpPr>
            <a:spLocks noChangeArrowheads="1"/>
          </p:cNvSpPr>
          <p:nvPr/>
        </p:nvSpPr>
        <p:spPr bwMode="auto">
          <a:xfrm>
            <a:off x="1524000" y="4267200"/>
            <a:ext cx="685800" cy="228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Rectangle 26"/>
          <p:cNvSpPr>
            <a:spLocks noChangeArrowheads="1"/>
          </p:cNvSpPr>
          <p:nvPr/>
        </p:nvSpPr>
        <p:spPr bwMode="auto">
          <a:xfrm>
            <a:off x="2438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G3</a:t>
            </a:r>
            <a:endParaRPr lang="en-US" sz="1600"/>
          </a:p>
        </p:txBody>
      </p:sp>
      <p:sp>
        <p:nvSpPr>
          <p:cNvPr id="24601" name="Rectangle 27"/>
          <p:cNvSpPr>
            <a:spLocks noChangeArrowheads="1"/>
          </p:cNvSpPr>
          <p:nvPr/>
        </p:nvSpPr>
        <p:spPr bwMode="auto">
          <a:xfrm>
            <a:off x="1676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G2</a:t>
            </a:r>
            <a:endParaRPr lang="en-US" sz="1600"/>
          </a:p>
        </p:txBody>
      </p:sp>
      <p:sp>
        <p:nvSpPr>
          <p:cNvPr id="24602" name="Rectangle 28"/>
          <p:cNvSpPr>
            <a:spLocks noChangeArrowheads="1"/>
          </p:cNvSpPr>
          <p:nvPr/>
        </p:nvSpPr>
        <p:spPr bwMode="auto">
          <a:xfrm>
            <a:off x="3962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G5</a:t>
            </a:r>
            <a:endParaRPr lang="en-US" sz="1600"/>
          </a:p>
        </p:txBody>
      </p:sp>
      <p:sp>
        <p:nvSpPr>
          <p:cNvPr id="24603" name="Rectangle 29"/>
          <p:cNvSpPr>
            <a:spLocks noChangeArrowheads="1"/>
          </p:cNvSpPr>
          <p:nvPr/>
        </p:nvSpPr>
        <p:spPr bwMode="auto">
          <a:xfrm>
            <a:off x="3200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G4</a:t>
            </a:r>
            <a:endParaRPr lang="en-US" sz="1600"/>
          </a:p>
        </p:txBody>
      </p:sp>
      <p:sp>
        <p:nvSpPr>
          <p:cNvPr id="24604" name="Rectangle 30"/>
          <p:cNvSpPr>
            <a:spLocks noChangeArrowheads="1"/>
          </p:cNvSpPr>
          <p:nvPr/>
        </p:nvSpPr>
        <p:spPr bwMode="auto">
          <a:xfrm>
            <a:off x="4724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G6</a:t>
            </a:r>
            <a:endParaRPr lang="en-US" sz="1600"/>
          </a:p>
        </p:txBody>
      </p:sp>
      <p:sp>
        <p:nvSpPr>
          <p:cNvPr id="24605" name="Rectangle 31"/>
          <p:cNvSpPr>
            <a:spLocks noChangeArrowheads="1"/>
          </p:cNvSpPr>
          <p:nvPr/>
        </p:nvSpPr>
        <p:spPr bwMode="auto">
          <a:xfrm>
            <a:off x="5486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G7</a:t>
            </a:r>
            <a:endParaRPr lang="en-US" sz="1600"/>
          </a:p>
        </p:txBody>
      </p:sp>
      <p:sp>
        <p:nvSpPr>
          <p:cNvPr id="24606" name="Rectangle 32"/>
          <p:cNvSpPr>
            <a:spLocks noChangeArrowheads="1"/>
          </p:cNvSpPr>
          <p:nvPr/>
        </p:nvSpPr>
        <p:spPr bwMode="auto">
          <a:xfrm>
            <a:off x="6248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G8</a:t>
            </a:r>
            <a:endParaRPr lang="en-US" sz="1600"/>
          </a:p>
        </p:txBody>
      </p:sp>
      <p:sp>
        <p:nvSpPr>
          <p:cNvPr id="24607" name="Rectangle 33"/>
          <p:cNvSpPr>
            <a:spLocks noChangeArrowheads="1"/>
          </p:cNvSpPr>
          <p:nvPr/>
        </p:nvSpPr>
        <p:spPr bwMode="auto">
          <a:xfrm>
            <a:off x="7010400" y="3962400"/>
            <a:ext cx="4318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G9</a:t>
            </a:r>
            <a:endParaRPr lang="en-US" sz="1600"/>
          </a:p>
        </p:txBody>
      </p:sp>
      <p:sp>
        <p:nvSpPr>
          <p:cNvPr id="24608" name="Rectangle 34"/>
          <p:cNvSpPr>
            <a:spLocks noChangeArrowheads="1"/>
          </p:cNvSpPr>
          <p:nvPr/>
        </p:nvSpPr>
        <p:spPr bwMode="auto">
          <a:xfrm>
            <a:off x="7696200" y="3962400"/>
            <a:ext cx="5334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G10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17.3"/>
</p:tagLst>
</file>

<file path=ppt/tags/tag2.xml><?xml version="1.0" encoding="utf-8"?>
<p:tagLst xmlns:p="http://schemas.openxmlformats.org/presentationml/2006/main">
  <p:tag name="KSO_WPP_MARK_KEY" val="15028277-9bb0-4908-bba2-5cd7322dbc74"/>
  <p:tag name="COMMONDATA" val="eyJoZGlkIjoiNGMyZDY0N2IzZjNhMzQ0MTE3NzZiOTUyZGIzNWE4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3015</Words>
  <Application>WPS 演示</Application>
  <PresentationFormat>全屏显示(4:3)</PresentationFormat>
  <Paragraphs>203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Arial</vt:lpstr>
      <vt:lpstr>MS PGothic</vt:lpstr>
      <vt:lpstr>Times New Roman</vt:lpstr>
      <vt:lpstr>Calibri</vt:lpstr>
      <vt:lpstr>微软雅黑</vt:lpstr>
      <vt:lpstr>Arial Unicode MS</vt:lpstr>
      <vt:lpstr>Osaka</vt:lpstr>
      <vt:lpstr>Yu Gothic</vt:lpstr>
      <vt:lpstr>Times</vt:lpstr>
      <vt:lpstr>Office Theme</vt:lpstr>
      <vt:lpstr>Phylogenomics</vt:lpstr>
      <vt:lpstr>One gene or more genes?</vt:lpstr>
      <vt:lpstr>PowerPoint 演示文稿</vt:lpstr>
      <vt:lpstr>PowerPoint 演示文稿</vt:lpstr>
      <vt:lpstr>How many gene needed?</vt:lpstr>
      <vt:lpstr>How to analyze multilocus data?</vt:lpstr>
      <vt:lpstr>Partitioned analysis guided by cluster analysis and phylogeny of ray-finned fish</vt:lpstr>
      <vt:lpstr>Assumption of i.i.d.</vt:lpstr>
      <vt:lpstr>Partitioning by genes and codons</vt:lpstr>
      <vt:lpstr>By both genes and codon positions</vt:lpstr>
      <vt:lpstr>Data</vt:lpstr>
      <vt:lpstr>Data</vt:lpstr>
      <vt:lpstr>Clustering of blocks based on genes and codons</vt:lpstr>
      <vt:lpstr>∆i(AICi - AICbest) and Bayes likelihood for  partitioning based on grouping blocks</vt:lpstr>
      <vt:lpstr>Conclusion</vt:lpstr>
      <vt:lpstr>PowerPoint 演示文稿</vt:lpstr>
      <vt:lpstr>Gene tree vs. species tree</vt:lpstr>
      <vt:lpstr>Gene duplication and loss</vt:lpstr>
      <vt:lpstr>Horizontal Gene Transfer</vt:lpstr>
      <vt:lpstr>Incomplete lineage sorting (ILD)</vt:lpstr>
      <vt:lpstr>Hierarchical nature of phylogeny</vt:lpstr>
      <vt:lpstr>http://www.stat.osu.edu/~dkp/BEST/introduction/</vt:lpstr>
      <vt:lpstr>http://beast.bio.ed.ac.uk/Main_Page</vt:lpstr>
      <vt:lpstr>ASTRAL: genome-scale coalescent-based species tree estimation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32</cp:revision>
  <dcterms:created xsi:type="dcterms:W3CDTF">2020-03-18T14:12:00Z</dcterms:created>
  <dcterms:modified xsi:type="dcterms:W3CDTF">2022-11-25T04:55:28Z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27945DB74923408D9B328B8231BF9FDE</vt:lpwstr>
  </property>
  <property fmtid="{D5CDD505-2E9C-101B-9397-08002B2CF9AE}" pid="3" name="KSOProductBuildVer">
    <vt:lpwstr>2052-11.1.0.12763</vt:lpwstr>
  </property>
</Properties>
</file>