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469" r:id="rId2"/>
    <p:sldId id="470" r:id="rId3"/>
    <p:sldId id="471" r:id="rId4"/>
    <p:sldId id="472" r:id="rId5"/>
    <p:sldId id="473" r:id="rId6"/>
    <p:sldId id="474" r:id="rId7"/>
    <p:sldId id="475" r:id="rId8"/>
    <p:sldId id="476" r:id="rId9"/>
    <p:sldId id="477" r:id="rId10"/>
    <p:sldId id="478" r:id="rId11"/>
    <p:sldId id="479" r:id="rId12"/>
    <p:sldId id="480" r:id="rId13"/>
    <p:sldId id="481" r:id="rId14"/>
    <p:sldId id="482" r:id="rId15"/>
    <p:sldId id="483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09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1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76F113B-0039-9546-9943-1972E771661F}" type="datetime1">
              <a:rPr lang="en-US"/>
              <a:pPr>
                <a:defRPr/>
              </a:pPr>
              <a:t>4/4/2021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DB15BD5-D5CC-C347-AD42-781FB264B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 pitchFamily="-109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4F174D-E651-EF48-A219-BBE6371358B2}" type="slidenum">
              <a:rPr lang="en-US">
                <a:latin typeface="Times" pitchFamily="-109" charset="0"/>
              </a:rPr>
              <a:pPr/>
              <a:t>5</a:t>
            </a:fld>
            <a:endParaRPr lang="en-US">
              <a:latin typeface="Times" pitchFamily="-109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Times" pitchFamily="-109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B0DA02-2F36-2847-8ADF-34BCB209C1D8}" type="slidenum">
              <a:rPr lang="en-US">
                <a:latin typeface="Times" pitchFamily="-109" charset="0"/>
              </a:rPr>
              <a:pPr/>
              <a:t>6</a:t>
            </a:fld>
            <a:endParaRPr lang="en-US">
              <a:latin typeface="Times" pitchFamily="-109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Times" pitchFamily="-109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r>
              <a:rPr lang="en-US" b="1">
                <a:solidFill>
                  <a:srgbClr val="000000"/>
                </a:solidFill>
              </a:rPr>
              <a:t>(a)</a:t>
            </a:r>
            <a:r>
              <a:rPr lang="en-US">
                <a:solidFill>
                  <a:srgbClr val="000000"/>
                </a:solidFill>
              </a:rPr>
              <a:t>	</a:t>
            </a:r>
            <a:r>
              <a:rPr lang="en-US" b="1">
                <a:solidFill>
                  <a:srgbClr val="000000"/>
                </a:solidFill>
              </a:rPr>
              <a:t>Monophyletic.</a:t>
            </a:r>
            <a:r>
              <a:rPr lang="en-US">
                <a:solidFill>
                  <a:srgbClr val="000000"/>
                </a:solidFill>
              </a:rPr>
              <a:t> In this tree, grouping 1,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consisting of the seven species B–H, is a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monophyletic group, or clade. A mono-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phyletic group is made up of an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ancestral species (species B in this case)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and </a:t>
            </a:r>
            <a:r>
              <a:rPr lang="en-US" i="1">
                <a:solidFill>
                  <a:srgbClr val="000000"/>
                </a:solidFill>
              </a:rPr>
              <a:t>all</a:t>
            </a:r>
            <a:r>
              <a:rPr lang="en-US">
                <a:solidFill>
                  <a:srgbClr val="000000"/>
                </a:solidFill>
              </a:rPr>
              <a:t> of its descendant species. Only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monophyletic groups qualify as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legitimate taxa derived from cladistics.</a:t>
            </a:r>
          </a:p>
          <a:p>
            <a:pPr defTabSz="914400"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E90306-B0B1-464E-98F4-84A4E7271793}" type="slidenum">
              <a:rPr lang="en-AU" smtClean="0"/>
              <a:pPr/>
              <a:t>7</a:t>
            </a:fld>
            <a:endParaRPr lang="en-A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r>
              <a:rPr lang="en-US" b="1"/>
              <a:t>(b)</a:t>
            </a:r>
            <a:r>
              <a:rPr lang="en-US"/>
              <a:t>	</a:t>
            </a:r>
            <a:r>
              <a:rPr lang="en-US" b="1"/>
              <a:t>Paraphyletic.</a:t>
            </a:r>
            <a:r>
              <a:rPr lang="en-US"/>
              <a:t> Grouping 2 does not </a:t>
            </a:r>
            <a:br>
              <a:rPr lang="en-US"/>
            </a:br>
            <a:r>
              <a:rPr lang="en-US"/>
              <a:t>meet the cladistic criterion: It is </a:t>
            </a:r>
            <a:br>
              <a:rPr lang="en-US"/>
            </a:br>
            <a:r>
              <a:rPr lang="en-US"/>
              <a:t>paraphyletic, which means that it </a:t>
            </a:r>
            <a:br>
              <a:rPr lang="en-US"/>
            </a:br>
            <a:r>
              <a:rPr lang="en-US"/>
              <a:t>consists of an ancestor (A in this case) </a:t>
            </a:r>
            <a:br>
              <a:rPr lang="en-US"/>
            </a:br>
            <a:r>
              <a:rPr lang="en-US"/>
              <a:t>and </a:t>
            </a:r>
            <a:r>
              <a:rPr lang="en-US" i="1"/>
              <a:t>some</a:t>
            </a:r>
            <a:r>
              <a:rPr lang="en-US"/>
              <a:t>, but not all, of that ancestor’s </a:t>
            </a:r>
            <a:br>
              <a:rPr lang="en-US"/>
            </a:br>
            <a:r>
              <a:rPr lang="en-US"/>
              <a:t>descendants. (Grouping 2 includes the </a:t>
            </a:r>
            <a:br>
              <a:rPr lang="en-US"/>
            </a:br>
            <a:r>
              <a:rPr lang="en-US"/>
              <a:t>descendants I, J, and K, but excludes </a:t>
            </a:r>
            <a:br>
              <a:rPr lang="en-US"/>
            </a:br>
            <a:r>
              <a:rPr lang="en-US"/>
              <a:t>B–H, which also descended from A.)</a:t>
            </a:r>
          </a:p>
          <a:p>
            <a:pPr defTabSz="914400"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BC2948-1511-2049-A86C-77D21D58281A}" type="slidenum">
              <a:rPr lang="en-AU" smtClean="0"/>
              <a:pPr/>
              <a:t>8</a:t>
            </a:fld>
            <a:endParaRPr lang="en-A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r>
              <a:rPr lang="en-US" b="1">
                <a:solidFill>
                  <a:srgbClr val="000000"/>
                </a:solidFill>
              </a:rPr>
              <a:t>Polyphyletic.</a:t>
            </a:r>
            <a:r>
              <a:rPr lang="en-US">
                <a:solidFill>
                  <a:srgbClr val="000000"/>
                </a:solidFill>
              </a:rPr>
              <a:t> Grouping 3 also fails the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cladistic test. It is polyphyletic, which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means that it lacks the common ancestor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of (A) the species in the group. Further-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more, a valid taxon that includes the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extant species G, H, J, and K would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necessarily also contain D and E, which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are also descended from A.</a:t>
            </a: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B0A8C5-F03F-4C4E-A531-EF96AC1708F5}" type="slidenum">
              <a:rPr lang="en-AU" smtClean="0"/>
              <a:pPr/>
              <a:t>9</a:t>
            </a:fld>
            <a:endParaRPr lang="en-A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63D1AC-FBD6-744D-84EA-6809BAB0639B}" type="slidenum">
              <a:rPr lang="en-US"/>
              <a:pPr/>
              <a:t>10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4F3B92-6B40-E14C-9F0D-431D14ED6AFE}" type="slidenum">
              <a:rPr lang="en-US"/>
              <a:pPr/>
              <a:t>11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45A23E-FA1E-CA43-8D59-DB661BDA98DA}" type="slidenum">
              <a:rPr lang="en-US"/>
              <a:pPr/>
              <a:t>12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053E8-ACED-EA4D-B43E-27B24B2AF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CE724-AAF7-2543-B06C-9498AD09D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1C860-EAF9-AC45-BCC9-29F3A9952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8FDE6-B2F2-C944-A0B6-031D030647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1FCAA-D5B2-4B4B-9535-C241B21CE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DCBDF-BA46-F041-B18C-A1FE0AE0B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6A036-7E2B-7A40-9AE3-5BB610C01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36F9C-EDBB-AD48-84F9-EC1D8DE2A8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6CE89-9116-8B4F-A0DA-BEA36B6A6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8F0E7-BEE1-4346-B3AD-066AD7281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E35EC-59E5-8346-B538-A477326D3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A539A-3FF6-6348-9584-0E2F48D73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233BCA8-D675-0944-BFBF-5CD7B5A13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m4a"/><Relationship Id="rId7" Type="http://schemas.openxmlformats.org/officeDocument/2006/relationships/image" Target="../media/image8.jpeg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155700"/>
          </a:xfrm>
        </p:spPr>
        <p:txBody>
          <a:bodyPr/>
          <a:lstStyle/>
          <a:p>
            <a:r>
              <a:rPr lang="en-US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Phylogenetics -- Introduction</a:t>
            </a:r>
          </a:p>
        </p:txBody>
      </p:sp>
      <p:sp>
        <p:nvSpPr>
          <p:cNvPr id="64515" name="TextBox 2"/>
          <p:cNvSpPr txBox="1">
            <a:spLocks noChangeArrowheads="1"/>
          </p:cNvSpPr>
          <p:nvPr/>
        </p:nvSpPr>
        <p:spPr bwMode="auto">
          <a:xfrm>
            <a:off x="1219200" y="4267200"/>
            <a:ext cx="6629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phylogenetics (pron.: /faɪlɵdʒɪˈnɛtɪks/) is the study of evolutionary relationships among groups of organisms (e.g. species, populations)</a:t>
            </a:r>
          </a:p>
        </p:txBody>
      </p:sp>
      <p:pic>
        <p:nvPicPr>
          <p:cNvPr id="7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>
                <a:ea typeface="ＭＳ Ｐゴシック" pitchFamily="-109" charset="-128"/>
                <a:cs typeface="ＭＳ Ｐゴシック" pitchFamily="-109" charset="-128"/>
              </a:rPr>
              <a:t>Homology vs. Homoplasy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3810000" cy="4114800"/>
          </a:xfrm>
        </p:spPr>
        <p:txBody>
          <a:bodyPr/>
          <a:lstStyle/>
          <a:p>
            <a:r>
              <a:rPr lang="en-US">
                <a:solidFill>
                  <a:srgbClr val="F7113A"/>
                </a:solidFill>
                <a:ea typeface="ＭＳ Ｐゴシック" pitchFamily="-109" charset="-128"/>
                <a:cs typeface="ＭＳ Ｐゴシック" pitchFamily="-109" charset="-128"/>
              </a:rPr>
              <a:t>Homology</a:t>
            </a:r>
            <a:r>
              <a:rPr lang="en-US">
                <a:ea typeface="ＭＳ Ｐゴシック" pitchFamily="-109" charset="-128"/>
                <a:cs typeface="ＭＳ Ｐゴシック" pitchFamily="-109" charset="-128"/>
              </a:rPr>
              <a:t> is any similarity between characters that is due to their shared ancestry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71600"/>
            <a:ext cx="3810000" cy="2438400"/>
          </a:xfrm>
        </p:spPr>
        <p:txBody>
          <a:bodyPr/>
          <a:lstStyle/>
          <a:p>
            <a:r>
              <a:rPr lang="en-US">
                <a:solidFill>
                  <a:srgbClr val="F7113A"/>
                </a:solidFill>
                <a:ea typeface="ＭＳ Ｐゴシック" pitchFamily="-109" charset="-128"/>
                <a:cs typeface="ＭＳ Ｐゴシック" pitchFamily="-109" charset="-128"/>
              </a:rPr>
              <a:t>Homoplasy</a:t>
            </a:r>
            <a:r>
              <a:rPr lang="en-US">
                <a:ea typeface="ＭＳ Ｐゴシック" pitchFamily="-109" charset="-128"/>
                <a:cs typeface="ＭＳ Ｐゴシック" pitchFamily="-109" charset="-128"/>
              </a:rPr>
              <a:t> occurs when characters are similar, but are not derived from a common ancestor.  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57200" y="4114800"/>
            <a:ext cx="82883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Homoplasy often results from </a:t>
            </a:r>
            <a:r>
              <a:rPr lang="en-US" sz="2800">
                <a:solidFill>
                  <a:srgbClr val="F7113A"/>
                </a:solidFill>
              </a:rPr>
              <a:t>convergent evolution</a:t>
            </a:r>
            <a:r>
              <a:rPr lang="en-US" sz="2800"/>
              <a:t>.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762000" y="5181600"/>
            <a:ext cx="7772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/>
              <a:t>What type of characters do we use to determine evolutionary relationships?</a:t>
            </a:r>
            <a:endParaRPr lang="en-US"/>
          </a:p>
        </p:txBody>
      </p:sp>
      <p:pic>
        <p:nvPicPr>
          <p:cNvPr id="7" name="PowerPoint Temp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437" grpId="0" build="p" autoUpdateAnimBg="0"/>
      <p:bldP spid="18438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09" charset="-128"/>
                <a:cs typeface="ＭＳ Ｐゴシック" pitchFamily="-109" charset="-128"/>
              </a:rPr>
              <a:t>Vertebrate limbs are homologous.</a:t>
            </a:r>
          </a:p>
        </p:txBody>
      </p:sp>
      <p:pic>
        <p:nvPicPr>
          <p:cNvPr id="80899" name="Picture 3" descr="600px-Homology_vertebrates.svg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7763" y="1592263"/>
            <a:ext cx="6929437" cy="48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/>
              <a:t>Are bird and bat WINGS homologous?</a:t>
            </a:r>
          </a:p>
        </p:txBody>
      </p:sp>
      <p:pic>
        <p:nvPicPr>
          <p:cNvPr id="82947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49813" y="2133600"/>
            <a:ext cx="4065587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0" y="4876800"/>
            <a:ext cx="2057400" cy="457200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600">
                <a:ea typeface="ＭＳ Ｐゴシック" pitchFamily="-109" charset="-128"/>
                <a:cs typeface="ＭＳ Ｐゴシック" pitchFamily="-109" charset="-128"/>
              </a:rPr>
              <a:t>http://www.fs.fed.us</a:t>
            </a:r>
            <a:endParaRPr lang="en-US" sz="2400"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82949" name="Picture 9" descr="White+Tern+64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2133600"/>
            <a:ext cx="4343400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Rectangle 10"/>
          <p:cNvSpPr>
            <a:spLocks noChangeArrowheads="1"/>
          </p:cNvSpPr>
          <p:nvPr/>
        </p:nvSpPr>
        <p:spPr bwMode="auto">
          <a:xfrm>
            <a:off x="2209800" y="4876800"/>
            <a:ext cx="2330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lazybirder.blogspot.com</a:t>
            </a:r>
            <a:endParaRPr lang="en-US"/>
          </a:p>
        </p:txBody>
      </p:sp>
      <p:sp>
        <p:nvSpPr>
          <p:cNvPr id="113675" name="Rectangle 11"/>
          <p:cNvSpPr>
            <a:spLocks noChangeArrowheads="1"/>
          </p:cNvSpPr>
          <p:nvPr/>
        </p:nvSpPr>
        <p:spPr bwMode="auto">
          <a:xfrm>
            <a:off x="1295400" y="5627688"/>
            <a:ext cx="69865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/>
              <a:t>No, they are homoplasious.</a:t>
            </a:r>
            <a:endParaRPr lang="en-US"/>
          </a:p>
        </p:txBody>
      </p:sp>
      <p:pic>
        <p:nvPicPr>
          <p:cNvPr id="8" name="PowerPoint Temp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3675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Ortholog</a:t>
            </a:r>
          </a:p>
          <a:p>
            <a:pPr lvl="1"/>
            <a:r>
              <a:rPr lang="en-US" dirty="0"/>
              <a:t>Speciation</a:t>
            </a:r>
          </a:p>
          <a:p>
            <a:r>
              <a:rPr lang="en-US" dirty="0">
                <a:ea typeface="ＭＳ Ｐゴシック" pitchFamily="-109" charset="-128"/>
                <a:cs typeface="ＭＳ Ｐゴシック" pitchFamily="-109" charset="-128"/>
              </a:rPr>
              <a:t>Paralog</a:t>
            </a:r>
          </a:p>
          <a:p>
            <a:pPr lvl="1"/>
            <a:r>
              <a:rPr lang="en-US" dirty="0"/>
              <a:t>Gene duplication</a:t>
            </a:r>
          </a:p>
          <a:p>
            <a:r>
              <a:rPr lang="en-US" dirty="0" err="1">
                <a:ea typeface="ＭＳ Ｐゴシック" pitchFamily="-109" charset="-128"/>
                <a:cs typeface="ＭＳ Ｐゴシック" pitchFamily="-109" charset="-128"/>
              </a:rPr>
              <a:t>xenolog</a:t>
            </a:r>
            <a:endParaRPr lang="en-US" dirty="0">
              <a:ea typeface="ＭＳ Ｐゴシック" pitchFamily="-109" charset="-128"/>
              <a:cs typeface="ＭＳ Ｐゴシック" pitchFamily="-109" charset="-128"/>
            </a:endParaRPr>
          </a:p>
          <a:p>
            <a:pPr lvl="1"/>
            <a:r>
              <a:rPr lang="en-US" dirty="0"/>
              <a:t>Gene duplication</a:t>
            </a:r>
          </a:p>
          <a:p>
            <a:pPr lvl="1"/>
            <a:r>
              <a:rPr lang="en-US" dirty="0"/>
              <a:t>Horizontal gene transfer</a:t>
            </a:r>
          </a:p>
        </p:txBody>
      </p:sp>
      <p:sp>
        <p:nvSpPr>
          <p:cNvPr id="8499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Sequence homolog</a:t>
            </a:r>
            <a:endParaRPr lang="en-US" dirty="0">
              <a:solidFill>
                <a:schemeClr val="tx1"/>
              </a:solidFill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4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latin typeface="Times New Roman" pitchFamily="-109" charset="0"/>
                <a:ea typeface="Times New Roman" pitchFamily="-109" charset="0"/>
                <a:cs typeface="Times New Roman" pitchFamily="-109" charset="0"/>
              </a:rPr>
              <a:t>Sequence homolog</a:t>
            </a:r>
            <a:endParaRPr lang="en-US">
              <a:solidFill>
                <a:schemeClr val="tx1"/>
              </a:solidFill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86019" name="Content Placeholder 4" descr="orthologs3.gif"/>
          <p:cNvPicPr>
            <a:picLocks noGrp="1" noChangeAspect="1"/>
          </p:cNvPicPr>
          <p:nvPr>
            <p:ph idx="1"/>
          </p:nvPr>
        </p:nvPicPr>
        <p:blipFill>
          <a:blip r:embed="rId4"/>
          <a:srcRect l="-11421" r="-11421"/>
          <a:stretch>
            <a:fillRect/>
          </a:stretch>
        </p:blipFill>
        <p:spPr/>
      </p:pic>
      <p:pic>
        <p:nvPicPr>
          <p:cNvPr id="4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6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4875" y="1309688"/>
            <a:ext cx="6756400" cy="3381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230188" y="5245100"/>
            <a:ext cx="8559800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203" tIns="39889" rIns="81203" bIns="39889">
            <a:prstTxWarp prst="textNoShape">
              <a:avLst/>
            </a:prstTxWarp>
            <a:spAutoFit/>
          </a:bodyPr>
          <a:lstStyle/>
          <a:p>
            <a:pPr>
              <a:spcBef>
                <a:spcPct val="200000"/>
              </a:spcBef>
            </a:pPr>
            <a:r>
              <a:rPr lang="en-US" dirty="0"/>
              <a:t>If we unwittingly sequenced genes 1, 3 and 5 we would incorrectly infer that  ((A,C) B) was the organismal tree.  This would be a paralogous comparison. Only orthologous comparisons reflect the organismal tree</a:t>
            </a: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522413" y="273050"/>
            <a:ext cx="4576762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1203" tIns="39889" rIns="81203" bIns="39889">
            <a:prstTxWarp prst="textNoShape">
              <a:avLst/>
            </a:prstTxWarp>
            <a:spAutoFit/>
          </a:bodyPr>
          <a:lstStyle/>
          <a:p>
            <a:pPr>
              <a:spcBef>
                <a:spcPct val="200000"/>
              </a:spcBef>
            </a:pPr>
            <a:r>
              <a:rPr lang="en-US" sz="4800" b="1"/>
              <a:t>Gene Duplication</a:t>
            </a:r>
          </a:p>
        </p:txBody>
      </p:sp>
      <p:pic>
        <p:nvPicPr>
          <p:cNvPr id="5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br>
              <a:rPr lang="en-US" sz="4000">
                <a:solidFill>
                  <a:schemeClr val="tx1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4000">
                <a:solidFill>
                  <a:schemeClr val="tx1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Why phylogeny?</a:t>
            </a:r>
            <a:br>
              <a:rPr lang="en-US" sz="4000">
                <a:solidFill>
                  <a:schemeClr val="tx1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</a:br>
            <a:endParaRPr lang="en-US" sz="4000">
              <a:solidFill>
                <a:schemeClr val="tx1"/>
              </a:solidFill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1100" y="1828800"/>
            <a:ext cx="6934200" cy="1336675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800">
                <a:ea typeface="ＭＳ Ｐゴシック" pitchFamily="-109" charset="-128"/>
                <a:cs typeface="ＭＳ Ｐゴシック" pitchFamily="-109" charset="-128"/>
              </a:rPr>
              <a:t>Phylogeny is the evolutionary relationship among taxa, it provides framework for studying </a:t>
            </a:r>
          </a:p>
        </p:txBody>
      </p:sp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1143000" y="3276600"/>
            <a:ext cx="6934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0850" indent="-45085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/>
              <a:t>Comparative morphology</a:t>
            </a:r>
          </a:p>
          <a:p>
            <a:pPr marL="450850" indent="-45085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/>
              <a:t>Conservation</a:t>
            </a:r>
          </a:p>
          <a:p>
            <a:pPr marL="450850" indent="-45085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/>
              <a:t>Agriculture</a:t>
            </a:r>
          </a:p>
          <a:p>
            <a:pPr marL="450850" indent="-45085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/>
              <a:t>Biogeography</a:t>
            </a:r>
          </a:p>
          <a:p>
            <a:pPr marL="450850" indent="-45085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/>
              <a:t>Disease</a:t>
            </a:r>
          </a:p>
          <a:p>
            <a:pPr marL="450850" indent="-45085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/>
              <a:t>Genomics</a:t>
            </a:r>
          </a:p>
        </p:txBody>
      </p:sp>
      <p:pic>
        <p:nvPicPr>
          <p:cNvPr id="7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9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685800" y="3733800"/>
            <a:ext cx="7772400" cy="1143000"/>
          </a:xfrm>
        </p:spPr>
        <p:txBody>
          <a:bodyPr/>
          <a:lstStyle/>
          <a:p>
            <a:r>
              <a:rPr lang="en-US">
                <a:ea typeface="ＭＳ Ｐゴシック" pitchFamily="-109" charset="-128"/>
                <a:cs typeface="ＭＳ Ｐゴシック" pitchFamily="-109" charset="-128"/>
              </a:rPr>
              <a:t>http://www.phylo.org/atol/</a:t>
            </a:r>
          </a:p>
        </p:txBody>
      </p:sp>
      <p:pic>
        <p:nvPicPr>
          <p:cNvPr id="66563" name="Picture 3" descr="Screen Shot 2013-03-04 at 3.26.26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8850" y="1892300"/>
            <a:ext cx="4586288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Oval 31"/>
          <p:cNvSpPr>
            <a:spLocks noChangeArrowheads="1"/>
          </p:cNvSpPr>
          <p:nvPr/>
        </p:nvSpPr>
        <p:spPr bwMode="auto">
          <a:xfrm>
            <a:off x="3886200" y="2819400"/>
            <a:ext cx="228600" cy="228600"/>
          </a:xfrm>
          <a:prstGeom prst="ellipse">
            <a:avLst/>
          </a:prstGeom>
          <a:noFill/>
          <a:ln w="12700">
            <a:solidFill>
              <a:srgbClr val="FF060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Terminology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209800" y="5943600"/>
            <a:ext cx="5181600" cy="6096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>
                <a:ea typeface="ＭＳ Ｐゴシック" pitchFamily="-109" charset="-128"/>
                <a:cs typeface="ＭＳ Ｐゴシック" pitchFamily="-109" charset="-128"/>
              </a:rPr>
              <a:t>Phylogram or phylogenetic tree</a:t>
            </a:r>
          </a:p>
        </p:txBody>
      </p:sp>
      <p:grpSp>
        <p:nvGrpSpPr>
          <p:cNvPr id="67589" name="Group 18"/>
          <p:cNvGrpSpPr>
            <a:grpSpLocks/>
          </p:cNvGrpSpPr>
          <p:nvPr/>
        </p:nvGrpSpPr>
        <p:grpSpPr bwMode="auto">
          <a:xfrm>
            <a:off x="2743200" y="2727325"/>
            <a:ext cx="3429000" cy="2454275"/>
            <a:chOff x="864" y="1526"/>
            <a:chExt cx="1440" cy="480"/>
          </a:xfrm>
        </p:grpSpPr>
        <p:sp>
          <p:nvSpPr>
            <p:cNvPr id="67604" name="Line 5"/>
            <p:cNvSpPr>
              <a:spLocks noChangeShapeType="1"/>
            </p:cNvSpPr>
            <p:nvPr/>
          </p:nvSpPr>
          <p:spPr bwMode="auto">
            <a:xfrm>
              <a:off x="1392" y="1526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5" name="Line 6"/>
            <p:cNvSpPr>
              <a:spLocks noChangeShapeType="1"/>
            </p:cNvSpPr>
            <p:nvPr/>
          </p:nvSpPr>
          <p:spPr bwMode="auto">
            <a:xfrm>
              <a:off x="1392" y="162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6" name="Line 7"/>
            <p:cNvSpPr>
              <a:spLocks noChangeShapeType="1"/>
            </p:cNvSpPr>
            <p:nvPr/>
          </p:nvSpPr>
          <p:spPr bwMode="auto">
            <a:xfrm>
              <a:off x="1392" y="152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7" name="Line 8"/>
            <p:cNvSpPr>
              <a:spLocks noChangeShapeType="1"/>
            </p:cNvSpPr>
            <p:nvPr/>
          </p:nvSpPr>
          <p:spPr bwMode="auto">
            <a:xfrm>
              <a:off x="1200" y="157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8" name="Line 9"/>
            <p:cNvSpPr>
              <a:spLocks noChangeShapeType="1"/>
            </p:cNvSpPr>
            <p:nvPr/>
          </p:nvSpPr>
          <p:spPr bwMode="auto">
            <a:xfrm>
              <a:off x="1200" y="157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09" name="Line 10"/>
            <p:cNvSpPr>
              <a:spLocks noChangeShapeType="1"/>
            </p:cNvSpPr>
            <p:nvPr/>
          </p:nvSpPr>
          <p:spPr bwMode="auto">
            <a:xfrm>
              <a:off x="1200" y="1718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10" name="Line 11"/>
            <p:cNvSpPr>
              <a:spLocks noChangeShapeType="1"/>
            </p:cNvSpPr>
            <p:nvPr/>
          </p:nvSpPr>
          <p:spPr bwMode="auto">
            <a:xfrm>
              <a:off x="1008" y="162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11" name="Line 12"/>
            <p:cNvSpPr>
              <a:spLocks noChangeShapeType="1"/>
            </p:cNvSpPr>
            <p:nvPr/>
          </p:nvSpPr>
          <p:spPr bwMode="auto">
            <a:xfrm>
              <a:off x="1008" y="162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12" name="Line 13"/>
            <p:cNvSpPr>
              <a:spLocks noChangeShapeType="1"/>
            </p:cNvSpPr>
            <p:nvPr/>
          </p:nvSpPr>
          <p:spPr bwMode="auto">
            <a:xfrm>
              <a:off x="1008" y="1910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13" name="Line 14"/>
            <p:cNvSpPr>
              <a:spLocks noChangeShapeType="1"/>
            </p:cNvSpPr>
            <p:nvPr/>
          </p:nvSpPr>
          <p:spPr bwMode="auto">
            <a:xfrm>
              <a:off x="864" y="176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14" name="Line 15"/>
            <p:cNvSpPr>
              <a:spLocks noChangeShapeType="1"/>
            </p:cNvSpPr>
            <p:nvPr/>
          </p:nvSpPr>
          <p:spPr bwMode="auto">
            <a:xfrm>
              <a:off x="1584" y="181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15" name="Line 16"/>
            <p:cNvSpPr>
              <a:spLocks noChangeShapeType="1"/>
            </p:cNvSpPr>
            <p:nvPr/>
          </p:nvSpPr>
          <p:spPr bwMode="auto">
            <a:xfrm>
              <a:off x="1584" y="181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16" name="Line 17"/>
            <p:cNvSpPr>
              <a:spLocks noChangeShapeType="1"/>
            </p:cNvSpPr>
            <p:nvPr/>
          </p:nvSpPr>
          <p:spPr bwMode="auto">
            <a:xfrm>
              <a:off x="1584" y="200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7590" name="Rectangle 19"/>
          <p:cNvSpPr>
            <a:spLocks noChangeArrowheads="1"/>
          </p:cNvSpPr>
          <p:nvPr/>
        </p:nvSpPr>
        <p:spPr bwMode="auto">
          <a:xfrm>
            <a:off x="1600200" y="1981200"/>
            <a:ext cx="236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rgbClr val="FF0609"/>
                </a:solidFill>
              </a:rPr>
              <a:t>Internal nodes</a:t>
            </a:r>
          </a:p>
        </p:txBody>
      </p:sp>
      <p:sp>
        <p:nvSpPr>
          <p:cNvPr id="67591" name="Rectangle 20"/>
          <p:cNvSpPr>
            <a:spLocks noChangeArrowheads="1"/>
          </p:cNvSpPr>
          <p:nvPr/>
        </p:nvSpPr>
        <p:spPr bwMode="auto">
          <a:xfrm>
            <a:off x="6096000" y="33528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rgbClr val="FF0609"/>
                </a:solidFill>
              </a:rPr>
              <a:t>Terminal nodes</a:t>
            </a:r>
          </a:p>
        </p:txBody>
      </p:sp>
      <p:sp>
        <p:nvSpPr>
          <p:cNvPr id="67592" name="Rectangle 21"/>
          <p:cNvSpPr>
            <a:spLocks noChangeArrowheads="1"/>
          </p:cNvSpPr>
          <p:nvPr/>
        </p:nvSpPr>
        <p:spPr bwMode="auto">
          <a:xfrm>
            <a:off x="1524000" y="320040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rgbClr val="FF0609"/>
                </a:solidFill>
              </a:rPr>
              <a:t>Root</a:t>
            </a:r>
          </a:p>
        </p:txBody>
      </p:sp>
      <p:sp>
        <p:nvSpPr>
          <p:cNvPr id="67593" name="Rectangle 22"/>
          <p:cNvSpPr>
            <a:spLocks noChangeArrowheads="1"/>
          </p:cNvSpPr>
          <p:nvPr/>
        </p:nvSpPr>
        <p:spPr bwMode="auto">
          <a:xfrm>
            <a:off x="5715000" y="1905000"/>
            <a:ext cx="152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rgbClr val="FF0609"/>
                </a:solidFill>
              </a:rPr>
              <a:t>Branches</a:t>
            </a:r>
          </a:p>
        </p:txBody>
      </p:sp>
      <p:sp>
        <p:nvSpPr>
          <p:cNvPr id="67594" name="Line 24"/>
          <p:cNvSpPr>
            <a:spLocks noChangeShapeType="1"/>
          </p:cNvSpPr>
          <p:nvPr/>
        </p:nvSpPr>
        <p:spPr bwMode="auto">
          <a:xfrm>
            <a:off x="2362200" y="3581400"/>
            <a:ext cx="457200" cy="304800"/>
          </a:xfrm>
          <a:prstGeom prst="line">
            <a:avLst/>
          </a:prstGeom>
          <a:noFill/>
          <a:ln w="9525">
            <a:solidFill>
              <a:srgbClr val="FF0609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5" name="Line 25"/>
          <p:cNvSpPr>
            <a:spLocks noChangeShapeType="1"/>
          </p:cNvSpPr>
          <p:nvPr/>
        </p:nvSpPr>
        <p:spPr bwMode="auto">
          <a:xfrm flipH="1">
            <a:off x="6172200" y="3886200"/>
            <a:ext cx="609600" cy="1143000"/>
          </a:xfrm>
          <a:prstGeom prst="line">
            <a:avLst/>
          </a:prstGeom>
          <a:noFill/>
          <a:ln w="9525">
            <a:solidFill>
              <a:srgbClr val="FF0609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6" name="Line 26"/>
          <p:cNvSpPr>
            <a:spLocks noChangeShapeType="1"/>
          </p:cNvSpPr>
          <p:nvPr/>
        </p:nvSpPr>
        <p:spPr bwMode="auto">
          <a:xfrm flipH="1">
            <a:off x="5486400" y="3810000"/>
            <a:ext cx="762000" cy="304800"/>
          </a:xfrm>
          <a:prstGeom prst="line">
            <a:avLst/>
          </a:prstGeom>
          <a:noFill/>
          <a:ln w="9525">
            <a:solidFill>
              <a:srgbClr val="FF0609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7" name="Line 27"/>
          <p:cNvSpPr>
            <a:spLocks noChangeShapeType="1"/>
          </p:cNvSpPr>
          <p:nvPr/>
        </p:nvSpPr>
        <p:spPr bwMode="auto">
          <a:xfrm flipH="1">
            <a:off x="4800600" y="2362200"/>
            <a:ext cx="1447800" cy="1295400"/>
          </a:xfrm>
          <a:prstGeom prst="line">
            <a:avLst/>
          </a:prstGeom>
          <a:noFill/>
          <a:ln w="9525">
            <a:solidFill>
              <a:srgbClr val="FF0609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8" name="Line 28"/>
          <p:cNvSpPr>
            <a:spLocks noChangeShapeType="1"/>
          </p:cNvSpPr>
          <p:nvPr/>
        </p:nvSpPr>
        <p:spPr bwMode="auto">
          <a:xfrm flipH="1">
            <a:off x="4724400" y="2362200"/>
            <a:ext cx="1143000" cy="304800"/>
          </a:xfrm>
          <a:prstGeom prst="line">
            <a:avLst/>
          </a:prstGeom>
          <a:noFill/>
          <a:ln w="9525">
            <a:solidFill>
              <a:srgbClr val="FF0609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9" name="Line 29"/>
          <p:cNvSpPr>
            <a:spLocks noChangeShapeType="1"/>
          </p:cNvSpPr>
          <p:nvPr/>
        </p:nvSpPr>
        <p:spPr bwMode="auto">
          <a:xfrm>
            <a:off x="3352800" y="2514600"/>
            <a:ext cx="457200" cy="304800"/>
          </a:xfrm>
          <a:prstGeom prst="line">
            <a:avLst/>
          </a:prstGeom>
          <a:noFill/>
          <a:ln w="9525">
            <a:solidFill>
              <a:srgbClr val="FF0609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600" name="Line 30"/>
          <p:cNvSpPr>
            <a:spLocks noChangeShapeType="1"/>
          </p:cNvSpPr>
          <p:nvPr/>
        </p:nvSpPr>
        <p:spPr bwMode="auto">
          <a:xfrm>
            <a:off x="2514600" y="2514600"/>
            <a:ext cx="914400" cy="609600"/>
          </a:xfrm>
          <a:prstGeom prst="line">
            <a:avLst/>
          </a:prstGeom>
          <a:noFill/>
          <a:ln w="9525">
            <a:solidFill>
              <a:srgbClr val="FF0609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601" name="Oval 32"/>
          <p:cNvSpPr>
            <a:spLocks noChangeArrowheads="1"/>
          </p:cNvSpPr>
          <p:nvPr/>
        </p:nvSpPr>
        <p:spPr bwMode="auto">
          <a:xfrm>
            <a:off x="3429000" y="3124200"/>
            <a:ext cx="228600" cy="228600"/>
          </a:xfrm>
          <a:prstGeom prst="ellipse">
            <a:avLst/>
          </a:prstGeom>
          <a:noFill/>
          <a:ln w="12700">
            <a:solidFill>
              <a:srgbClr val="FF060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602" name="Oval 33"/>
          <p:cNvSpPr>
            <a:spLocks noChangeArrowheads="1"/>
          </p:cNvSpPr>
          <p:nvPr/>
        </p:nvSpPr>
        <p:spPr bwMode="auto">
          <a:xfrm>
            <a:off x="6019800" y="5105400"/>
            <a:ext cx="228600" cy="228600"/>
          </a:xfrm>
          <a:prstGeom prst="ellipse">
            <a:avLst/>
          </a:prstGeom>
          <a:noFill/>
          <a:ln w="12700">
            <a:solidFill>
              <a:srgbClr val="FF060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603" name="Oval 34"/>
          <p:cNvSpPr>
            <a:spLocks noChangeArrowheads="1"/>
          </p:cNvSpPr>
          <p:nvPr/>
        </p:nvSpPr>
        <p:spPr bwMode="auto">
          <a:xfrm>
            <a:off x="5257800" y="4114800"/>
            <a:ext cx="228600" cy="228600"/>
          </a:xfrm>
          <a:prstGeom prst="ellipse">
            <a:avLst/>
          </a:prstGeom>
          <a:noFill/>
          <a:ln w="12700">
            <a:solidFill>
              <a:srgbClr val="FF060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9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9" charset="-128"/>
                <a:cs typeface="ＭＳ Ｐゴシック" pitchFamily="-109" charset="-128"/>
              </a:rPr>
              <a:t>Number of Trees</a:t>
            </a:r>
            <a:br>
              <a:rPr lang="en-US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>
                <a:solidFill>
                  <a:schemeClr val="accent2"/>
                </a:solidFill>
                <a:ea typeface="ＭＳ Ｐゴシック" pitchFamily="-109" charset="-128"/>
                <a:cs typeface="ＭＳ Ｐゴシック" pitchFamily="-109" charset="-128"/>
              </a:rPr>
              <a:t>Unrooted bifurcating (2N-5)!!</a:t>
            </a:r>
            <a:endParaRPr lang="en-US">
              <a:ea typeface="ＭＳ Ｐゴシック" pitchFamily="-109" charset="-128"/>
              <a:cs typeface="ＭＳ Ｐゴシック" pitchFamily="-109" charset="-128"/>
            </a:endParaRPr>
          </a:p>
        </p:txBody>
      </p:sp>
      <p:graphicFrame>
        <p:nvGraphicFramePr>
          <p:cNvPr id="233480" name="Object 2"/>
          <p:cNvGraphicFramePr>
            <a:graphicFrameLocks noChangeAspect="1"/>
          </p:cNvGraphicFramePr>
          <p:nvPr/>
        </p:nvGraphicFramePr>
        <p:xfrm>
          <a:off x="1200150" y="2282825"/>
          <a:ext cx="5675313" cy="366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7918704" imgH="5117592" progId="Word.Document.8">
                  <p:embed/>
                </p:oleObj>
              </mc:Choice>
              <mc:Fallback>
                <p:oleObj name="Document" r:id="rId6" imgW="7918704" imgH="5117592" progId="Word.Document.8">
                  <p:embed/>
                  <p:pic>
                    <p:nvPicPr>
                      <p:cNvPr id="0" name="AutoShap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2282825"/>
                        <a:ext cx="5675313" cy="3665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78"/>
          <p:cNvGrpSpPr>
            <a:grpSpLocks/>
          </p:cNvGrpSpPr>
          <p:nvPr/>
        </p:nvGrpSpPr>
        <p:grpSpPr bwMode="auto">
          <a:xfrm>
            <a:off x="2590800" y="1660525"/>
            <a:ext cx="5486400" cy="1558925"/>
            <a:chOff x="1632" y="1046"/>
            <a:chExt cx="3456" cy="982"/>
          </a:xfrm>
        </p:grpSpPr>
        <p:grpSp>
          <p:nvGrpSpPr>
            <p:cNvPr id="68646" name="Group 44"/>
            <p:cNvGrpSpPr>
              <a:grpSpLocks/>
            </p:cNvGrpSpPr>
            <p:nvPr/>
          </p:nvGrpSpPr>
          <p:grpSpPr bwMode="auto">
            <a:xfrm>
              <a:off x="4227" y="1046"/>
              <a:ext cx="861" cy="982"/>
              <a:chOff x="4032" y="1046"/>
              <a:chExt cx="1114" cy="1288"/>
            </a:xfrm>
          </p:grpSpPr>
          <p:grpSp>
            <p:nvGrpSpPr>
              <p:cNvPr id="68648" name="Group 11"/>
              <p:cNvGrpSpPr>
                <a:grpSpLocks/>
              </p:cNvGrpSpPr>
              <p:nvPr/>
            </p:nvGrpSpPr>
            <p:grpSpPr bwMode="auto">
              <a:xfrm>
                <a:off x="4178" y="1298"/>
                <a:ext cx="772" cy="702"/>
                <a:chOff x="4748" y="1594"/>
                <a:chExt cx="405" cy="345"/>
              </a:xfrm>
            </p:grpSpPr>
            <p:sp>
              <p:nvSpPr>
                <p:cNvPr id="68657" name="Line 12"/>
                <p:cNvSpPr>
                  <a:spLocks noChangeShapeType="1"/>
                </p:cNvSpPr>
                <p:nvPr/>
              </p:nvSpPr>
              <p:spPr bwMode="auto">
                <a:xfrm>
                  <a:off x="4748" y="1594"/>
                  <a:ext cx="106" cy="1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658" name="Line 13"/>
                <p:cNvSpPr>
                  <a:spLocks noChangeShapeType="1"/>
                </p:cNvSpPr>
                <p:nvPr/>
              </p:nvSpPr>
              <p:spPr bwMode="auto">
                <a:xfrm>
                  <a:off x="4854" y="1788"/>
                  <a:ext cx="19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659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5046" y="1594"/>
                  <a:ext cx="107" cy="1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660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4765" y="1788"/>
                  <a:ext cx="89" cy="15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661" name="Line 16"/>
                <p:cNvSpPr>
                  <a:spLocks noChangeShapeType="1"/>
                </p:cNvSpPr>
                <p:nvPr/>
              </p:nvSpPr>
              <p:spPr bwMode="auto">
                <a:xfrm>
                  <a:off x="5046" y="1788"/>
                  <a:ext cx="89" cy="15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8649" name="Oval 17"/>
              <p:cNvSpPr>
                <a:spLocks noChangeArrowheads="1"/>
              </p:cNvSpPr>
              <p:nvPr/>
            </p:nvSpPr>
            <p:spPr bwMode="auto">
              <a:xfrm>
                <a:off x="4143" y="1265"/>
                <a:ext cx="104" cy="82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50" name="Oval 18"/>
              <p:cNvSpPr>
                <a:spLocks noChangeArrowheads="1"/>
              </p:cNvSpPr>
              <p:nvPr/>
            </p:nvSpPr>
            <p:spPr bwMode="auto">
              <a:xfrm>
                <a:off x="4143" y="1972"/>
                <a:ext cx="104" cy="82"/>
              </a:xfrm>
              <a:prstGeom prst="ellipse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51" name="Oval 19"/>
              <p:cNvSpPr>
                <a:spLocks noChangeArrowheads="1"/>
              </p:cNvSpPr>
              <p:nvPr/>
            </p:nvSpPr>
            <p:spPr bwMode="auto">
              <a:xfrm>
                <a:off x="4903" y="1238"/>
                <a:ext cx="104" cy="8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52" name="Oval 20"/>
              <p:cNvSpPr>
                <a:spLocks noChangeArrowheads="1"/>
              </p:cNvSpPr>
              <p:nvPr/>
            </p:nvSpPr>
            <p:spPr bwMode="auto">
              <a:xfrm>
                <a:off x="4869" y="1972"/>
                <a:ext cx="103" cy="8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53" name="Text Box 21"/>
              <p:cNvSpPr txBox="1">
                <a:spLocks noChangeArrowheads="1"/>
              </p:cNvSpPr>
              <p:nvPr/>
            </p:nvSpPr>
            <p:spPr bwMode="auto">
              <a:xfrm>
                <a:off x="4032" y="1064"/>
                <a:ext cx="254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1</a:t>
                </a:r>
                <a:endParaRPr lang="en-US"/>
              </a:p>
            </p:txBody>
          </p:sp>
          <p:sp>
            <p:nvSpPr>
              <p:cNvPr id="68654" name="Text Box 22"/>
              <p:cNvSpPr txBox="1">
                <a:spLocks noChangeArrowheads="1"/>
              </p:cNvSpPr>
              <p:nvPr/>
            </p:nvSpPr>
            <p:spPr bwMode="auto">
              <a:xfrm>
                <a:off x="4893" y="1046"/>
                <a:ext cx="253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3</a:t>
                </a:r>
                <a:endParaRPr lang="en-US"/>
              </a:p>
            </p:txBody>
          </p:sp>
          <p:sp>
            <p:nvSpPr>
              <p:cNvPr id="68655" name="Text Box 23"/>
              <p:cNvSpPr txBox="1">
                <a:spLocks noChangeArrowheads="1"/>
              </p:cNvSpPr>
              <p:nvPr/>
            </p:nvSpPr>
            <p:spPr bwMode="auto">
              <a:xfrm>
                <a:off x="4843" y="2006"/>
                <a:ext cx="254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4</a:t>
                </a:r>
                <a:endParaRPr lang="en-US"/>
              </a:p>
            </p:txBody>
          </p:sp>
          <p:sp>
            <p:nvSpPr>
              <p:cNvPr id="68656" name="Text Box 24"/>
              <p:cNvSpPr txBox="1">
                <a:spLocks noChangeArrowheads="1"/>
              </p:cNvSpPr>
              <p:nvPr/>
            </p:nvSpPr>
            <p:spPr bwMode="auto">
              <a:xfrm>
                <a:off x="4076" y="1996"/>
                <a:ext cx="254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2</a:t>
                </a:r>
                <a:endParaRPr lang="en-US"/>
              </a:p>
            </p:txBody>
          </p:sp>
        </p:grpSp>
        <p:sp>
          <p:nvSpPr>
            <p:cNvPr id="68647" name="Line 75"/>
            <p:cNvSpPr>
              <a:spLocks noChangeShapeType="1"/>
            </p:cNvSpPr>
            <p:nvPr/>
          </p:nvSpPr>
          <p:spPr bwMode="auto">
            <a:xfrm flipV="1">
              <a:off x="1632" y="1488"/>
              <a:ext cx="225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80"/>
          <p:cNvGrpSpPr>
            <a:grpSpLocks/>
          </p:cNvGrpSpPr>
          <p:nvPr/>
        </p:nvGrpSpPr>
        <p:grpSpPr bwMode="auto">
          <a:xfrm>
            <a:off x="2590800" y="2895600"/>
            <a:ext cx="3663950" cy="1855788"/>
            <a:chOff x="1632" y="1824"/>
            <a:chExt cx="2308" cy="1169"/>
          </a:xfrm>
        </p:grpSpPr>
        <p:sp>
          <p:nvSpPr>
            <p:cNvPr id="68630" name="Oval 52"/>
            <p:cNvSpPr>
              <a:spLocks noChangeArrowheads="1"/>
            </p:cNvSpPr>
            <p:nvPr/>
          </p:nvSpPr>
          <p:spPr bwMode="auto">
            <a:xfrm>
              <a:off x="3114" y="2178"/>
              <a:ext cx="80" cy="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31" name="Oval 53"/>
            <p:cNvSpPr>
              <a:spLocks noChangeArrowheads="1"/>
            </p:cNvSpPr>
            <p:nvPr/>
          </p:nvSpPr>
          <p:spPr bwMode="auto">
            <a:xfrm>
              <a:off x="3716" y="2160"/>
              <a:ext cx="80" cy="63"/>
            </a:xfrm>
            <a:prstGeom prst="ellipse">
              <a:avLst/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32" name="Oval 54"/>
            <p:cNvSpPr>
              <a:spLocks noChangeArrowheads="1"/>
            </p:cNvSpPr>
            <p:nvPr/>
          </p:nvSpPr>
          <p:spPr bwMode="auto">
            <a:xfrm>
              <a:off x="3124" y="2721"/>
              <a:ext cx="81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33" name="Oval 55"/>
            <p:cNvSpPr>
              <a:spLocks noChangeArrowheads="1"/>
            </p:cNvSpPr>
            <p:nvPr/>
          </p:nvSpPr>
          <p:spPr bwMode="auto">
            <a:xfrm>
              <a:off x="3675" y="2717"/>
              <a:ext cx="80" cy="63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34" name="Text Box 56"/>
            <p:cNvSpPr txBox="1">
              <a:spLocks noChangeArrowheads="1"/>
            </p:cNvSpPr>
            <p:nvPr/>
          </p:nvSpPr>
          <p:spPr bwMode="auto">
            <a:xfrm>
              <a:off x="3028" y="1982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1</a:t>
              </a:r>
              <a:endParaRPr lang="en-US"/>
            </a:p>
          </p:txBody>
        </p:sp>
        <p:sp>
          <p:nvSpPr>
            <p:cNvPr id="68635" name="Text Box 57"/>
            <p:cNvSpPr txBox="1">
              <a:spLocks noChangeArrowheads="1"/>
            </p:cNvSpPr>
            <p:nvPr/>
          </p:nvSpPr>
          <p:spPr bwMode="auto">
            <a:xfrm>
              <a:off x="3024" y="2726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3</a:t>
              </a:r>
              <a:endParaRPr lang="en-US"/>
            </a:p>
          </p:txBody>
        </p:sp>
        <p:sp>
          <p:nvSpPr>
            <p:cNvPr id="68636" name="Text Box 58"/>
            <p:cNvSpPr txBox="1">
              <a:spLocks noChangeArrowheads="1"/>
            </p:cNvSpPr>
            <p:nvPr/>
          </p:nvSpPr>
          <p:spPr bwMode="auto">
            <a:xfrm>
              <a:off x="3655" y="2743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4</a:t>
              </a:r>
              <a:endParaRPr lang="en-US"/>
            </a:p>
          </p:txBody>
        </p:sp>
        <p:sp>
          <p:nvSpPr>
            <p:cNvPr id="68637" name="Text Box 59"/>
            <p:cNvSpPr txBox="1">
              <a:spLocks noChangeArrowheads="1"/>
            </p:cNvSpPr>
            <p:nvPr/>
          </p:nvSpPr>
          <p:spPr bwMode="auto">
            <a:xfrm>
              <a:off x="3744" y="2006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2</a:t>
              </a:r>
              <a:endParaRPr lang="en-US"/>
            </a:p>
          </p:txBody>
        </p:sp>
        <p:grpSp>
          <p:nvGrpSpPr>
            <p:cNvPr id="68638" name="Group 79"/>
            <p:cNvGrpSpPr>
              <a:grpSpLocks/>
            </p:cNvGrpSpPr>
            <p:nvPr/>
          </p:nvGrpSpPr>
          <p:grpSpPr bwMode="auto">
            <a:xfrm>
              <a:off x="1632" y="1824"/>
              <a:ext cx="2106" cy="914"/>
              <a:chOff x="1632" y="1824"/>
              <a:chExt cx="2106" cy="914"/>
            </a:xfrm>
          </p:grpSpPr>
          <p:grpSp>
            <p:nvGrpSpPr>
              <p:cNvPr id="68639" name="Group 46"/>
              <p:cNvGrpSpPr>
                <a:grpSpLocks/>
              </p:cNvGrpSpPr>
              <p:nvPr/>
            </p:nvGrpSpPr>
            <p:grpSpPr bwMode="auto">
              <a:xfrm>
                <a:off x="3141" y="2203"/>
                <a:ext cx="597" cy="535"/>
                <a:chOff x="4748" y="1594"/>
                <a:chExt cx="405" cy="345"/>
              </a:xfrm>
            </p:grpSpPr>
            <p:sp>
              <p:nvSpPr>
                <p:cNvPr id="68641" name="Line 47"/>
                <p:cNvSpPr>
                  <a:spLocks noChangeShapeType="1"/>
                </p:cNvSpPr>
                <p:nvPr/>
              </p:nvSpPr>
              <p:spPr bwMode="auto">
                <a:xfrm>
                  <a:off x="4748" y="1594"/>
                  <a:ext cx="106" cy="1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642" name="Line 48"/>
                <p:cNvSpPr>
                  <a:spLocks noChangeShapeType="1"/>
                </p:cNvSpPr>
                <p:nvPr/>
              </p:nvSpPr>
              <p:spPr bwMode="auto">
                <a:xfrm>
                  <a:off x="4854" y="1788"/>
                  <a:ext cx="19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643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5046" y="1594"/>
                  <a:ext cx="107" cy="1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644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4765" y="1788"/>
                  <a:ext cx="89" cy="15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645" name="Line 51"/>
                <p:cNvSpPr>
                  <a:spLocks noChangeShapeType="1"/>
                </p:cNvSpPr>
                <p:nvPr/>
              </p:nvSpPr>
              <p:spPr bwMode="auto">
                <a:xfrm>
                  <a:off x="5046" y="1788"/>
                  <a:ext cx="89" cy="15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8640" name="Line 76"/>
              <p:cNvSpPr>
                <a:spLocks noChangeShapeType="1"/>
              </p:cNvSpPr>
              <p:nvPr/>
            </p:nvSpPr>
            <p:spPr bwMode="auto">
              <a:xfrm>
                <a:off x="1632" y="1824"/>
                <a:ext cx="1392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81"/>
          <p:cNvGrpSpPr>
            <a:grpSpLocks/>
          </p:cNvGrpSpPr>
          <p:nvPr/>
        </p:nvGrpSpPr>
        <p:grpSpPr bwMode="auto">
          <a:xfrm>
            <a:off x="2590800" y="2895600"/>
            <a:ext cx="5486400" cy="3387725"/>
            <a:chOff x="1632" y="1824"/>
            <a:chExt cx="3456" cy="2134"/>
          </a:xfrm>
        </p:grpSpPr>
        <p:grpSp>
          <p:nvGrpSpPr>
            <p:cNvPr id="68615" name="Group 61"/>
            <p:cNvGrpSpPr>
              <a:grpSpLocks/>
            </p:cNvGrpSpPr>
            <p:nvPr/>
          </p:nvGrpSpPr>
          <p:grpSpPr bwMode="auto">
            <a:xfrm>
              <a:off x="4340" y="3168"/>
              <a:ext cx="597" cy="535"/>
              <a:chOff x="4748" y="1594"/>
              <a:chExt cx="405" cy="345"/>
            </a:xfrm>
          </p:grpSpPr>
          <p:sp>
            <p:nvSpPr>
              <p:cNvPr id="68625" name="Line 62"/>
              <p:cNvSpPr>
                <a:spLocks noChangeShapeType="1"/>
              </p:cNvSpPr>
              <p:nvPr/>
            </p:nvSpPr>
            <p:spPr bwMode="auto">
              <a:xfrm>
                <a:off x="4748" y="1594"/>
                <a:ext cx="106" cy="19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26" name="Line 63"/>
              <p:cNvSpPr>
                <a:spLocks noChangeShapeType="1"/>
              </p:cNvSpPr>
              <p:nvPr/>
            </p:nvSpPr>
            <p:spPr bwMode="auto">
              <a:xfrm>
                <a:off x="4854" y="1788"/>
                <a:ext cx="19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27" name="Line 64"/>
              <p:cNvSpPr>
                <a:spLocks noChangeShapeType="1"/>
              </p:cNvSpPr>
              <p:nvPr/>
            </p:nvSpPr>
            <p:spPr bwMode="auto">
              <a:xfrm flipV="1">
                <a:off x="5046" y="1594"/>
                <a:ext cx="107" cy="19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28" name="Line 65"/>
              <p:cNvSpPr>
                <a:spLocks noChangeShapeType="1"/>
              </p:cNvSpPr>
              <p:nvPr/>
            </p:nvSpPr>
            <p:spPr bwMode="auto">
              <a:xfrm flipH="1">
                <a:off x="4765" y="1788"/>
                <a:ext cx="89" cy="15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29" name="Line 66"/>
              <p:cNvSpPr>
                <a:spLocks noChangeShapeType="1"/>
              </p:cNvSpPr>
              <p:nvPr/>
            </p:nvSpPr>
            <p:spPr bwMode="auto">
              <a:xfrm>
                <a:off x="5046" y="1788"/>
                <a:ext cx="89" cy="15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8616" name="Oval 67"/>
            <p:cNvSpPr>
              <a:spLocks noChangeArrowheads="1"/>
            </p:cNvSpPr>
            <p:nvPr/>
          </p:nvSpPr>
          <p:spPr bwMode="auto">
            <a:xfrm>
              <a:off x="4313" y="3143"/>
              <a:ext cx="80" cy="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7" name="Oval 68"/>
            <p:cNvSpPr>
              <a:spLocks noChangeArrowheads="1"/>
            </p:cNvSpPr>
            <p:nvPr/>
          </p:nvSpPr>
          <p:spPr bwMode="auto">
            <a:xfrm>
              <a:off x="4869" y="3682"/>
              <a:ext cx="80" cy="63"/>
            </a:xfrm>
            <a:prstGeom prst="ellipse">
              <a:avLst/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8" name="Oval 69"/>
            <p:cNvSpPr>
              <a:spLocks noChangeArrowheads="1"/>
            </p:cNvSpPr>
            <p:nvPr/>
          </p:nvSpPr>
          <p:spPr bwMode="auto">
            <a:xfrm>
              <a:off x="4900" y="3122"/>
              <a:ext cx="81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9" name="Oval 70"/>
            <p:cNvSpPr>
              <a:spLocks noChangeArrowheads="1"/>
            </p:cNvSpPr>
            <p:nvPr/>
          </p:nvSpPr>
          <p:spPr bwMode="auto">
            <a:xfrm>
              <a:off x="4311" y="3682"/>
              <a:ext cx="80" cy="63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68620" name="Text Box 71"/>
            <p:cNvSpPr txBox="1">
              <a:spLocks noChangeArrowheads="1"/>
            </p:cNvSpPr>
            <p:nvPr/>
          </p:nvSpPr>
          <p:spPr bwMode="auto">
            <a:xfrm>
              <a:off x="4227" y="2952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1</a:t>
              </a:r>
              <a:endParaRPr lang="en-US"/>
            </a:p>
          </p:txBody>
        </p:sp>
        <p:sp>
          <p:nvSpPr>
            <p:cNvPr id="68621" name="Text Box 72"/>
            <p:cNvSpPr txBox="1">
              <a:spLocks noChangeArrowheads="1"/>
            </p:cNvSpPr>
            <p:nvPr/>
          </p:nvSpPr>
          <p:spPr bwMode="auto">
            <a:xfrm>
              <a:off x="4892" y="2928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3</a:t>
              </a:r>
              <a:endParaRPr lang="en-US"/>
            </a:p>
          </p:txBody>
        </p:sp>
        <p:sp>
          <p:nvSpPr>
            <p:cNvPr id="68622" name="Text Box 73"/>
            <p:cNvSpPr txBox="1">
              <a:spLocks noChangeArrowheads="1"/>
            </p:cNvSpPr>
            <p:nvPr/>
          </p:nvSpPr>
          <p:spPr bwMode="auto">
            <a:xfrm>
              <a:off x="4223" y="3708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4</a:t>
              </a:r>
              <a:endParaRPr lang="en-US"/>
            </a:p>
          </p:txBody>
        </p:sp>
        <p:sp>
          <p:nvSpPr>
            <p:cNvPr id="68623" name="Text Box 74"/>
            <p:cNvSpPr txBox="1">
              <a:spLocks noChangeArrowheads="1"/>
            </p:cNvSpPr>
            <p:nvPr/>
          </p:nvSpPr>
          <p:spPr bwMode="auto">
            <a:xfrm>
              <a:off x="4851" y="3700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2</a:t>
              </a:r>
              <a:endParaRPr lang="en-US"/>
            </a:p>
          </p:txBody>
        </p:sp>
        <p:sp>
          <p:nvSpPr>
            <p:cNvPr id="68624" name="Line 77"/>
            <p:cNvSpPr>
              <a:spLocks noChangeShapeType="1"/>
            </p:cNvSpPr>
            <p:nvPr/>
          </p:nvSpPr>
          <p:spPr bwMode="auto">
            <a:xfrm>
              <a:off x="1632" y="1824"/>
              <a:ext cx="2640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4" name="PowerPoint Temp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2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2"/>
          <p:cNvGrpSpPr>
            <a:grpSpLocks/>
          </p:cNvGrpSpPr>
          <p:nvPr/>
        </p:nvGrpSpPr>
        <p:grpSpPr bwMode="auto">
          <a:xfrm>
            <a:off x="2743200" y="1762125"/>
            <a:ext cx="5818188" cy="1354138"/>
            <a:chOff x="1728" y="1110"/>
            <a:chExt cx="3665" cy="853"/>
          </a:xfrm>
        </p:grpSpPr>
        <p:grpSp>
          <p:nvGrpSpPr>
            <p:cNvPr id="70732" name="Group 150"/>
            <p:cNvGrpSpPr>
              <a:grpSpLocks/>
            </p:cNvGrpSpPr>
            <p:nvPr/>
          </p:nvGrpSpPr>
          <p:grpSpPr bwMode="auto">
            <a:xfrm>
              <a:off x="2754" y="1110"/>
              <a:ext cx="2639" cy="853"/>
              <a:chOff x="2754" y="1110"/>
              <a:chExt cx="2639" cy="853"/>
            </a:xfrm>
          </p:grpSpPr>
          <p:grpSp>
            <p:nvGrpSpPr>
              <p:cNvPr id="70734" name="Group 125"/>
              <p:cNvGrpSpPr>
                <a:grpSpLocks/>
              </p:cNvGrpSpPr>
              <p:nvPr/>
            </p:nvGrpSpPr>
            <p:grpSpPr bwMode="auto">
              <a:xfrm>
                <a:off x="2754" y="1110"/>
                <a:ext cx="684" cy="844"/>
                <a:chOff x="3748" y="1104"/>
                <a:chExt cx="684" cy="844"/>
              </a:xfrm>
            </p:grpSpPr>
            <p:grpSp>
              <p:nvGrpSpPr>
                <p:cNvPr id="70763" name="Group 126"/>
                <p:cNvGrpSpPr>
                  <a:grpSpLocks/>
                </p:cNvGrpSpPr>
                <p:nvPr/>
              </p:nvGrpSpPr>
              <p:grpSpPr bwMode="auto">
                <a:xfrm>
                  <a:off x="3836" y="1345"/>
                  <a:ext cx="464" cy="350"/>
                  <a:chOff x="4748" y="1594"/>
                  <a:chExt cx="405" cy="345"/>
                </a:xfrm>
              </p:grpSpPr>
              <p:sp>
                <p:nvSpPr>
                  <p:cNvPr id="70772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4748" y="1594"/>
                    <a:ext cx="106" cy="19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773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4854" y="1788"/>
                    <a:ext cx="193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774" name="Line 1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46" y="1594"/>
                    <a:ext cx="107" cy="19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775" name="Line 1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65" y="1788"/>
                    <a:ext cx="89" cy="151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0776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5046" y="1788"/>
                    <a:ext cx="89" cy="151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70764" name="Oval 132"/>
                <p:cNvSpPr>
                  <a:spLocks noChangeArrowheads="1"/>
                </p:cNvSpPr>
                <p:nvPr/>
              </p:nvSpPr>
              <p:spPr bwMode="auto">
                <a:xfrm>
                  <a:off x="3815" y="1329"/>
                  <a:ext cx="62" cy="41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65" name="Oval 133"/>
                <p:cNvSpPr>
                  <a:spLocks noChangeArrowheads="1"/>
                </p:cNvSpPr>
                <p:nvPr/>
              </p:nvSpPr>
              <p:spPr bwMode="auto">
                <a:xfrm>
                  <a:off x="3815" y="1681"/>
                  <a:ext cx="62" cy="41"/>
                </a:xfrm>
                <a:prstGeom prst="ellipse">
                  <a:avLst/>
                </a:prstGeom>
                <a:solidFill>
                  <a:srgbClr val="99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66" name="Oval 134"/>
                <p:cNvSpPr>
                  <a:spLocks noChangeArrowheads="1"/>
                </p:cNvSpPr>
                <p:nvPr/>
              </p:nvSpPr>
              <p:spPr bwMode="auto">
                <a:xfrm>
                  <a:off x="4272" y="1316"/>
                  <a:ext cx="62" cy="4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67" name="Oval 135"/>
                <p:cNvSpPr>
                  <a:spLocks noChangeArrowheads="1"/>
                </p:cNvSpPr>
                <p:nvPr/>
              </p:nvSpPr>
              <p:spPr bwMode="auto">
                <a:xfrm>
                  <a:off x="4251" y="1681"/>
                  <a:ext cx="62" cy="41"/>
                </a:xfrm>
                <a:prstGeom prst="ellipse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68" name="Text Box 136"/>
                <p:cNvSpPr txBox="1">
                  <a:spLocks noChangeArrowheads="1"/>
                </p:cNvSpPr>
                <p:nvPr/>
              </p:nvSpPr>
              <p:spPr bwMode="auto">
                <a:xfrm>
                  <a:off x="3748" y="1142"/>
                  <a:ext cx="196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/>
                    <a:t>1</a:t>
                  </a:r>
                  <a:endParaRPr lang="en-US"/>
                </a:p>
              </p:txBody>
            </p:sp>
            <p:sp>
              <p:nvSpPr>
                <p:cNvPr id="70769" name="Text Box 137"/>
                <p:cNvSpPr txBox="1">
                  <a:spLocks noChangeArrowheads="1"/>
                </p:cNvSpPr>
                <p:nvPr/>
              </p:nvSpPr>
              <p:spPr bwMode="auto">
                <a:xfrm>
                  <a:off x="4220" y="1104"/>
                  <a:ext cx="196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/>
                    <a:t>3</a:t>
                  </a:r>
                  <a:endParaRPr lang="en-US"/>
                </a:p>
              </p:txBody>
            </p:sp>
            <p:sp>
              <p:nvSpPr>
                <p:cNvPr id="70770" name="Text Box 138"/>
                <p:cNvSpPr txBox="1">
                  <a:spLocks noChangeArrowheads="1"/>
                </p:cNvSpPr>
                <p:nvPr/>
              </p:nvSpPr>
              <p:spPr bwMode="auto">
                <a:xfrm>
                  <a:off x="4236" y="1698"/>
                  <a:ext cx="196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/>
                    <a:t>4</a:t>
                  </a:r>
                  <a:endParaRPr lang="en-US"/>
                </a:p>
              </p:txBody>
            </p:sp>
            <p:sp>
              <p:nvSpPr>
                <p:cNvPr id="70771" name="Text Box 139"/>
                <p:cNvSpPr txBox="1">
                  <a:spLocks noChangeArrowheads="1"/>
                </p:cNvSpPr>
                <p:nvPr/>
              </p:nvSpPr>
              <p:spPr bwMode="auto">
                <a:xfrm>
                  <a:off x="3774" y="1693"/>
                  <a:ext cx="196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/>
                    <a:t>2</a:t>
                  </a:r>
                  <a:endParaRPr lang="en-US"/>
                </a:p>
              </p:txBody>
            </p:sp>
          </p:grpSp>
          <p:grpSp>
            <p:nvGrpSpPr>
              <p:cNvPr id="70735" name="Group 65"/>
              <p:cNvGrpSpPr>
                <a:grpSpLocks/>
              </p:cNvGrpSpPr>
              <p:nvPr/>
            </p:nvGrpSpPr>
            <p:grpSpPr bwMode="auto">
              <a:xfrm>
                <a:off x="3829" y="1343"/>
                <a:ext cx="465" cy="350"/>
                <a:chOff x="4748" y="1594"/>
                <a:chExt cx="405" cy="345"/>
              </a:xfrm>
            </p:grpSpPr>
            <p:sp>
              <p:nvSpPr>
                <p:cNvPr id="70758" name="Line 66"/>
                <p:cNvSpPr>
                  <a:spLocks noChangeShapeType="1"/>
                </p:cNvSpPr>
                <p:nvPr/>
              </p:nvSpPr>
              <p:spPr bwMode="auto">
                <a:xfrm>
                  <a:off x="4748" y="1594"/>
                  <a:ext cx="106" cy="1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59" name="Line 67"/>
                <p:cNvSpPr>
                  <a:spLocks noChangeShapeType="1"/>
                </p:cNvSpPr>
                <p:nvPr/>
              </p:nvSpPr>
              <p:spPr bwMode="auto">
                <a:xfrm>
                  <a:off x="4854" y="1788"/>
                  <a:ext cx="19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60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5046" y="1594"/>
                  <a:ext cx="107" cy="1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61" name="Line 69"/>
                <p:cNvSpPr>
                  <a:spLocks noChangeShapeType="1"/>
                </p:cNvSpPr>
                <p:nvPr/>
              </p:nvSpPr>
              <p:spPr bwMode="auto">
                <a:xfrm flipH="1">
                  <a:off x="4765" y="1788"/>
                  <a:ext cx="89" cy="15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62" name="Line 70"/>
                <p:cNvSpPr>
                  <a:spLocks noChangeShapeType="1"/>
                </p:cNvSpPr>
                <p:nvPr/>
              </p:nvSpPr>
              <p:spPr bwMode="auto">
                <a:xfrm>
                  <a:off x="5046" y="1788"/>
                  <a:ext cx="89" cy="15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0736" name="Oval 71"/>
              <p:cNvSpPr>
                <a:spLocks noChangeArrowheads="1"/>
              </p:cNvSpPr>
              <p:nvPr/>
            </p:nvSpPr>
            <p:spPr bwMode="auto">
              <a:xfrm>
                <a:off x="3808" y="1327"/>
                <a:ext cx="62" cy="4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37" name="Oval 72"/>
              <p:cNvSpPr>
                <a:spLocks noChangeArrowheads="1"/>
              </p:cNvSpPr>
              <p:nvPr/>
            </p:nvSpPr>
            <p:spPr bwMode="auto">
              <a:xfrm>
                <a:off x="4277" y="1315"/>
                <a:ext cx="62" cy="41"/>
              </a:xfrm>
              <a:prstGeom prst="ellipse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38" name="Oval 73"/>
              <p:cNvSpPr>
                <a:spLocks noChangeArrowheads="1"/>
              </p:cNvSpPr>
              <p:nvPr/>
            </p:nvSpPr>
            <p:spPr bwMode="auto">
              <a:xfrm>
                <a:off x="3816" y="1682"/>
                <a:ext cx="63" cy="4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39" name="Oval 74"/>
              <p:cNvSpPr>
                <a:spLocks noChangeArrowheads="1"/>
              </p:cNvSpPr>
              <p:nvPr/>
            </p:nvSpPr>
            <p:spPr bwMode="auto">
              <a:xfrm>
                <a:off x="4245" y="1679"/>
                <a:ext cx="62" cy="4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40" name="Text Box 75"/>
              <p:cNvSpPr txBox="1">
                <a:spLocks noChangeArrowheads="1"/>
              </p:cNvSpPr>
              <p:nvPr/>
            </p:nvSpPr>
            <p:spPr bwMode="auto">
              <a:xfrm>
                <a:off x="3741" y="1130"/>
                <a:ext cx="19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1</a:t>
                </a:r>
                <a:endParaRPr lang="en-US"/>
              </a:p>
            </p:txBody>
          </p:sp>
          <p:sp>
            <p:nvSpPr>
              <p:cNvPr id="70741" name="Text Box 76"/>
              <p:cNvSpPr txBox="1">
                <a:spLocks noChangeArrowheads="1"/>
              </p:cNvSpPr>
              <p:nvPr/>
            </p:nvSpPr>
            <p:spPr bwMode="auto">
              <a:xfrm>
                <a:off x="3738" y="1685"/>
                <a:ext cx="19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3</a:t>
                </a:r>
                <a:endParaRPr lang="en-US"/>
              </a:p>
            </p:txBody>
          </p:sp>
          <p:sp>
            <p:nvSpPr>
              <p:cNvPr id="70742" name="Text Box 77"/>
              <p:cNvSpPr txBox="1">
                <a:spLocks noChangeArrowheads="1"/>
              </p:cNvSpPr>
              <p:nvPr/>
            </p:nvSpPr>
            <p:spPr bwMode="auto">
              <a:xfrm>
                <a:off x="4229" y="1696"/>
                <a:ext cx="19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4</a:t>
                </a:r>
                <a:endParaRPr lang="en-US"/>
              </a:p>
            </p:txBody>
          </p:sp>
          <p:sp>
            <p:nvSpPr>
              <p:cNvPr id="70743" name="Text Box 78"/>
              <p:cNvSpPr txBox="1">
                <a:spLocks noChangeArrowheads="1"/>
              </p:cNvSpPr>
              <p:nvPr/>
            </p:nvSpPr>
            <p:spPr bwMode="auto">
              <a:xfrm>
                <a:off x="4250" y="1130"/>
                <a:ext cx="19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2</a:t>
                </a:r>
                <a:endParaRPr lang="en-US"/>
              </a:p>
            </p:txBody>
          </p:sp>
          <p:grpSp>
            <p:nvGrpSpPr>
              <p:cNvPr id="70744" name="Group 79"/>
              <p:cNvGrpSpPr>
                <a:grpSpLocks/>
              </p:cNvGrpSpPr>
              <p:nvPr/>
            </p:nvGrpSpPr>
            <p:grpSpPr bwMode="auto">
              <a:xfrm>
                <a:off x="4798" y="1360"/>
                <a:ext cx="465" cy="349"/>
                <a:chOff x="4748" y="1594"/>
                <a:chExt cx="405" cy="345"/>
              </a:xfrm>
            </p:grpSpPr>
            <p:sp>
              <p:nvSpPr>
                <p:cNvPr id="70753" name="Line 80"/>
                <p:cNvSpPr>
                  <a:spLocks noChangeShapeType="1"/>
                </p:cNvSpPr>
                <p:nvPr/>
              </p:nvSpPr>
              <p:spPr bwMode="auto">
                <a:xfrm>
                  <a:off x="4748" y="1594"/>
                  <a:ext cx="106" cy="1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54" name="Line 81"/>
                <p:cNvSpPr>
                  <a:spLocks noChangeShapeType="1"/>
                </p:cNvSpPr>
                <p:nvPr/>
              </p:nvSpPr>
              <p:spPr bwMode="auto">
                <a:xfrm>
                  <a:off x="4854" y="1788"/>
                  <a:ext cx="19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55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5046" y="1594"/>
                  <a:ext cx="107" cy="1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56" name="Line 83"/>
                <p:cNvSpPr>
                  <a:spLocks noChangeShapeType="1"/>
                </p:cNvSpPr>
                <p:nvPr/>
              </p:nvSpPr>
              <p:spPr bwMode="auto">
                <a:xfrm flipH="1">
                  <a:off x="4765" y="1788"/>
                  <a:ext cx="89" cy="15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57" name="Line 84"/>
                <p:cNvSpPr>
                  <a:spLocks noChangeShapeType="1"/>
                </p:cNvSpPr>
                <p:nvPr/>
              </p:nvSpPr>
              <p:spPr bwMode="auto">
                <a:xfrm>
                  <a:off x="5046" y="1788"/>
                  <a:ext cx="89" cy="15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0745" name="Oval 85"/>
              <p:cNvSpPr>
                <a:spLocks noChangeArrowheads="1"/>
              </p:cNvSpPr>
              <p:nvPr/>
            </p:nvSpPr>
            <p:spPr bwMode="auto">
              <a:xfrm>
                <a:off x="4777" y="1344"/>
                <a:ext cx="62" cy="41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46" name="Oval 86"/>
              <p:cNvSpPr>
                <a:spLocks noChangeArrowheads="1"/>
              </p:cNvSpPr>
              <p:nvPr/>
            </p:nvSpPr>
            <p:spPr bwMode="auto">
              <a:xfrm>
                <a:off x="5210" y="1696"/>
                <a:ext cx="62" cy="41"/>
              </a:xfrm>
              <a:prstGeom prst="ellipse">
                <a:avLst/>
              </a:prstGeom>
              <a:solidFill>
                <a:srgbClr val="99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47" name="Oval 87"/>
              <p:cNvSpPr>
                <a:spLocks noChangeArrowheads="1"/>
              </p:cNvSpPr>
              <p:nvPr/>
            </p:nvSpPr>
            <p:spPr bwMode="auto">
              <a:xfrm>
                <a:off x="5234" y="1331"/>
                <a:ext cx="63" cy="4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48" name="Oval 88"/>
              <p:cNvSpPr>
                <a:spLocks noChangeArrowheads="1"/>
              </p:cNvSpPr>
              <p:nvPr/>
            </p:nvSpPr>
            <p:spPr bwMode="auto">
              <a:xfrm>
                <a:off x="4776" y="1696"/>
                <a:ext cx="62" cy="4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70749" name="Text Box 89"/>
              <p:cNvSpPr txBox="1">
                <a:spLocks noChangeArrowheads="1"/>
              </p:cNvSpPr>
              <p:nvPr/>
            </p:nvSpPr>
            <p:spPr bwMode="auto">
              <a:xfrm>
                <a:off x="4710" y="1152"/>
                <a:ext cx="19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1</a:t>
                </a:r>
                <a:endParaRPr lang="en-US"/>
              </a:p>
            </p:txBody>
          </p:sp>
          <p:sp>
            <p:nvSpPr>
              <p:cNvPr id="70750" name="Text Box 90"/>
              <p:cNvSpPr txBox="1">
                <a:spLocks noChangeArrowheads="1"/>
              </p:cNvSpPr>
              <p:nvPr/>
            </p:nvSpPr>
            <p:spPr bwMode="auto">
              <a:xfrm>
                <a:off x="5184" y="1142"/>
                <a:ext cx="19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3</a:t>
                </a:r>
                <a:endParaRPr lang="en-US"/>
              </a:p>
            </p:txBody>
          </p:sp>
          <p:sp>
            <p:nvSpPr>
              <p:cNvPr id="70751" name="Text Box 91"/>
              <p:cNvSpPr txBox="1">
                <a:spLocks noChangeArrowheads="1"/>
              </p:cNvSpPr>
              <p:nvPr/>
            </p:nvSpPr>
            <p:spPr bwMode="auto">
              <a:xfrm>
                <a:off x="4707" y="1713"/>
                <a:ext cx="19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4</a:t>
                </a:r>
                <a:endParaRPr lang="en-US"/>
              </a:p>
            </p:txBody>
          </p:sp>
          <p:sp>
            <p:nvSpPr>
              <p:cNvPr id="70752" name="Text Box 92"/>
              <p:cNvSpPr txBox="1">
                <a:spLocks noChangeArrowheads="1"/>
              </p:cNvSpPr>
              <p:nvPr/>
            </p:nvSpPr>
            <p:spPr bwMode="auto">
              <a:xfrm>
                <a:off x="5197" y="1708"/>
                <a:ext cx="19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2</a:t>
                </a:r>
                <a:endParaRPr lang="en-US"/>
              </a:p>
            </p:txBody>
          </p:sp>
        </p:grpSp>
        <p:sp>
          <p:nvSpPr>
            <p:cNvPr id="70733" name="Line 151"/>
            <p:cNvSpPr>
              <a:spLocks noChangeShapeType="1"/>
            </p:cNvSpPr>
            <p:nvPr/>
          </p:nvSpPr>
          <p:spPr bwMode="auto">
            <a:xfrm flipV="1">
              <a:off x="1728" y="1584"/>
              <a:ext cx="96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06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9" charset="-128"/>
                <a:cs typeface="ＭＳ Ｐゴシック" pitchFamily="-109" charset="-128"/>
              </a:rPr>
              <a:t>Number of Trees</a:t>
            </a:r>
            <a:br>
              <a:rPr lang="en-US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>
                <a:solidFill>
                  <a:schemeClr val="accent2"/>
                </a:solidFill>
                <a:ea typeface="ＭＳ Ｐゴシック" pitchFamily="-109" charset="-128"/>
                <a:cs typeface="ＭＳ Ｐゴシック" pitchFamily="-109" charset="-128"/>
              </a:rPr>
              <a:t>Rooted bifurcating (2N-3)!!</a:t>
            </a:r>
          </a:p>
        </p:txBody>
      </p:sp>
      <p:graphicFrame>
        <p:nvGraphicFramePr>
          <p:cNvPr id="235523" name="Object 2"/>
          <p:cNvGraphicFramePr>
            <a:graphicFrameLocks noChangeAspect="1"/>
          </p:cNvGraphicFramePr>
          <p:nvPr/>
        </p:nvGraphicFramePr>
        <p:xfrm>
          <a:off x="1200150" y="2282825"/>
          <a:ext cx="5675313" cy="3665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7918704" imgH="5117592" progId="Word.Document.8">
                  <p:embed/>
                </p:oleObj>
              </mc:Choice>
              <mc:Fallback>
                <p:oleObj name="Document" r:id="rId6" imgW="7918704" imgH="5117592" progId="Word.Document.8">
                  <p:embed/>
                  <p:pic>
                    <p:nvPicPr>
                      <p:cNvPr id="0" name="AutoShap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2282825"/>
                        <a:ext cx="5675313" cy="3665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117"/>
          <p:cNvGrpSpPr>
            <a:grpSpLocks/>
          </p:cNvGrpSpPr>
          <p:nvPr/>
        </p:nvGrpSpPr>
        <p:grpSpPr bwMode="auto">
          <a:xfrm>
            <a:off x="4572000" y="2247900"/>
            <a:ext cx="3757613" cy="381000"/>
            <a:chOff x="2880" y="1416"/>
            <a:chExt cx="2367" cy="240"/>
          </a:xfrm>
        </p:grpSpPr>
        <p:sp>
          <p:nvSpPr>
            <p:cNvPr id="70717" name="Oval 98"/>
            <p:cNvSpPr>
              <a:spLocks noChangeArrowheads="1"/>
            </p:cNvSpPr>
            <p:nvPr/>
          </p:nvSpPr>
          <p:spPr bwMode="auto">
            <a:xfrm>
              <a:off x="2880" y="1447"/>
              <a:ext cx="63" cy="41"/>
            </a:xfrm>
            <a:prstGeom prst="ellipse">
              <a:avLst/>
            </a:prstGeom>
            <a:solidFill>
              <a:srgbClr val="FF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18" name="Oval 99"/>
            <p:cNvSpPr>
              <a:spLocks noChangeArrowheads="1"/>
            </p:cNvSpPr>
            <p:nvPr/>
          </p:nvSpPr>
          <p:spPr bwMode="auto">
            <a:xfrm>
              <a:off x="2880" y="1609"/>
              <a:ext cx="63" cy="41"/>
            </a:xfrm>
            <a:prstGeom prst="ellipse">
              <a:avLst/>
            </a:prstGeom>
            <a:solidFill>
              <a:srgbClr val="FF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19" name="Oval 100"/>
            <p:cNvSpPr>
              <a:spLocks noChangeArrowheads="1"/>
            </p:cNvSpPr>
            <p:nvPr/>
          </p:nvSpPr>
          <p:spPr bwMode="auto">
            <a:xfrm>
              <a:off x="3207" y="1608"/>
              <a:ext cx="63" cy="41"/>
            </a:xfrm>
            <a:prstGeom prst="ellipse">
              <a:avLst/>
            </a:prstGeom>
            <a:solidFill>
              <a:srgbClr val="FF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20" name="Oval 101"/>
            <p:cNvSpPr>
              <a:spLocks noChangeArrowheads="1"/>
            </p:cNvSpPr>
            <p:nvPr/>
          </p:nvSpPr>
          <p:spPr bwMode="auto">
            <a:xfrm>
              <a:off x="3057" y="1536"/>
              <a:ext cx="63" cy="41"/>
            </a:xfrm>
            <a:prstGeom prst="ellipse">
              <a:avLst/>
            </a:prstGeom>
            <a:solidFill>
              <a:srgbClr val="FF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21" name="Oval 102"/>
            <p:cNvSpPr>
              <a:spLocks noChangeArrowheads="1"/>
            </p:cNvSpPr>
            <p:nvPr/>
          </p:nvSpPr>
          <p:spPr bwMode="auto">
            <a:xfrm>
              <a:off x="3216" y="1434"/>
              <a:ext cx="63" cy="41"/>
            </a:xfrm>
            <a:prstGeom prst="ellipse">
              <a:avLst/>
            </a:prstGeom>
            <a:solidFill>
              <a:srgbClr val="FF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22" name="Oval 105"/>
            <p:cNvSpPr>
              <a:spLocks noChangeArrowheads="1"/>
            </p:cNvSpPr>
            <p:nvPr/>
          </p:nvSpPr>
          <p:spPr bwMode="auto">
            <a:xfrm>
              <a:off x="4848" y="1453"/>
              <a:ext cx="63" cy="41"/>
            </a:xfrm>
            <a:prstGeom prst="ellipse">
              <a:avLst/>
            </a:prstGeom>
            <a:solidFill>
              <a:srgbClr val="FF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23" name="Oval 106"/>
            <p:cNvSpPr>
              <a:spLocks noChangeArrowheads="1"/>
            </p:cNvSpPr>
            <p:nvPr/>
          </p:nvSpPr>
          <p:spPr bwMode="auto">
            <a:xfrm>
              <a:off x="4848" y="1615"/>
              <a:ext cx="63" cy="41"/>
            </a:xfrm>
            <a:prstGeom prst="ellipse">
              <a:avLst/>
            </a:prstGeom>
            <a:solidFill>
              <a:srgbClr val="FF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24" name="Oval 107"/>
            <p:cNvSpPr>
              <a:spLocks noChangeArrowheads="1"/>
            </p:cNvSpPr>
            <p:nvPr/>
          </p:nvSpPr>
          <p:spPr bwMode="auto">
            <a:xfrm>
              <a:off x="5175" y="1614"/>
              <a:ext cx="63" cy="41"/>
            </a:xfrm>
            <a:prstGeom prst="ellipse">
              <a:avLst/>
            </a:prstGeom>
            <a:solidFill>
              <a:srgbClr val="FF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25" name="Oval 108"/>
            <p:cNvSpPr>
              <a:spLocks noChangeArrowheads="1"/>
            </p:cNvSpPr>
            <p:nvPr/>
          </p:nvSpPr>
          <p:spPr bwMode="auto">
            <a:xfrm>
              <a:off x="5025" y="1542"/>
              <a:ext cx="63" cy="41"/>
            </a:xfrm>
            <a:prstGeom prst="ellipse">
              <a:avLst/>
            </a:prstGeom>
            <a:solidFill>
              <a:srgbClr val="FF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26" name="Oval 109"/>
            <p:cNvSpPr>
              <a:spLocks noChangeArrowheads="1"/>
            </p:cNvSpPr>
            <p:nvPr/>
          </p:nvSpPr>
          <p:spPr bwMode="auto">
            <a:xfrm>
              <a:off x="5184" y="1440"/>
              <a:ext cx="63" cy="41"/>
            </a:xfrm>
            <a:prstGeom prst="ellipse">
              <a:avLst/>
            </a:prstGeom>
            <a:solidFill>
              <a:srgbClr val="FF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27" name="Oval 110"/>
            <p:cNvSpPr>
              <a:spLocks noChangeArrowheads="1"/>
            </p:cNvSpPr>
            <p:nvPr/>
          </p:nvSpPr>
          <p:spPr bwMode="auto">
            <a:xfrm>
              <a:off x="3873" y="1429"/>
              <a:ext cx="63" cy="41"/>
            </a:xfrm>
            <a:prstGeom prst="ellipse">
              <a:avLst/>
            </a:prstGeom>
            <a:solidFill>
              <a:srgbClr val="FF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28" name="Oval 111"/>
            <p:cNvSpPr>
              <a:spLocks noChangeArrowheads="1"/>
            </p:cNvSpPr>
            <p:nvPr/>
          </p:nvSpPr>
          <p:spPr bwMode="auto">
            <a:xfrm>
              <a:off x="3873" y="1591"/>
              <a:ext cx="63" cy="41"/>
            </a:xfrm>
            <a:prstGeom prst="ellipse">
              <a:avLst/>
            </a:prstGeom>
            <a:solidFill>
              <a:srgbClr val="FF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29" name="Oval 112"/>
            <p:cNvSpPr>
              <a:spLocks noChangeArrowheads="1"/>
            </p:cNvSpPr>
            <p:nvPr/>
          </p:nvSpPr>
          <p:spPr bwMode="auto">
            <a:xfrm>
              <a:off x="4200" y="1590"/>
              <a:ext cx="63" cy="41"/>
            </a:xfrm>
            <a:prstGeom prst="ellipse">
              <a:avLst/>
            </a:prstGeom>
            <a:solidFill>
              <a:srgbClr val="FF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30" name="Oval 113"/>
            <p:cNvSpPr>
              <a:spLocks noChangeArrowheads="1"/>
            </p:cNvSpPr>
            <p:nvPr/>
          </p:nvSpPr>
          <p:spPr bwMode="auto">
            <a:xfrm>
              <a:off x="4050" y="1518"/>
              <a:ext cx="63" cy="41"/>
            </a:xfrm>
            <a:prstGeom prst="ellipse">
              <a:avLst/>
            </a:prstGeom>
            <a:solidFill>
              <a:srgbClr val="FF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31" name="Oval 114"/>
            <p:cNvSpPr>
              <a:spLocks noChangeArrowheads="1"/>
            </p:cNvSpPr>
            <p:nvPr/>
          </p:nvSpPr>
          <p:spPr bwMode="auto">
            <a:xfrm>
              <a:off x="4209" y="1416"/>
              <a:ext cx="63" cy="41"/>
            </a:xfrm>
            <a:prstGeom prst="ellipse">
              <a:avLst/>
            </a:prstGeom>
            <a:solidFill>
              <a:srgbClr val="FF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198"/>
          <p:cNvGrpSpPr>
            <a:grpSpLocks/>
          </p:cNvGrpSpPr>
          <p:nvPr/>
        </p:nvGrpSpPr>
        <p:grpSpPr bwMode="auto">
          <a:xfrm>
            <a:off x="5173663" y="2295525"/>
            <a:ext cx="874712" cy="1971675"/>
            <a:chOff x="3259" y="1446"/>
            <a:chExt cx="551" cy="1242"/>
          </a:xfrm>
        </p:grpSpPr>
        <p:grpSp>
          <p:nvGrpSpPr>
            <p:cNvPr id="70707" name="Group 196"/>
            <p:cNvGrpSpPr>
              <a:grpSpLocks/>
            </p:cNvGrpSpPr>
            <p:nvPr/>
          </p:nvGrpSpPr>
          <p:grpSpPr bwMode="auto">
            <a:xfrm>
              <a:off x="3259" y="2191"/>
              <a:ext cx="509" cy="497"/>
              <a:chOff x="3259" y="2191"/>
              <a:chExt cx="509" cy="497"/>
            </a:xfrm>
          </p:grpSpPr>
          <p:sp>
            <p:nvSpPr>
              <p:cNvPr id="70709" name="Line 153"/>
              <p:cNvSpPr>
                <a:spLocks noChangeShapeType="1"/>
              </p:cNvSpPr>
              <p:nvPr/>
            </p:nvSpPr>
            <p:spPr bwMode="auto">
              <a:xfrm flipH="1">
                <a:off x="3432" y="2312"/>
                <a:ext cx="304" cy="37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10" name="Line 154"/>
              <p:cNvSpPr>
                <a:spLocks noChangeShapeType="1"/>
              </p:cNvSpPr>
              <p:nvPr/>
            </p:nvSpPr>
            <p:spPr bwMode="auto">
              <a:xfrm flipH="1">
                <a:off x="3360" y="2312"/>
                <a:ext cx="72" cy="9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11" name="Line 155"/>
              <p:cNvSpPr>
                <a:spLocks noChangeShapeType="1"/>
              </p:cNvSpPr>
              <p:nvPr/>
            </p:nvSpPr>
            <p:spPr bwMode="auto">
              <a:xfrm>
                <a:off x="3288" y="2312"/>
                <a:ext cx="224" cy="28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12" name="Rectangle 156"/>
              <p:cNvSpPr>
                <a:spLocks noChangeArrowheads="1"/>
              </p:cNvSpPr>
              <p:nvPr/>
            </p:nvSpPr>
            <p:spPr bwMode="auto">
              <a:xfrm>
                <a:off x="3715" y="2191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Helvetica" pitchFamily="-109" charset="0"/>
                  </a:rPr>
                  <a:t>1</a:t>
                </a:r>
                <a:endParaRPr lang="en-US"/>
              </a:p>
            </p:txBody>
          </p:sp>
          <p:sp>
            <p:nvSpPr>
              <p:cNvPr id="70713" name="Rectangle 157"/>
              <p:cNvSpPr>
                <a:spLocks noChangeArrowheads="1"/>
              </p:cNvSpPr>
              <p:nvPr/>
            </p:nvSpPr>
            <p:spPr bwMode="auto">
              <a:xfrm>
                <a:off x="3563" y="2191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Helvetica" pitchFamily="-109" charset="0"/>
                  </a:rPr>
                  <a:t>3</a:t>
                </a:r>
                <a:endParaRPr lang="en-US"/>
              </a:p>
            </p:txBody>
          </p:sp>
          <p:sp>
            <p:nvSpPr>
              <p:cNvPr id="70714" name="Rectangle 158"/>
              <p:cNvSpPr>
                <a:spLocks noChangeArrowheads="1"/>
              </p:cNvSpPr>
              <p:nvPr/>
            </p:nvSpPr>
            <p:spPr bwMode="auto">
              <a:xfrm>
                <a:off x="3411" y="2191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Helvetica" pitchFamily="-109" charset="0"/>
                  </a:rPr>
                  <a:t>2</a:t>
                </a:r>
                <a:endParaRPr lang="en-US"/>
              </a:p>
            </p:txBody>
          </p:sp>
          <p:sp>
            <p:nvSpPr>
              <p:cNvPr id="70715" name="Rectangle 159"/>
              <p:cNvSpPr>
                <a:spLocks noChangeArrowheads="1"/>
              </p:cNvSpPr>
              <p:nvPr/>
            </p:nvSpPr>
            <p:spPr bwMode="auto">
              <a:xfrm>
                <a:off x="3259" y="2191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Helvetica" pitchFamily="-109" charset="0"/>
                  </a:rPr>
                  <a:t>4</a:t>
                </a:r>
                <a:endParaRPr lang="en-US"/>
              </a:p>
            </p:txBody>
          </p:sp>
          <p:sp>
            <p:nvSpPr>
              <p:cNvPr id="70716" name="Line 160"/>
              <p:cNvSpPr>
                <a:spLocks noChangeShapeType="1"/>
              </p:cNvSpPr>
              <p:nvPr/>
            </p:nvSpPr>
            <p:spPr bwMode="auto">
              <a:xfrm flipH="1">
                <a:off x="3434" y="2302"/>
                <a:ext cx="152" cy="20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0708" name="Freeform 144"/>
            <p:cNvSpPr>
              <a:spLocks/>
            </p:cNvSpPr>
            <p:nvPr/>
          </p:nvSpPr>
          <p:spPr bwMode="auto">
            <a:xfrm>
              <a:off x="3522" y="1446"/>
              <a:ext cx="288" cy="720"/>
            </a:xfrm>
            <a:custGeom>
              <a:avLst/>
              <a:gdLst>
                <a:gd name="T0" fmla="*/ 288 w 288"/>
                <a:gd name="T1" fmla="*/ 0 h 720"/>
                <a:gd name="T2" fmla="*/ 48 w 288"/>
                <a:gd name="T3" fmla="*/ 288 h 720"/>
                <a:gd name="T4" fmla="*/ 0 w 288"/>
                <a:gd name="T5" fmla="*/ 720 h 720"/>
                <a:gd name="T6" fmla="*/ 0 60000 65536"/>
                <a:gd name="T7" fmla="*/ 0 60000 65536"/>
                <a:gd name="T8" fmla="*/ 0 60000 65536"/>
                <a:gd name="T9" fmla="*/ 0 w 288"/>
                <a:gd name="T10" fmla="*/ 0 h 720"/>
                <a:gd name="T11" fmla="*/ 288 w 288"/>
                <a:gd name="T12" fmla="*/ 720 h 7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720">
                  <a:moveTo>
                    <a:pt x="288" y="0"/>
                  </a:moveTo>
                  <a:cubicBezTo>
                    <a:pt x="192" y="84"/>
                    <a:pt x="96" y="168"/>
                    <a:pt x="48" y="288"/>
                  </a:cubicBezTo>
                  <a:cubicBezTo>
                    <a:pt x="0" y="408"/>
                    <a:pt x="0" y="564"/>
                    <a:pt x="0" y="7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199"/>
          <p:cNvGrpSpPr>
            <a:grpSpLocks/>
          </p:cNvGrpSpPr>
          <p:nvPr/>
        </p:nvGrpSpPr>
        <p:grpSpPr bwMode="auto">
          <a:xfrm>
            <a:off x="5110163" y="2640013"/>
            <a:ext cx="1217612" cy="2555875"/>
            <a:chOff x="3219" y="1663"/>
            <a:chExt cx="767" cy="1610"/>
          </a:xfrm>
        </p:grpSpPr>
        <p:grpSp>
          <p:nvGrpSpPr>
            <p:cNvPr id="70697" name="Group 197"/>
            <p:cNvGrpSpPr>
              <a:grpSpLocks/>
            </p:cNvGrpSpPr>
            <p:nvPr/>
          </p:nvGrpSpPr>
          <p:grpSpPr bwMode="auto">
            <a:xfrm>
              <a:off x="3219" y="2784"/>
              <a:ext cx="509" cy="489"/>
              <a:chOff x="3219" y="2759"/>
              <a:chExt cx="509" cy="489"/>
            </a:xfrm>
          </p:grpSpPr>
          <p:sp>
            <p:nvSpPr>
              <p:cNvPr id="70699" name="Line 169"/>
              <p:cNvSpPr>
                <a:spLocks noChangeShapeType="1"/>
              </p:cNvSpPr>
              <p:nvPr/>
            </p:nvSpPr>
            <p:spPr bwMode="auto">
              <a:xfrm>
                <a:off x="3258" y="2872"/>
                <a:ext cx="304" cy="37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00" name="Line 170"/>
              <p:cNvSpPr>
                <a:spLocks noChangeShapeType="1"/>
              </p:cNvSpPr>
              <p:nvPr/>
            </p:nvSpPr>
            <p:spPr bwMode="auto">
              <a:xfrm>
                <a:off x="3562" y="2872"/>
                <a:ext cx="72" cy="9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01" name="Line 171"/>
              <p:cNvSpPr>
                <a:spLocks noChangeShapeType="1"/>
              </p:cNvSpPr>
              <p:nvPr/>
            </p:nvSpPr>
            <p:spPr bwMode="auto">
              <a:xfrm flipH="1">
                <a:off x="3482" y="2872"/>
                <a:ext cx="224" cy="28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02" name="Line 172"/>
              <p:cNvSpPr>
                <a:spLocks noChangeShapeType="1"/>
              </p:cNvSpPr>
              <p:nvPr/>
            </p:nvSpPr>
            <p:spPr bwMode="auto">
              <a:xfrm>
                <a:off x="3406" y="2862"/>
                <a:ext cx="154" cy="20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03" name="Rectangle 173"/>
              <p:cNvSpPr>
                <a:spLocks noChangeArrowheads="1"/>
              </p:cNvSpPr>
              <p:nvPr/>
            </p:nvSpPr>
            <p:spPr bwMode="auto">
              <a:xfrm>
                <a:off x="3675" y="2759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Helvetica" pitchFamily="-109" charset="0"/>
                  </a:rPr>
                  <a:t>4</a:t>
                </a:r>
                <a:endParaRPr lang="en-US"/>
              </a:p>
            </p:txBody>
          </p:sp>
          <p:sp>
            <p:nvSpPr>
              <p:cNvPr id="70704" name="Rectangle 174"/>
              <p:cNvSpPr>
                <a:spLocks noChangeArrowheads="1"/>
              </p:cNvSpPr>
              <p:nvPr/>
            </p:nvSpPr>
            <p:spPr bwMode="auto">
              <a:xfrm>
                <a:off x="3523" y="2759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Helvetica" pitchFamily="-109" charset="0"/>
                  </a:rPr>
                  <a:t>2</a:t>
                </a:r>
                <a:endParaRPr lang="en-US"/>
              </a:p>
            </p:txBody>
          </p:sp>
          <p:sp>
            <p:nvSpPr>
              <p:cNvPr id="70705" name="Rectangle 175"/>
              <p:cNvSpPr>
                <a:spLocks noChangeArrowheads="1"/>
              </p:cNvSpPr>
              <p:nvPr/>
            </p:nvSpPr>
            <p:spPr bwMode="auto">
              <a:xfrm>
                <a:off x="3371" y="2759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Helvetica" pitchFamily="-109" charset="0"/>
                  </a:rPr>
                  <a:t>1</a:t>
                </a:r>
                <a:endParaRPr lang="en-US"/>
              </a:p>
            </p:txBody>
          </p:sp>
          <p:sp>
            <p:nvSpPr>
              <p:cNvPr id="70706" name="Rectangle 176"/>
              <p:cNvSpPr>
                <a:spLocks noChangeArrowheads="1"/>
              </p:cNvSpPr>
              <p:nvPr/>
            </p:nvSpPr>
            <p:spPr bwMode="auto">
              <a:xfrm>
                <a:off x="3219" y="2759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Helvetica" pitchFamily="-109" charset="0"/>
                  </a:rPr>
                  <a:t>3</a:t>
                </a:r>
                <a:endParaRPr lang="en-US"/>
              </a:p>
            </p:txBody>
          </p:sp>
        </p:grpSp>
        <p:sp>
          <p:nvSpPr>
            <p:cNvPr id="70698" name="Freeform 145"/>
            <p:cNvSpPr>
              <a:spLocks/>
            </p:cNvSpPr>
            <p:nvPr/>
          </p:nvSpPr>
          <p:spPr bwMode="auto">
            <a:xfrm>
              <a:off x="3714" y="1663"/>
              <a:ext cx="272" cy="1344"/>
            </a:xfrm>
            <a:custGeom>
              <a:avLst/>
              <a:gdLst>
                <a:gd name="T0" fmla="*/ 192 w 272"/>
                <a:gd name="T1" fmla="*/ 0 h 1344"/>
                <a:gd name="T2" fmla="*/ 240 w 272"/>
                <a:gd name="T3" fmla="*/ 720 h 1344"/>
                <a:gd name="T4" fmla="*/ 0 w 272"/>
                <a:gd name="T5" fmla="*/ 1344 h 1344"/>
                <a:gd name="T6" fmla="*/ 0 60000 65536"/>
                <a:gd name="T7" fmla="*/ 0 60000 65536"/>
                <a:gd name="T8" fmla="*/ 0 60000 65536"/>
                <a:gd name="T9" fmla="*/ 0 w 272"/>
                <a:gd name="T10" fmla="*/ 0 h 1344"/>
                <a:gd name="T11" fmla="*/ 272 w 272"/>
                <a:gd name="T12" fmla="*/ 1344 h 13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2" h="1344">
                  <a:moveTo>
                    <a:pt x="192" y="0"/>
                  </a:moveTo>
                  <a:cubicBezTo>
                    <a:pt x="232" y="248"/>
                    <a:pt x="272" y="496"/>
                    <a:pt x="240" y="720"/>
                  </a:cubicBezTo>
                  <a:cubicBezTo>
                    <a:pt x="208" y="944"/>
                    <a:pt x="104" y="1144"/>
                    <a:pt x="0" y="13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Group 202"/>
          <p:cNvGrpSpPr>
            <a:grpSpLocks/>
          </p:cNvGrpSpPr>
          <p:nvPr/>
        </p:nvGrpSpPr>
        <p:grpSpPr bwMode="auto">
          <a:xfrm>
            <a:off x="6492875" y="2600325"/>
            <a:ext cx="1355725" cy="2555875"/>
            <a:chOff x="4090" y="1638"/>
            <a:chExt cx="854" cy="1610"/>
          </a:xfrm>
        </p:grpSpPr>
        <p:grpSp>
          <p:nvGrpSpPr>
            <p:cNvPr id="70687" name="Group 194"/>
            <p:cNvGrpSpPr>
              <a:grpSpLocks/>
            </p:cNvGrpSpPr>
            <p:nvPr/>
          </p:nvGrpSpPr>
          <p:grpSpPr bwMode="auto">
            <a:xfrm>
              <a:off x="4435" y="2759"/>
              <a:ext cx="509" cy="489"/>
              <a:chOff x="4435" y="2759"/>
              <a:chExt cx="509" cy="489"/>
            </a:xfrm>
          </p:grpSpPr>
          <p:sp>
            <p:nvSpPr>
              <p:cNvPr id="70689" name="Line 177"/>
              <p:cNvSpPr>
                <a:spLocks noChangeShapeType="1"/>
              </p:cNvSpPr>
              <p:nvPr/>
            </p:nvSpPr>
            <p:spPr bwMode="auto">
              <a:xfrm>
                <a:off x="4474" y="2872"/>
                <a:ext cx="304" cy="37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90" name="Line 178"/>
              <p:cNvSpPr>
                <a:spLocks noChangeShapeType="1"/>
              </p:cNvSpPr>
              <p:nvPr/>
            </p:nvSpPr>
            <p:spPr bwMode="auto">
              <a:xfrm>
                <a:off x="4778" y="2872"/>
                <a:ext cx="72" cy="9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91" name="Line 179"/>
              <p:cNvSpPr>
                <a:spLocks noChangeShapeType="1"/>
              </p:cNvSpPr>
              <p:nvPr/>
            </p:nvSpPr>
            <p:spPr bwMode="auto">
              <a:xfrm flipH="1">
                <a:off x="4698" y="2872"/>
                <a:ext cx="224" cy="28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92" name="Line 180"/>
              <p:cNvSpPr>
                <a:spLocks noChangeShapeType="1"/>
              </p:cNvSpPr>
              <p:nvPr/>
            </p:nvSpPr>
            <p:spPr bwMode="auto">
              <a:xfrm>
                <a:off x="4622" y="2862"/>
                <a:ext cx="154" cy="20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93" name="Rectangle 181"/>
              <p:cNvSpPr>
                <a:spLocks noChangeArrowheads="1"/>
              </p:cNvSpPr>
              <p:nvPr/>
            </p:nvSpPr>
            <p:spPr bwMode="auto">
              <a:xfrm>
                <a:off x="4891" y="2759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Helvetica" pitchFamily="-109" charset="0"/>
                  </a:rPr>
                  <a:t>1</a:t>
                </a:r>
                <a:endParaRPr lang="en-US"/>
              </a:p>
            </p:txBody>
          </p:sp>
          <p:sp>
            <p:nvSpPr>
              <p:cNvPr id="70694" name="Rectangle 182"/>
              <p:cNvSpPr>
                <a:spLocks noChangeArrowheads="1"/>
              </p:cNvSpPr>
              <p:nvPr/>
            </p:nvSpPr>
            <p:spPr bwMode="auto">
              <a:xfrm>
                <a:off x="4739" y="2759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Helvetica" pitchFamily="-109" charset="0"/>
                  </a:rPr>
                  <a:t>3</a:t>
                </a:r>
                <a:endParaRPr lang="en-US"/>
              </a:p>
            </p:txBody>
          </p:sp>
          <p:sp>
            <p:nvSpPr>
              <p:cNvPr id="70695" name="Rectangle 183"/>
              <p:cNvSpPr>
                <a:spLocks noChangeArrowheads="1"/>
              </p:cNvSpPr>
              <p:nvPr/>
            </p:nvSpPr>
            <p:spPr bwMode="auto">
              <a:xfrm>
                <a:off x="4587" y="2759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Helvetica" pitchFamily="-109" charset="0"/>
                  </a:rPr>
                  <a:t>2</a:t>
                </a:r>
                <a:endParaRPr lang="en-US"/>
              </a:p>
            </p:txBody>
          </p:sp>
          <p:sp>
            <p:nvSpPr>
              <p:cNvPr id="70696" name="Rectangle 184"/>
              <p:cNvSpPr>
                <a:spLocks noChangeArrowheads="1"/>
              </p:cNvSpPr>
              <p:nvPr/>
            </p:nvSpPr>
            <p:spPr bwMode="auto">
              <a:xfrm>
                <a:off x="4435" y="2759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Helvetica" pitchFamily="-109" charset="0"/>
                  </a:rPr>
                  <a:t>4</a:t>
                </a:r>
                <a:endParaRPr lang="en-US"/>
              </a:p>
            </p:txBody>
          </p:sp>
        </p:grpSp>
        <p:sp>
          <p:nvSpPr>
            <p:cNvPr id="70688" name="Freeform 146"/>
            <p:cNvSpPr>
              <a:spLocks/>
            </p:cNvSpPr>
            <p:nvPr/>
          </p:nvSpPr>
          <p:spPr bwMode="auto">
            <a:xfrm flipH="1">
              <a:off x="4090" y="1638"/>
              <a:ext cx="272" cy="1344"/>
            </a:xfrm>
            <a:custGeom>
              <a:avLst/>
              <a:gdLst>
                <a:gd name="T0" fmla="*/ 192 w 272"/>
                <a:gd name="T1" fmla="*/ 0 h 1344"/>
                <a:gd name="T2" fmla="*/ 240 w 272"/>
                <a:gd name="T3" fmla="*/ 720 h 1344"/>
                <a:gd name="T4" fmla="*/ 0 w 272"/>
                <a:gd name="T5" fmla="*/ 1344 h 1344"/>
                <a:gd name="T6" fmla="*/ 0 60000 65536"/>
                <a:gd name="T7" fmla="*/ 0 60000 65536"/>
                <a:gd name="T8" fmla="*/ 0 60000 65536"/>
                <a:gd name="T9" fmla="*/ 0 w 272"/>
                <a:gd name="T10" fmla="*/ 0 h 1344"/>
                <a:gd name="T11" fmla="*/ 272 w 272"/>
                <a:gd name="T12" fmla="*/ 1344 h 13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2" h="1344">
                  <a:moveTo>
                    <a:pt x="192" y="0"/>
                  </a:moveTo>
                  <a:cubicBezTo>
                    <a:pt x="232" y="248"/>
                    <a:pt x="272" y="496"/>
                    <a:pt x="240" y="720"/>
                  </a:cubicBezTo>
                  <a:cubicBezTo>
                    <a:pt x="208" y="944"/>
                    <a:pt x="104" y="1144"/>
                    <a:pt x="0" y="13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" name="Group 200"/>
          <p:cNvGrpSpPr>
            <a:grpSpLocks/>
          </p:cNvGrpSpPr>
          <p:nvPr/>
        </p:nvGrpSpPr>
        <p:grpSpPr bwMode="auto">
          <a:xfrm>
            <a:off x="6078538" y="2524125"/>
            <a:ext cx="808037" cy="3457575"/>
            <a:chOff x="3829" y="1590"/>
            <a:chExt cx="509" cy="2178"/>
          </a:xfrm>
        </p:grpSpPr>
        <p:grpSp>
          <p:nvGrpSpPr>
            <p:cNvPr id="70677" name="Group 193"/>
            <p:cNvGrpSpPr>
              <a:grpSpLocks/>
            </p:cNvGrpSpPr>
            <p:nvPr/>
          </p:nvGrpSpPr>
          <p:grpSpPr bwMode="auto">
            <a:xfrm>
              <a:off x="3829" y="3279"/>
              <a:ext cx="509" cy="489"/>
              <a:chOff x="3829" y="3279"/>
              <a:chExt cx="509" cy="489"/>
            </a:xfrm>
          </p:grpSpPr>
          <p:sp>
            <p:nvSpPr>
              <p:cNvPr id="70679" name="Line 185"/>
              <p:cNvSpPr>
                <a:spLocks noChangeShapeType="1"/>
              </p:cNvSpPr>
              <p:nvPr/>
            </p:nvSpPr>
            <p:spPr bwMode="auto">
              <a:xfrm>
                <a:off x="3868" y="3392"/>
                <a:ext cx="304" cy="37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80" name="Line 186"/>
              <p:cNvSpPr>
                <a:spLocks noChangeShapeType="1"/>
              </p:cNvSpPr>
              <p:nvPr/>
            </p:nvSpPr>
            <p:spPr bwMode="auto">
              <a:xfrm>
                <a:off x="4172" y="3392"/>
                <a:ext cx="72" cy="9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81" name="Line 187"/>
              <p:cNvSpPr>
                <a:spLocks noChangeShapeType="1"/>
              </p:cNvSpPr>
              <p:nvPr/>
            </p:nvSpPr>
            <p:spPr bwMode="auto">
              <a:xfrm flipH="1">
                <a:off x="4092" y="3392"/>
                <a:ext cx="224" cy="28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82" name="Rectangle 188"/>
              <p:cNvSpPr>
                <a:spLocks noChangeArrowheads="1"/>
              </p:cNvSpPr>
              <p:nvPr/>
            </p:nvSpPr>
            <p:spPr bwMode="auto">
              <a:xfrm>
                <a:off x="4285" y="3279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Helvetica" pitchFamily="-109" charset="0"/>
                  </a:rPr>
                  <a:t>1</a:t>
                </a:r>
                <a:endParaRPr lang="en-US"/>
              </a:p>
            </p:txBody>
          </p:sp>
          <p:sp>
            <p:nvSpPr>
              <p:cNvPr id="70683" name="Rectangle 189"/>
              <p:cNvSpPr>
                <a:spLocks noChangeArrowheads="1"/>
              </p:cNvSpPr>
              <p:nvPr/>
            </p:nvSpPr>
            <p:spPr bwMode="auto">
              <a:xfrm>
                <a:off x="4133" y="3279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Helvetica" pitchFamily="-109" charset="0"/>
                  </a:rPr>
                  <a:t>3</a:t>
                </a:r>
                <a:endParaRPr lang="en-US"/>
              </a:p>
            </p:txBody>
          </p:sp>
          <p:sp>
            <p:nvSpPr>
              <p:cNvPr id="70684" name="Rectangle 190"/>
              <p:cNvSpPr>
                <a:spLocks noChangeArrowheads="1"/>
              </p:cNvSpPr>
              <p:nvPr/>
            </p:nvSpPr>
            <p:spPr bwMode="auto">
              <a:xfrm>
                <a:off x="3981" y="3279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Helvetica" pitchFamily="-109" charset="0"/>
                  </a:rPr>
                  <a:t>2</a:t>
                </a:r>
                <a:endParaRPr lang="en-US"/>
              </a:p>
            </p:txBody>
          </p:sp>
          <p:sp>
            <p:nvSpPr>
              <p:cNvPr id="70685" name="Rectangle 191"/>
              <p:cNvSpPr>
                <a:spLocks noChangeArrowheads="1"/>
              </p:cNvSpPr>
              <p:nvPr/>
            </p:nvSpPr>
            <p:spPr bwMode="auto">
              <a:xfrm>
                <a:off x="3829" y="3279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Helvetica" pitchFamily="-109" charset="0"/>
                  </a:rPr>
                  <a:t>4</a:t>
                </a:r>
                <a:endParaRPr lang="en-US"/>
              </a:p>
            </p:txBody>
          </p:sp>
          <p:sp>
            <p:nvSpPr>
              <p:cNvPr id="70686" name="Line 192"/>
              <p:cNvSpPr>
                <a:spLocks noChangeShapeType="1"/>
              </p:cNvSpPr>
              <p:nvPr/>
            </p:nvSpPr>
            <p:spPr bwMode="auto">
              <a:xfrm flipH="1">
                <a:off x="3948" y="3392"/>
                <a:ext cx="72" cy="9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0678" name="Line 147"/>
            <p:cNvSpPr>
              <a:spLocks noChangeShapeType="1"/>
            </p:cNvSpPr>
            <p:nvPr/>
          </p:nvSpPr>
          <p:spPr bwMode="auto">
            <a:xfrm>
              <a:off x="4050" y="1590"/>
              <a:ext cx="0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oup 201"/>
          <p:cNvGrpSpPr>
            <a:grpSpLocks/>
          </p:cNvGrpSpPr>
          <p:nvPr/>
        </p:nvGrpSpPr>
        <p:grpSpPr bwMode="auto">
          <a:xfrm>
            <a:off x="6772275" y="2286000"/>
            <a:ext cx="1101725" cy="1981200"/>
            <a:chOff x="4266" y="1440"/>
            <a:chExt cx="694" cy="1248"/>
          </a:xfrm>
        </p:grpSpPr>
        <p:grpSp>
          <p:nvGrpSpPr>
            <p:cNvPr id="70667" name="Group 195"/>
            <p:cNvGrpSpPr>
              <a:grpSpLocks/>
            </p:cNvGrpSpPr>
            <p:nvPr/>
          </p:nvGrpSpPr>
          <p:grpSpPr bwMode="auto">
            <a:xfrm>
              <a:off x="4451" y="2191"/>
              <a:ext cx="509" cy="497"/>
              <a:chOff x="4451" y="2191"/>
              <a:chExt cx="509" cy="497"/>
            </a:xfrm>
          </p:grpSpPr>
          <p:sp>
            <p:nvSpPr>
              <p:cNvPr id="70669" name="Line 161"/>
              <p:cNvSpPr>
                <a:spLocks noChangeShapeType="1"/>
              </p:cNvSpPr>
              <p:nvPr/>
            </p:nvSpPr>
            <p:spPr bwMode="auto">
              <a:xfrm flipH="1">
                <a:off x="4624" y="2312"/>
                <a:ext cx="304" cy="37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70" name="Line 162"/>
              <p:cNvSpPr>
                <a:spLocks noChangeShapeType="1"/>
              </p:cNvSpPr>
              <p:nvPr/>
            </p:nvSpPr>
            <p:spPr bwMode="auto">
              <a:xfrm flipH="1">
                <a:off x="4552" y="2312"/>
                <a:ext cx="72" cy="9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71" name="Line 163"/>
              <p:cNvSpPr>
                <a:spLocks noChangeShapeType="1"/>
              </p:cNvSpPr>
              <p:nvPr/>
            </p:nvSpPr>
            <p:spPr bwMode="auto">
              <a:xfrm>
                <a:off x="4480" y="2312"/>
                <a:ext cx="224" cy="28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72" name="Rectangle 164"/>
              <p:cNvSpPr>
                <a:spLocks noChangeArrowheads="1"/>
              </p:cNvSpPr>
              <p:nvPr/>
            </p:nvSpPr>
            <p:spPr bwMode="auto">
              <a:xfrm>
                <a:off x="4907" y="2191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Helvetica" pitchFamily="-109" charset="0"/>
                  </a:rPr>
                  <a:t>2</a:t>
                </a:r>
                <a:endParaRPr lang="en-US"/>
              </a:p>
            </p:txBody>
          </p:sp>
          <p:sp>
            <p:nvSpPr>
              <p:cNvPr id="70673" name="Rectangle 165"/>
              <p:cNvSpPr>
                <a:spLocks noChangeArrowheads="1"/>
              </p:cNvSpPr>
              <p:nvPr/>
            </p:nvSpPr>
            <p:spPr bwMode="auto">
              <a:xfrm>
                <a:off x="4755" y="2191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Helvetica" pitchFamily="-109" charset="0"/>
                  </a:rPr>
                  <a:t>4</a:t>
                </a:r>
                <a:endParaRPr lang="en-US"/>
              </a:p>
            </p:txBody>
          </p:sp>
          <p:sp>
            <p:nvSpPr>
              <p:cNvPr id="70674" name="Rectangle 166"/>
              <p:cNvSpPr>
                <a:spLocks noChangeArrowheads="1"/>
              </p:cNvSpPr>
              <p:nvPr/>
            </p:nvSpPr>
            <p:spPr bwMode="auto">
              <a:xfrm>
                <a:off x="4603" y="2191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Helvetica" pitchFamily="-109" charset="0"/>
                  </a:rPr>
                  <a:t>1</a:t>
                </a:r>
                <a:endParaRPr lang="en-US"/>
              </a:p>
            </p:txBody>
          </p:sp>
          <p:sp>
            <p:nvSpPr>
              <p:cNvPr id="70675" name="Rectangle 167"/>
              <p:cNvSpPr>
                <a:spLocks noChangeArrowheads="1"/>
              </p:cNvSpPr>
              <p:nvPr/>
            </p:nvSpPr>
            <p:spPr bwMode="auto">
              <a:xfrm>
                <a:off x="4451" y="2191"/>
                <a:ext cx="53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  <a:latin typeface="Helvetica" pitchFamily="-109" charset="0"/>
                  </a:rPr>
                  <a:t>3</a:t>
                </a:r>
                <a:endParaRPr lang="en-US"/>
              </a:p>
            </p:txBody>
          </p:sp>
          <p:sp>
            <p:nvSpPr>
              <p:cNvPr id="70676" name="Line 168"/>
              <p:cNvSpPr>
                <a:spLocks noChangeShapeType="1"/>
              </p:cNvSpPr>
              <p:nvPr/>
            </p:nvSpPr>
            <p:spPr bwMode="auto">
              <a:xfrm flipH="1">
                <a:off x="4626" y="2302"/>
                <a:ext cx="152" cy="20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0668" name="Freeform 148"/>
            <p:cNvSpPr>
              <a:spLocks/>
            </p:cNvSpPr>
            <p:nvPr/>
          </p:nvSpPr>
          <p:spPr bwMode="auto">
            <a:xfrm flipH="1">
              <a:off x="4266" y="1440"/>
              <a:ext cx="288" cy="720"/>
            </a:xfrm>
            <a:custGeom>
              <a:avLst/>
              <a:gdLst>
                <a:gd name="T0" fmla="*/ 288 w 288"/>
                <a:gd name="T1" fmla="*/ 0 h 720"/>
                <a:gd name="T2" fmla="*/ 48 w 288"/>
                <a:gd name="T3" fmla="*/ 288 h 720"/>
                <a:gd name="T4" fmla="*/ 0 w 288"/>
                <a:gd name="T5" fmla="*/ 720 h 720"/>
                <a:gd name="T6" fmla="*/ 0 60000 65536"/>
                <a:gd name="T7" fmla="*/ 0 60000 65536"/>
                <a:gd name="T8" fmla="*/ 0 60000 65536"/>
                <a:gd name="T9" fmla="*/ 0 w 288"/>
                <a:gd name="T10" fmla="*/ 0 h 720"/>
                <a:gd name="T11" fmla="*/ 288 w 288"/>
                <a:gd name="T12" fmla="*/ 720 h 7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720">
                  <a:moveTo>
                    <a:pt x="288" y="0"/>
                  </a:moveTo>
                  <a:cubicBezTo>
                    <a:pt x="192" y="84"/>
                    <a:pt x="96" y="168"/>
                    <a:pt x="48" y="288"/>
                  </a:cubicBezTo>
                  <a:cubicBezTo>
                    <a:pt x="0" y="408"/>
                    <a:pt x="0" y="564"/>
                    <a:pt x="0" y="7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21" name="PowerPoint Temp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38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98563"/>
            <a:ext cx="8534400" cy="1773237"/>
          </a:xfrm>
        </p:spPr>
        <p:txBody>
          <a:bodyPr/>
          <a:lstStyle/>
          <a:p>
            <a:r>
              <a:rPr lang="en-US">
                <a:ea typeface="ＭＳ Ｐゴシック" pitchFamily="-109" charset="-128"/>
                <a:cs typeface="ＭＳ Ｐゴシック" pitchFamily="-109" charset="-128"/>
              </a:rPr>
              <a:t>A valid clade is monophyletic consisting of the ancestor taxon and all its descendants</a:t>
            </a:r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>
                <a:ea typeface="ＭＳ Ｐゴシック" pitchFamily="-109" charset="-128"/>
                <a:cs typeface="ＭＳ Ｐゴシック" pitchFamily="-109" charset="-128"/>
              </a:rPr>
              <a:t>Reading phylogenetic trees</a:t>
            </a:r>
          </a:p>
        </p:txBody>
      </p:sp>
      <p:pic>
        <p:nvPicPr>
          <p:cNvPr id="72708" name="Picture 17" descr="Screen Shot 2013-03-07 at 3.27.29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98800" y="2857500"/>
            <a:ext cx="29210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2200275"/>
          </a:xfrm>
        </p:spPr>
        <p:txBody>
          <a:bodyPr/>
          <a:lstStyle/>
          <a:p>
            <a:r>
              <a:rPr lang="en-US">
                <a:ea typeface="ＭＳ Ｐゴシック" pitchFamily="-109" charset="-128"/>
                <a:cs typeface="ＭＳ Ｐゴシック" pitchFamily="-109" charset="-128"/>
              </a:rPr>
              <a:t>A paraphyletic clade consists of an ancestral taxon and some, but not all, of the descendants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ＭＳ Ｐゴシック" pitchFamily="-109" charset="-128"/>
                <a:cs typeface="ＭＳ Ｐゴシック" pitchFamily="-109" charset="-128"/>
              </a:rPr>
              <a:t>Reading phylogenetic trees</a:t>
            </a:r>
          </a:p>
        </p:txBody>
      </p:sp>
      <p:pic>
        <p:nvPicPr>
          <p:cNvPr id="74756" name="Picture 18" descr="Screen Shot 2013-03-07 at 3.24.43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87663" y="2959100"/>
            <a:ext cx="29083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534400" cy="1773238"/>
          </a:xfrm>
        </p:spPr>
        <p:txBody>
          <a:bodyPr/>
          <a:lstStyle/>
          <a:p>
            <a:r>
              <a:rPr lang="en-US">
                <a:ea typeface="ＭＳ Ｐゴシック" pitchFamily="-109" charset="-128"/>
                <a:cs typeface="ＭＳ Ｐゴシック" pitchFamily="-109" charset="-128"/>
              </a:rPr>
              <a:t>A polyphyletic grouping includes numerous taxa that lack a common ancestor</a:t>
            </a:r>
          </a:p>
        </p:txBody>
      </p:sp>
      <p:sp>
        <p:nvSpPr>
          <p:cNvPr id="76803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400">
                <a:solidFill>
                  <a:srgbClr val="000000"/>
                </a:solidFill>
                <a:latin typeface="Times" pitchFamily="-109" charset="0"/>
              </a:rPr>
              <a:t>Reading phylogenetic trees</a:t>
            </a:r>
          </a:p>
        </p:txBody>
      </p:sp>
      <p:pic>
        <p:nvPicPr>
          <p:cNvPr id="76804" name="Picture 22" descr="Screen Shot 2013-03-07 at 3.24.34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2870200"/>
            <a:ext cx="2895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:|35|3.2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4.2|6.3|12.2|1.4|0.9|1.1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:|2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3396</TotalTime>
  <Words>564</Words>
  <Application>Microsoft Office PowerPoint</Application>
  <PresentationFormat>全屏显示(4:3)</PresentationFormat>
  <Paragraphs>101</Paragraphs>
  <Slides>15</Slides>
  <Notes>8</Notes>
  <HiddenSlides>0</HiddenSlides>
  <MMClips>15</MMClips>
  <ScaleCrop>false</ScaleCrop>
  <HeadingPairs>
    <vt:vector size="8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1" baseType="lpstr">
      <vt:lpstr>Calibri</vt:lpstr>
      <vt:lpstr>Helvetica</vt:lpstr>
      <vt:lpstr>Times</vt:lpstr>
      <vt:lpstr>Times New Roman</vt:lpstr>
      <vt:lpstr>Blank Presentation</vt:lpstr>
      <vt:lpstr>Document</vt:lpstr>
      <vt:lpstr>Phylogenetics -- Introduction</vt:lpstr>
      <vt:lpstr> Why phylogeny? </vt:lpstr>
      <vt:lpstr>http://www.phylo.org/atol/</vt:lpstr>
      <vt:lpstr>Terminology</vt:lpstr>
      <vt:lpstr>Number of Trees Unrooted bifurcating (2N-5)!!</vt:lpstr>
      <vt:lpstr>Number of Trees Rooted bifurcating (2N-3)!!</vt:lpstr>
      <vt:lpstr>Reading phylogenetic trees</vt:lpstr>
      <vt:lpstr>Reading phylogenetic trees</vt:lpstr>
      <vt:lpstr>PowerPoint 演示文稿</vt:lpstr>
      <vt:lpstr>Homology vs. Homoplasy</vt:lpstr>
      <vt:lpstr>Vertebrate limbs are homologous.</vt:lpstr>
      <vt:lpstr>Are bird and bat WINGS homologous?</vt:lpstr>
      <vt:lpstr>Sequence homolog</vt:lpstr>
      <vt:lpstr>Sequence homolog</vt:lpstr>
      <vt:lpstr>PowerPoint 演示文稿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BLOSUM Scoring Matrices</dc:title>
  <dc:creator>David Swofford</dc:creator>
  <cp:lastModifiedBy>Huang Junman</cp:lastModifiedBy>
  <cp:revision>437</cp:revision>
  <cp:lastPrinted>2005-03-01T13:49:41Z</cp:lastPrinted>
  <dcterms:created xsi:type="dcterms:W3CDTF">2020-03-13T07:25:45Z</dcterms:created>
  <dcterms:modified xsi:type="dcterms:W3CDTF">2021-04-04T02:26:35Z</dcterms:modified>
</cp:coreProperties>
</file>