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70"/>
        <p:guide pos="37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72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780540" y="1403985"/>
            <a:ext cx="89077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Describe the three types of photoreceptive glycoprotein(opsin) and their difference</a:t>
            </a:r>
            <a:endParaRPr lang="en-US" altLang="zh-CN" sz="3200" b="1"/>
          </a:p>
        </p:txBody>
      </p:sp>
      <p:sp>
        <p:nvSpPr>
          <p:cNvPr id="5" name="文本框 4"/>
          <p:cNvSpPr txBox="1"/>
          <p:nvPr/>
        </p:nvSpPr>
        <p:spPr>
          <a:xfrm>
            <a:off x="6916420" y="3314065"/>
            <a:ext cx="2437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2111418 </a:t>
            </a:r>
            <a:r>
              <a:rPr lang="zh-CN" altLang="en-US" sz="2400"/>
              <a:t>陈子涵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30835" y="288925"/>
            <a:ext cx="12740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/>
              <a:t>the three types of photoreceptive glycoprotein (opsin)</a:t>
            </a:r>
            <a:endParaRPr lang="en-US" altLang="zh-CN" sz="3600" b="1"/>
          </a:p>
        </p:txBody>
      </p:sp>
      <p:sp>
        <p:nvSpPr>
          <p:cNvPr id="5" name="文本框 4"/>
          <p:cNvSpPr txBox="1"/>
          <p:nvPr/>
        </p:nvSpPr>
        <p:spPr>
          <a:xfrm>
            <a:off x="1614805" y="1378585"/>
            <a:ext cx="86741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/>
              <a:t>There are several types of cones, each with a different photoreceptive glycoprotein (opsin) that responds to</a:t>
            </a:r>
            <a:r>
              <a:rPr lang="en-US" altLang="zh-CN" sz="3200"/>
              <a:t> </a:t>
            </a:r>
            <a:r>
              <a:rPr lang="zh-CN" altLang="en-US" sz="3200"/>
              <a:t> different wavelengths of light. </a:t>
            </a:r>
            <a:endParaRPr lang="zh-CN" altLang="en-US" sz="3200"/>
          </a:p>
          <a:p>
            <a:endParaRPr lang="zh-CN" altLang="en-US" sz="2400"/>
          </a:p>
          <a:p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1510665" y="3920490"/>
            <a:ext cx="98679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ym typeface="+mn-ea"/>
              </a:rPr>
              <a:t>Fishes may have only two or three of these types of cones, depending on 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sym typeface="+mn-ea"/>
              </a:rPr>
              <a:t>the light quality </a:t>
            </a:r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sym typeface="+mn-ea"/>
              </a:rPr>
              <a:t>in the ﬁsh</a:t>
            </a:r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sym typeface="+mn-ea"/>
              </a:rPr>
              <a:t>’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sym typeface="+mn-ea"/>
              </a:rPr>
              <a:t>s habitat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  <a:sym typeface="+mn-ea"/>
              </a:rPr>
              <a:t>.</a:t>
            </a:r>
            <a:endParaRPr lang="en-US" altLang="zh-CN">
              <a:solidFill>
                <a:schemeClr val="accent1">
                  <a:lumMod val="75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70610" y="1421765"/>
            <a:ext cx="913384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Porphyropsins are sensitive to</a:t>
            </a:r>
            <a:r>
              <a:rPr lang="en-US" sz="360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charset="0"/>
                <a:ea typeface="宋体" panose="02010600030101010101" pitchFamily="2" charset="-122"/>
                <a:sym typeface="+mn-ea"/>
              </a:rPr>
              <a:t> yellow-red light</a:t>
            </a:r>
            <a:r>
              <a:rPr lang="en-US"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, which has </a:t>
            </a:r>
            <a:r>
              <a:rPr lang="en-US" sz="3600">
                <a:solidFill>
                  <a:schemeClr val="tx1"/>
                </a:solidFill>
                <a:highlight>
                  <a:srgbClr val="00FFFF"/>
                </a:highlight>
                <a:latin typeface="Calibri" panose="020F0502020204030204" charset="0"/>
                <a:ea typeface="宋体" panose="02010600030101010101" pitchFamily="2" charset="-122"/>
                <a:sym typeface="+mn-ea"/>
              </a:rPr>
              <a:t>longer wavelengths</a:t>
            </a:r>
            <a:r>
              <a:rPr lang="en-US"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and </a:t>
            </a:r>
            <a:r>
              <a:rPr lang="en-US" sz="3600">
                <a:solidFill>
                  <a:schemeClr val="tx1"/>
                </a:solidFill>
                <a:highlight>
                  <a:srgbClr val="C0C0C0"/>
                </a:highlight>
                <a:latin typeface="Calibri" panose="020F0502020204030204" charset="0"/>
                <a:ea typeface="宋体" panose="02010600030101010101" pitchFamily="2" charset="-122"/>
                <a:sym typeface="+mn-ea"/>
              </a:rPr>
              <a:t>attenuates relatively quickly in water.</a:t>
            </a:r>
            <a:r>
              <a:rPr lang="en-US"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</a:t>
            </a:r>
            <a:endParaRPr lang="en-US" altLang="en-US" sz="36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2635" y="776605"/>
            <a:ext cx="269430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6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Porphyropsin</a:t>
            </a:r>
            <a:r>
              <a:rPr lang="en-US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149985" y="3978910"/>
            <a:ext cx="1093597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Therefore, porphyropsins tend to be more common in</a:t>
            </a:r>
            <a:r>
              <a:rPr lang="en-US" sz="3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ﬁshes living in shallow areas or closer to the surface.             </a:t>
            </a:r>
            <a:endParaRPr lang="en-US" altLang="en-US" sz="36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713740" y="1350010"/>
            <a:ext cx="1063625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0">
                <a:solidFill>
                  <a:srgbClr val="ED7D31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3200" b="0">
                <a:latin typeface="Calibri" panose="020F0502020204030204" charset="0"/>
                <a:ea typeface="宋体" panose="02010600030101010101" pitchFamily="2" charset="-122"/>
              </a:rPr>
              <a:t>Rhodopsins are more sensitive to </a:t>
            </a:r>
            <a:r>
              <a:rPr lang="en-US" sz="3200" b="0">
                <a:highlight>
                  <a:srgbClr val="00FFFF"/>
                </a:highlight>
                <a:latin typeface="Calibri" panose="020F0502020204030204" charset="0"/>
                <a:ea typeface="宋体" panose="02010600030101010101" pitchFamily="2" charset="-122"/>
              </a:rPr>
              <a:t>shorter wavelength</a:t>
            </a:r>
            <a:r>
              <a:rPr lang="en-US" sz="3200" b="0">
                <a:latin typeface="Calibri" panose="020F0502020204030204" charset="0"/>
                <a:ea typeface="宋体" panose="02010600030101010101" pitchFamily="2" charset="-122"/>
              </a:rPr>
              <a:t>, </a:t>
            </a:r>
            <a:r>
              <a:rPr lang="en-US" sz="3200" b="0">
                <a:highlight>
                  <a:srgbClr val="FFFF00"/>
                </a:highlight>
                <a:latin typeface="Calibri" panose="020F0502020204030204" charset="0"/>
                <a:ea typeface="宋体" panose="02010600030101010101" pitchFamily="2" charset="-122"/>
              </a:rPr>
              <a:t>blue-green light </a:t>
            </a:r>
            <a:r>
              <a:rPr lang="en-US" sz="3200" b="0">
                <a:latin typeface="Calibri" panose="020F0502020204030204" charset="0"/>
                <a:ea typeface="宋体" panose="02010600030101010101" pitchFamily="2" charset="-122"/>
              </a:rPr>
              <a:t>which </a:t>
            </a:r>
            <a:r>
              <a:rPr lang="en-US" sz="3200" b="0">
                <a:highlight>
                  <a:srgbClr val="C0C0C0"/>
                </a:highlight>
                <a:latin typeface="Calibri" panose="020F0502020204030204" charset="0"/>
                <a:ea typeface="宋体" panose="02010600030101010101" pitchFamily="2" charset="-122"/>
              </a:rPr>
              <a:t>penetrates further into the water,</a:t>
            </a:r>
            <a:r>
              <a:rPr lang="en-US" sz="3200" b="0">
                <a:latin typeface="Calibri" panose="020F0502020204030204" charset="0"/>
                <a:ea typeface="宋体" panose="02010600030101010101" pitchFamily="2" charset="-122"/>
              </a:rPr>
              <a:t> and are therefore common in </a:t>
            </a:r>
            <a:r>
              <a:rPr lang="en-US" sz="32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</a:rPr>
              <a:t>ﬁshes inhabiting somewhat deeper areas</a:t>
            </a:r>
            <a:r>
              <a:rPr lang="en-US" sz="3200" b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</a:rPr>
              <a:t>.</a:t>
            </a:r>
            <a:endParaRPr lang="en-US" sz="3200" b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endParaRPr lang="en-US" altLang="en-US" sz="3200" b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2970" y="3801745"/>
            <a:ext cx="999871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lang="en-US" sz="32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Most elasmobranchs, for example, have rhodopsins, but porphyropsins are rare in this group.</a:t>
            </a:r>
            <a:r>
              <a:rPr lang="en-US" sz="32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en-US" altLang="en-US" sz="320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03700" y="550545"/>
            <a:ext cx="41344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Rhodopsins</a:t>
            </a:r>
            <a:endParaRPr lang="en-US" altLang="en-US" sz="3600" b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75" y="1490400"/>
            <a:ext cx="10969200" cy="4759200"/>
          </a:xfrm>
        </p:spPr>
        <p:txBody>
          <a:bodyPr/>
          <a:p>
            <a:pPr marL="0" indent="0">
              <a:buNone/>
            </a:pPr>
            <a:r>
              <a:rPr lang="en-US" sz="36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Chrysopsins are most sensitive to </a:t>
            </a:r>
            <a:r>
              <a:rPr lang="en-US" sz="3600">
                <a:highlight>
                  <a:srgbClr val="FFFF00"/>
                </a:highlight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deep blue light</a:t>
            </a:r>
            <a:r>
              <a:rPr lang="en-US" sz="36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, which penetrates</a:t>
            </a:r>
            <a:r>
              <a:rPr lang="en-US" sz="3600">
                <a:highlight>
                  <a:srgbClr val="C0C0C0"/>
                </a:highlight>
                <a:latin typeface="Calibri" panose="020F0502020204030204" charset="0"/>
                <a:ea typeface="宋体" panose="02010600030101010101" pitchFamily="2" charset="-122"/>
                <a:sym typeface="+mn-ea"/>
              </a:rPr>
              <a:t> furthest into the water </a:t>
            </a:r>
            <a:r>
              <a:rPr lang="en-US" sz="36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due to its </a:t>
            </a:r>
            <a:r>
              <a:rPr lang="en-US" sz="3600">
                <a:highlight>
                  <a:srgbClr val="00FFFF"/>
                </a:highlight>
                <a:latin typeface="Calibri" panose="020F0502020204030204" charset="0"/>
                <a:ea typeface="宋体" panose="02010600030101010101" pitchFamily="2" charset="-122"/>
                <a:sym typeface="+mn-ea"/>
              </a:rPr>
              <a:t>short wavelength</a:t>
            </a:r>
            <a:r>
              <a:rPr lang="en-US" sz="36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, and these are found in </a:t>
            </a:r>
            <a:r>
              <a:rPr lang="en-US" sz="3600">
                <a:solidFill>
                  <a:srgbClr val="00B0F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deepsea ﬁshes.</a:t>
            </a:r>
            <a:endParaRPr lang="en-US" altLang="en-US" sz="3600" b="0">
              <a:solidFill>
                <a:srgbClr val="00B0F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altLang="en-US" sz="3600" b="0">
              <a:solidFill>
                <a:srgbClr val="00B0F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52900" y="518795"/>
            <a:ext cx="36963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Chrysopsin</a:t>
            </a:r>
            <a:r>
              <a:rPr lang="en-US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</a:t>
            </a:r>
            <a:endParaRPr lang="zh-CN" altLang="en-US" b="1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128270" y="1315085"/>
            <a:ext cx="27495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Porphyropsin</a:t>
            </a:r>
            <a:endParaRPr lang="en-US" altLang="en-US" sz="28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9400" y="2964180"/>
            <a:ext cx="209486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2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Rhodopsins</a:t>
            </a:r>
            <a:endParaRPr lang="en-US" altLang="en-US" sz="32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8270" y="4613910"/>
            <a:ext cx="214503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2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Chrysopsins</a:t>
            </a:r>
            <a:endParaRPr lang="en-US" altLang="en-US" sz="32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1306195"/>
            <a:ext cx="12192000" cy="433260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01565" y="427990"/>
            <a:ext cx="3215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difference</a:t>
            </a:r>
            <a:endParaRPr lang="en-US" altLang="zh-CN" sz="3200" b="1"/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984885" y="1429385"/>
            <a:ext cx="2926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freshwater fish </a:t>
            </a:r>
            <a:endParaRPr lang="en-US" altLang="zh-CN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7165975" y="1367790"/>
            <a:ext cx="3772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porphyropsin</a:t>
            </a:r>
            <a:endParaRPr lang="en-US" altLang="zh-CN" sz="2800"/>
          </a:p>
        </p:txBody>
      </p:sp>
      <p:sp>
        <p:nvSpPr>
          <p:cNvPr id="6" name="文本框 5"/>
          <p:cNvSpPr txBox="1"/>
          <p:nvPr/>
        </p:nvSpPr>
        <p:spPr>
          <a:xfrm>
            <a:off x="1213485" y="2428240"/>
            <a:ext cx="2816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sea fish</a:t>
            </a:r>
            <a:endParaRPr lang="en-US" altLang="zh-CN" sz="3200" b="1"/>
          </a:p>
        </p:txBody>
      </p:sp>
      <p:sp>
        <p:nvSpPr>
          <p:cNvPr id="7" name="文本框 6"/>
          <p:cNvSpPr txBox="1"/>
          <p:nvPr/>
        </p:nvSpPr>
        <p:spPr>
          <a:xfrm>
            <a:off x="7379335" y="2428240"/>
            <a:ext cx="3006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rhodopsin</a:t>
            </a:r>
            <a:endParaRPr lang="en-US" altLang="zh-CN" sz="2800"/>
          </a:p>
        </p:txBody>
      </p:sp>
      <p:sp>
        <p:nvSpPr>
          <p:cNvPr id="8" name="文本框 7"/>
          <p:cNvSpPr txBox="1"/>
          <p:nvPr/>
        </p:nvSpPr>
        <p:spPr>
          <a:xfrm>
            <a:off x="6603365" y="562610"/>
            <a:ext cx="4003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dominating  opsin</a:t>
            </a:r>
            <a:endParaRPr lang="en-US" altLang="zh-CN" sz="3200" b="1"/>
          </a:p>
        </p:txBody>
      </p:sp>
      <p:sp>
        <p:nvSpPr>
          <p:cNvPr id="9" name="文本框 8"/>
          <p:cNvSpPr txBox="1"/>
          <p:nvPr/>
        </p:nvSpPr>
        <p:spPr>
          <a:xfrm>
            <a:off x="1596390" y="624205"/>
            <a:ext cx="2050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fishes</a:t>
            </a:r>
            <a:endParaRPr lang="en-US" altLang="zh-CN" sz="2800" b="1"/>
          </a:p>
        </p:txBody>
      </p:sp>
      <p:sp>
        <p:nvSpPr>
          <p:cNvPr id="10" name="文本框 9"/>
          <p:cNvSpPr txBox="1"/>
          <p:nvPr/>
        </p:nvSpPr>
        <p:spPr>
          <a:xfrm>
            <a:off x="1685925" y="4293870"/>
            <a:ext cx="7146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Most of fishes have both two opsins.</a:t>
            </a:r>
            <a:endParaRPr lang="en-US" altLang="zh-CN" sz="3200"/>
          </a:p>
        </p:txBody>
      </p:sp>
      <p:cxnSp>
        <p:nvCxnSpPr>
          <p:cNvPr id="11" name="直接箭头连接符 10"/>
          <p:cNvCxnSpPr>
            <a:stCxn id="4" idx="3"/>
          </p:cNvCxnSpPr>
          <p:nvPr/>
        </p:nvCxnSpPr>
        <p:spPr>
          <a:xfrm>
            <a:off x="3910965" y="1690370"/>
            <a:ext cx="2696845" cy="41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3402330" y="2717165"/>
            <a:ext cx="3454400" cy="49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38225" y="1837690"/>
            <a:ext cx="987679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/>
              <a:t> J</a:t>
            </a:r>
            <a:r>
              <a:rPr lang="zh-CN" altLang="en-US" sz="3200"/>
              <a:t>uvenile Lemon Sharks have </a:t>
            </a:r>
            <a:r>
              <a:rPr lang="zh-CN" altLang="en-US" sz="3200">
                <a:highlight>
                  <a:srgbClr val="00FFFF"/>
                </a:highlight>
              </a:rPr>
              <a:t>porphyropsin</a:t>
            </a:r>
            <a:r>
              <a:rPr lang="zh-CN" altLang="en-US" sz="3200"/>
              <a:t>s, which are </a:t>
            </a:r>
            <a:r>
              <a:rPr lang="zh-CN" altLang="en-US" sz="3200">
                <a:highlight>
                  <a:srgbClr val="00FFFF"/>
                </a:highlight>
              </a:rPr>
              <a:t>beneficial in shallow, turbid, inshore habitats</a:t>
            </a:r>
            <a:r>
              <a:rPr lang="zh-CN" altLang="en-US" sz="3200"/>
              <a:t>, but as the fish get older the pigments change to </a:t>
            </a:r>
            <a:r>
              <a:rPr lang="zh-CN" altLang="en-US" sz="3200">
                <a:highlight>
                  <a:srgbClr val="FFFF00"/>
                </a:highlight>
              </a:rPr>
              <a:t>rhodopsin</a:t>
            </a:r>
            <a:r>
              <a:rPr lang="zh-CN" altLang="en-US" sz="3200"/>
              <a:t>s, which are more useful as the fish move to </a:t>
            </a:r>
            <a:r>
              <a:rPr lang="zh-CN" altLang="en-US" sz="3200">
                <a:highlight>
                  <a:srgbClr val="FFFF00"/>
                </a:highlight>
              </a:rPr>
              <a:t>the deeper, clearer open ocean </a:t>
            </a:r>
            <a:r>
              <a:rPr lang="en-US" altLang="zh-CN" sz="3200">
                <a:highlight>
                  <a:srgbClr val="FFFF00"/>
                </a:highlight>
              </a:rPr>
              <a:t> </a:t>
            </a:r>
            <a:endParaRPr lang="zh-CN" altLang="en-US" sz="3200">
              <a:highlight>
                <a:srgbClr val="FFFF00"/>
              </a:highligh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2785" y="875665"/>
            <a:ext cx="80270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/>
              <a:t>porphyropsin–rhodopsin shift</a:t>
            </a:r>
            <a:endParaRPr lang="zh-CN" altLang="en-US" sz="4000" b="1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3929380" y="304800"/>
            <a:ext cx="39020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some cyprinidae  </a:t>
            </a:r>
            <a:endParaRPr lang="en-US" altLang="zh-CN" sz="3200" b="1"/>
          </a:p>
        </p:txBody>
      </p:sp>
      <p:sp>
        <p:nvSpPr>
          <p:cNvPr id="8" name="文本框 7"/>
          <p:cNvSpPr txBox="1"/>
          <p:nvPr/>
        </p:nvSpPr>
        <p:spPr>
          <a:xfrm>
            <a:off x="4234180" y="957580"/>
            <a:ext cx="3723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only rhodopsins</a:t>
            </a:r>
            <a:endParaRPr lang="en-US" altLang="zh-CN" sz="2800"/>
          </a:p>
        </p:txBody>
      </p:sp>
      <p:sp>
        <p:nvSpPr>
          <p:cNvPr id="10" name="文本框 9"/>
          <p:cNvSpPr txBox="1"/>
          <p:nvPr/>
        </p:nvSpPr>
        <p:spPr>
          <a:xfrm>
            <a:off x="2347595" y="2236470"/>
            <a:ext cx="2856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（</a:t>
            </a:r>
            <a:r>
              <a:rPr lang="en-US" altLang="zh-CN" sz="2400"/>
              <a:t>anadromous</a:t>
            </a:r>
            <a:r>
              <a:rPr lang="zh-CN" altLang="en-US" sz="2400"/>
              <a:t>）</a:t>
            </a:r>
            <a:r>
              <a:rPr lang="en-US" altLang="zh-CN" sz="2400"/>
              <a:t> </a:t>
            </a:r>
            <a:endParaRPr lang="en-US" altLang="zh-CN" sz="2400"/>
          </a:p>
        </p:txBody>
      </p:sp>
      <p:sp>
        <p:nvSpPr>
          <p:cNvPr id="11" name="文本框 10"/>
          <p:cNvSpPr txBox="1"/>
          <p:nvPr/>
        </p:nvSpPr>
        <p:spPr>
          <a:xfrm>
            <a:off x="880110" y="2174875"/>
            <a:ext cx="1527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Salmo</a:t>
            </a:r>
            <a:endParaRPr lang="en-US" altLang="zh-CN" sz="3200" b="1"/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250950" y="4643120"/>
            <a:ext cx="2471420" cy="214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880110" y="3114040"/>
            <a:ext cx="1462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sea</a:t>
            </a:r>
            <a:endParaRPr lang="en-US" altLang="zh-CN" sz="2800"/>
          </a:p>
        </p:txBody>
      </p:sp>
      <p:sp>
        <p:nvSpPr>
          <p:cNvPr id="13" name="文本框 12"/>
          <p:cNvSpPr txBox="1"/>
          <p:nvPr/>
        </p:nvSpPr>
        <p:spPr>
          <a:xfrm>
            <a:off x="2964180" y="3114040"/>
            <a:ext cx="1880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river</a:t>
            </a:r>
            <a:endParaRPr lang="en-US" altLang="zh-CN" sz="2800"/>
          </a:p>
        </p:txBody>
      </p:sp>
      <p:sp>
        <p:nvSpPr>
          <p:cNvPr id="15" name="文本框 14"/>
          <p:cNvSpPr txBox="1"/>
          <p:nvPr/>
        </p:nvSpPr>
        <p:spPr>
          <a:xfrm>
            <a:off x="487045" y="4053205"/>
            <a:ext cx="15220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>
                <a:sym typeface="+mn-ea"/>
              </a:rPr>
              <a:t>rhodopsin</a:t>
            </a:r>
            <a:endParaRPr lang="en-US" altLang="zh-CN" sz="2400"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964180" y="4053205"/>
            <a:ext cx="19456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>
                <a:sym typeface="+mn-ea"/>
              </a:rPr>
              <a:t>porphyropsin</a:t>
            </a:r>
            <a:endParaRPr lang="en-US" altLang="zh-CN" sz="2400">
              <a:sym typeface="+mn-ea"/>
            </a:endParaRPr>
          </a:p>
        </p:txBody>
      </p:sp>
      <p:cxnSp>
        <p:nvCxnSpPr>
          <p:cNvPr id="17" name="直接箭头连接符 16"/>
          <p:cNvCxnSpPr>
            <a:endCxn id="13" idx="1"/>
          </p:cNvCxnSpPr>
          <p:nvPr/>
        </p:nvCxnSpPr>
        <p:spPr>
          <a:xfrm flipV="1">
            <a:off x="1543685" y="3375025"/>
            <a:ext cx="1420495" cy="14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15" idx="3"/>
            <a:endCxn id="16" idx="1"/>
          </p:cNvCxnSpPr>
          <p:nvPr/>
        </p:nvCxnSpPr>
        <p:spPr>
          <a:xfrm>
            <a:off x="2009140" y="4283710"/>
            <a:ext cx="955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6666865" y="2174875"/>
            <a:ext cx="4274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Anguilla</a:t>
            </a:r>
            <a:r>
              <a:rPr lang="zh-CN" altLang="en-US" sz="2800"/>
              <a:t>（</a:t>
            </a:r>
            <a:r>
              <a:rPr lang="en-US" altLang="zh-CN" sz="2800"/>
              <a:t>catadromous</a:t>
            </a:r>
            <a:r>
              <a:rPr lang="zh-CN" altLang="en-US" sz="2800"/>
              <a:t>）</a:t>
            </a:r>
            <a:endParaRPr lang="zh-CN" altLang="en-US" sz="2800"/>
          </a:p>
        </p:txBody>
      </p:sp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7618095" y="4643120"/>
            <a:ext cx="3322955" cy="2131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文本框 19"/>
          <p:cNvSpPr txBox="1"/>
          <p:nvPr/>
        </p:nvSpPr>
        <p:spPr>
          <a:xfrm>
            <a:off x="6528435" y="3175635"/>
            <a:ext cx="1790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freshwater</a:t>
            </a:r>
            <a:endParaRPr lang="en-US" altLang="zh-CN" sz="2400"/>
          </a:p>
        </p:txBody>
      </p:sp>
      <p:sp>
        <p:nvSpPr>
          <p:cNvPr id="21" name="文本框 20"/>
          <p:cNvSpPr txBox="1"/>
          <p:nvPr/>
        </p:nvSpPr>
        <p:spPr>
          <a:xfrm>
            <a:off x="9577705" y="3144520"/>
            <a:ext cx="18713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sea</a:t>
            </a:r>
            <a:endParaRPr lang="en-US" altLang="zh-CN" sz="2400"/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8152130" y="3453765"/>
            <a:ext cx="1423670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6289675" y="4044950"/>
            <a:ext cx="20294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porphyropsin</a:t>
            </a:r>
            <a:endParaRPr lang="zh-CN" altLang="en-US" sz="2400"/>
          </a:p>
        </p:txBody>
      </p:sp>
      <p:sp>
        <p:nvSpPr>
          <p:cNvPr id="25" name="文本框 24"/>
          <p:cNvSpPr txBox="1"/>
          <p:nvPr/>
        </p:nvSpPr>
        <p:spPr>
          <a:xfrm>
            <a:off x="9823450" y="4044950"/>
            <a:ext cx="15220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>
                <a:sym typeface="+mn-ea"/>
              </a:rPr>
              <a:t>rhodopsin</a:t>
            </a:r>
            <a:endParaRPr lang="en-US" altLang="zh-CN" sz="2400">
              <a:sym typeface="+mn-ea"/>
            </a:endParaRPr>
          </a:p>
        </p:txBody>
      </p:sp>
      <p:cxnSp>
        <p:nvCxnSpPr>
          <p:cNvPr id="26" name="直接箭头连接符 25"/>
          <p:cNvCxnSpPr>
            <a:stCxn id="24" idx="3"/>
          </p:cNvCxnSpPr>
          <p:nvPr/>
        </p:nvCxnSpPr>
        <p:spPr>
          <a:xfrm>
            <a:off x="8319135" y="4275455"/>
            <a:ext cx="1405890" cy="13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PP_MARK_KEY" val="1ef0a7f6-ae3a-46be-83b2-81fe4d1bb9f0"/>
  <p:tag name="COMMONDATA" val="eyJoZGlkIjoiZGJmMjJmNTIxM2M0NzdhNzY3NzdmMDBkNzQ2NmJiYjg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1653</Words>
  <Application>WPS 演示</Application>
  <PresentationFormat>宽屏</PresentationFormat>
  <Paragraphs>82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Wingdings</vt:lpstr>
      <vt:lpstr>Calibri</vt:lpstr>
      <vt:lpstr>Times New Roman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Origin</cp:lastModifiedBy>
  <cp:revision>198</cp:revision>
  <dcterms:created xsi:type="dcterms:W3CDTF">2019-06-19T02:08:00Z</dcterms:created>
  <dcterms:modified xsi:type="dcterms:W3CDTF">2022-10-06T13:41:46Z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B998C28287F44FF5B6B9C13B7D9BAA81</vt:lpwstr>
  </property>
</Properties>
</file>