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6"/>
  </p:notesMasterIdLst>
  <p:sldIdLst>
    <p:sldId id="256" r:id="rId2"/>
    <p:sldId id="257" r:id="rId3"/>
    <p:sldId id="258" r:id="rId4"/>
    <p:sldId id="263" r:id="rId5"/>
    <p:sldId id="259" r:id="rId6"/>
    <p:sldId id="264" r:id="rId7"/>
    <p:sldId id="260" r:id="rId8"/>
    <p:sldId id="266" r:id="rId9"/>
    <p:sldId id="261" r:id="rId10"/>
    <p:sldId id="265" r:id="rId11"/>
    <p:sldId id="262" r:id="rId12"/>
    <p:sldId id="267" r:id="rId13"/>
    <p:sldId id="269"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9DA4C3-3D5B-4C40-94D9-A5F70475E83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E0C95B8-38C3-4A66-9967-D4E4F90B09DA}">
      <dgm:prSet/>
      <dgm:spPr/>
      <dgm:t>
        <a:bodyPr/>
        <a:lstStyle/>
        <a:p>
          <a:r>
            <a:rPr lang="en-US" dirty="0"/>
            <a:t>The fish brain can be divided into five parts, from anterior to posterior:</a:t>
          </a:r>
        </a:p>
      </dgm:t>
    </dgm:pt>
    <dgm:pt modelId="{7EE5D1DE-3C2E-4E32-BC16-CAD2BC310236}" type="parTrans" cxnId="{C1DF4903-D88B-4E61-BCAB-C3740C8A662B}">
      <dgm:prSet/>
      <dgm:spPr/>
      <dgm:t>
        <a:bodyPr/>
        <a:lstStyle/>
        <a:p>
          <a:endParaRPr lang="en-US"/>
        </a:p>
      </dgm:t>
    </dgm:pt>
    <dgm:pt modelId="{B1B4B6F5-C615-43D0-BF25-22D8DF4965D3}" type="sibTrans" cxnId="{C1DF4903-D88B-4E61-BCAB-C3740C8A662B}">
      <dgm:prSet/>
      <dgm:spPr/>
      <dgm:t>
        <a:bodyPr/>
        <a:lstStyle/>
        <a:p>
          <a:endParaRPr lang="en-US"/>
        </a:p>
      </dgm:t>
    </dgm:pt>
    <dgm:pt modelId="{6E3A97B4-4262-4695-9E09-1143351B6990}">
      <dgm:prSet/>
      <dgm:spPr/>
      <dgm:t>
        <a:bodyPr/>
        <a:lstStyle/>
        <a:p>
          <a:r>
            <a:rPr lang="en-US" dirty="0"/>
            <a:t>(</a:t>
          </a:r>
          <a:r>
            <a:rPr lang="en-US" dirty="0" err="1"/>
            <a:t>i</a:t>
          </a:r>
          <a:r>
            <a:rPr lang="en-US" dirty="0"/>
            <a:t>) the telencephalon, or forebrain, primarily associated with smell; </a:t>
          </a:r>
        </a:p>
      </dgm:t>
    </dgm:pt>
    <dgm:pt modelId="{487C0980-CA49-4BEF-8348-12F6458A1B37}" type="parTrans" cxnId="{5F102AB2-C7E6-48E8-8893-9B08AB722DBB}">
      <dgm:prSet/>
      <dgm:spPr/>
      <dgm:t>
        <a:bodyPr/>
        <a:lstStyle/>
        <a:p>
          <a:endParaRPr lang="en-US"/>
        </a:p>
      </dgm:t>
    </dgm:pt>
    <dgm:pt modelId="{8A25F6A3-9319-4A4E-9676-9EA9F51FD2F6}" type="sibTrans" cxnId="{5F102AB2-C7E6-48E8-8893-9B08AB722DBB}">
      <dgm:prSet/>
      <dgm:spPr/>
      <dgm:t>
        <a:bodyPr/>
        <a:lstStyle/>
        <a:p>
          <a:endParaRPr lang="en-US"/>
        </a:p>
      </dgm:t>
    </dgm:pt>
    <dgm:pt modelId="{607993B9-120C-490D-AEA7-6B4955AEC9F6}">
      <dgm:prSet/>
      <dgm:spPr/>
      <dgm:t>
        <a:bodyPr/>
        <a:lstStyle/>
        <a:p>
          <a:r>
            <a:rPr lang="en-US" dirty="0"/>
            <a:t>(ii) the diencephalon, a correlation center for messages regarding homeostasis and the endocrine system; </a:t>
          </a:r>
        </a:p>
      </dgm:t>
    </dgm:pt>
    <dgm:pt modelId="{D49EA548-5786-4A88-9178-9C4A11E3EA39}" type="parTrans" cxnId="{65612B2E-0DB4-424D-AE58-627595F6970B}">
      <dgm:prSet/>
      <dgm:spPr/>
      <dgm:t>
        <a:bodyPr/>
        <a:lstStyle/>
        <a:p>
          <a:endParaRPr lang="en-US"/>
        </a:p>
      </dgm:t>
    </dgm:pt>
    <dgm:pt modelId="{0AE57C36-8F38-4B3E-BE6F-873AEC05487A}" type="sibTrans" cxnId="{65612B2E-0DB4-424D-AE58-627595F6970B}">
      <dgm:prSet/>
      <dgm:spPr/>
      <dgm:t>
        <a:bodyPr/>
        <a:lstStyle/>
        <a:p>
          <a:endParaRPr lang="en-US"/>
        </a:p>
      </dgm:t>
    </dgm:pt>
    <dgm:pt modelId="{9D364EFE-1439-4C85-A6E4-56E2931A2675}">
      <dgm:prSet/>
      <dgm:spPr/>
      <dgm:t>
        <a:bodyPr/>
        <a:lstStyle/>
        <a:p>
          <a:r>
            <a:rPr lang="en-US" dirty="0"/>
            <a:t>(iii) the mesencephalon, or midbrain, important in vision;</a:t>
          </a:r>
        </a:p>
      </dgm:t>
    </dgm:pt>
    <dgm:pt modelId="{6CA4B222-E84E-40D0-BD82-8EAE29B4B2D9}" type="parTrans" cxnId="{67CE77B3-9ABF-44E6-A378-733E7950CE5A}">
      <dgm:prSet/>
      <dgm:spPr/>
      <dgm:t>
        <a:bodyPr/>
        <a:lstStyle/>
        <a:p>
          <a:endParaRPr lang="en-US"/>
        </a:p>
      </dgm:t>
    </dgm:pt>
    <dgm:pt modelId="{A1C4A89E-81A8-44C1-BB24-E3861B314E5C}" type="sibTrans" cxnId="{67CE77B3-9ABF-44E6-A378-733E7950CE5A}">
      <dgm:prSet/>
      <dgm:spPr/>
      <dgm:t>
        <a:bodyPr/>
        <a:lstStyle/>
        <a:p>
          <a:endParaRPr lang="en-US"/>
        </a:p>
      </dgm:t>
    </dgm:pt>
    <dgm:pt modelId="{1C4F0267-0243-458A-8EF5-677A5AB8D3F6}">
      <dgm:prSet/>
      <dgm:spPr/>
      <dgm:t>
        <a:bodyPr/>
        <a:lstStyle/>
        <a:p>
          <a:r>
            <a:rPr lang="en-US" dirty="0"/>
            <a:t>(iv) the metencephalon, or hindbrain, which maintains muscle tone and equilibrium in swimming and has a large median lobe (cerebellum), which is the largest component of the fish brain; </a:t>
          </a:r>
        </a:p>
      </dgm:t>
    </dgm:pt>
    <dgm:pt modelId="{3CBC26E7-C786-4227-B0D5-2ADEA342C049}" type="parTrans" cxnId="{C8194BC2-5696-41A8-AE80-20375A6C4F1D}">
      <dgm:prSet/>
      <dgm:spPr/>
      <dgm:t>
        <a:bodyPr/>
        <a:lstStyle/>
        <a:p>
          <a:endParaRPr lang="en-US"/>
        </a:p>
      </dgm:t>
    </dgm:pt>
    <dgm:pt modelId="{BA8E2F5E-AC40-43D9-96A2-1F4B75D187BC}" type="sibTrans" cxnId="{C8194BC2-5696-41A8-AE80-20375A6C4F1D}">
      <dgm:prSet/>
      <dgm:spPr/>
      <dgm:t>
        <a:bodyPr/>
        <a:lstStyle/>
        <a:p>
          <a:endParaRPr lang="en-US"/>
        </a:p>
      </dgm:t>
    </dgm:pt>
    <dgm:pt modelId="{E481AEF2-8DD9-48AB-8083-8F2324BA1702}">
      <dgm:prSet/>
      <dgm:spPr/>
      <dgm:t>
        <a:bodyPr/>
        <a:lstStyle/>
        <a:p>
          <a:r>
            <a:rPr lang="en-US" dirty="0"/>
            <a:t>(v) the myelencephalon, brainstem, or medulla oblongata, the posterior portion of the brain and enlarged anterior portion of the spinal cord that relays input for all sensory systems except smell and sight.</a:t>
          </a:r>
        </a:p>
      </dgm:t>
    </dgm:pt>
    <dgm:pt modelId="{4C7B2776-C24B-471D-82EE-257595410B9A}" type="parTrans" cxnId="{5646D08D-6306-406A-B18B-72936ABD2045}">
      <dgm:prSet/>
      <dgm:spPr/>
      <dgm:t>
        <a:bodyPr/>
        <a:lstStyle/>
        <a:p>
          <a:endParaRPr lang="zh-CN" altLang="en-US"/>
        </a:p>
      </dgm:t>
    </dgm:pt>
    <dgm:pt modelId="{D0CE62F8-8213-4004-9991-ACBD05A9F247}" type="sibTrans" cxnId="{5646D08D-6306-406A-B18B-72936ABD2045}">
      <dgm:prSet/>
      <dgm:spPr/>
      <dgm:t>
        <a:bodyPr/>
        <a:lstStyle/>
        <a:p>
          <a:endParaRPr lang="zh-CN" altLang="en-US"/>
        </a:p>
      </dgm:t>
    </dgm:pt>
    <dgm:pt modelId="{501EA4C2-5B65-444B-825F-F12C849B3456}" type="pres">
      <dgm:prSet presAssocID="{E79DA4C3-3D5B-4C40-94D9-A5F70475E83E}" presName="linear" presStyleCnt="0">
        <dgm:presLayoutVars>
          <dgm:animLvl val="lvl"/>
          <dgm:resizeHandles val="exact"/>
        </dgm:presLayoutVars>
      </dgm:prSet>
      <dgm:spPr/>
    </dgm:pt>
    <dgm:pt modelId="{64E68682-C497-4CCA-AA6E-B9D0D408F104}" type="pres">
      <dgm:prSet presAssocID="{8E0C95B8-38C3-4A66-9967-D4E4F90B09DA}" presName="parentText" presStyleLbl="node1" presStyleIdx="0" presStyleCnt="6" custLinFactX="27380" custLinFactY="35695" custLinFactNeighborX="100000" custLinFactNeighborY="100000">
        <dgm:presLayoutVars>
          <dgm:chMax val="0"/>
          <dgm:bulletEnabled val="1"/>
        </dgm:presLayoutVars>
      </dgm:prSet>
      <dgm:spPr/>
    </dgm:pt>
    <dgm:pt modelId="{60F930A3-DFDA-48FB-8790-C990922B360A}" type="pres">
      <dgm:prSet presAssocID="{B1B4B6F5-C615-43D0-BF25-22D8DF4965D3}" presName="spacer" presStyleCnt="0"/>
      <dgm:spPr/>
    </dgm:pt>
    <dgm:pt modelId="{CC4C5113-9137-4B8A-B56B-F5A733E9CF78}" type="pres">
      <dgm:prSet presAssocID="{6E3A97B4-4262-4695-9E09-1143351B6990}" presName="parentText" presStyleLbl="node1" presStyleIdx="1" presStyleCnt="6" custLinFactY="29599" custLinFactNeighborX="-324" custLinFactNeighborY="100000">
        <dgm:presLayoutVars>
          <dgm:chMax val="0"/>
          <dgm:bulletEnabled val="1"/>
        </dgm:presLayoutVars>
      </dgm:prSet>
      <dgm:spPr/>
    </dgm:pt>
    <dgm:pt modelId="{AFC72C79-A139-4C70-B596-9430B9DE0022}" type="pres">
      <dgm:prSet presAssocID="{8A25F6A3-9319-4A4E-9676-9EA9F51FD2F6}" presName="spacer" presStyleCnt="0"/>
      <dgm:spPr/>
    </dgm:pt>
    <dgm:pt modelId="{403003CE-5C88-4CCF-8B4C-6ED40B93D310}" type="pres">
      <dgm:prSet presAssocID="{607993B9-120C-490D-AEA7-6B4955AEC9F6}" presName="parentText" presStyleLbl="node1" presStyleIdx="2" presStyleCnt="6" custScaleY="118397" custLinFactY="24721" custLinFactNeighborX="-648" custLinFactNeighborY="100000">
        <dgm:presLayoutVars>
          <dgm:chMax val="0"/>
          <dgm:bulletEnabled val="1"/>
        </dgm:presLayoutVars>
      </dgm:prSet>
      <dgm:spPr/>
    </dgm:pt>
    <dgm:pt modelId="{A20E825C-104C-46E6-AB55-A3040606FA52}" type="pres">
      <dgm:prSet presAssocID="{0AE57C36-8F38-4B3E-BE6F-873AEC05487A}" presName="spacer" presStyleCnt="0"/>
      <dgm:spPr/>
    </dgm:pt>
    <dgm:pt modelId="{A55EAEA5-1E4B-457F-91EC-4FDAB66F8F5E}" type="pres">
      <dgm:prSet presAssocID="{E481AEF2-8DD9-48AB-8083-8F2324BA1702}" presName="parentText" presStyleLbl="node1" presStyleIdx="3" presStyleCnt="6" custScaleY="126977" custLinFactY="164769" custLinFactNeighborY="200000">
        <dgm:presLayoutVars>
          <dgm:chMax val="0"/>
          <dgm:bulletEnabled val="1"/>
        </dgm:presLayoutVars>
      </dgm:prSet>
      <dgm:spPr/>
    </dgm:pt>
    <dgm:pt modelId="{0C93F290-05B9-4645-A826-E59698FA71AB}" type="pres">
      <dgm:prSet presAssocID="{D0CE62F8-8213-4004-9991-ACBD05A9F247}" presName="spacer" presStyleCnt="0"/>
      <dgm:spPr/>
    </dgm:pt>
    <dgm:pt modelId="{BEBF5AB6-0FEC-4768-A9B0-15099B9EEA72}" type="pres">
      <dgm:prSet presAssocID="{9D364EFE-1439-4C85-A6E4-56E2931A2675}" presName="parentText" presStyleLbl="node1" presStyleIdx="4" presStyleCnt="6" custScaleY="59607" custLinFactY="-100000" custLinFactNeighborY="-145850">
        <dgm:presLayoutVars>
          <dgm:chMax val="0"/>
          <dgm:bulletEnabled val="1"/>
        </dgm:presLayoutVars>
      </dgm:prSet>
      <dgm:spPr/>
    </dgm:pt>
    <dgm:pt modelId="{A3A80EBF-DCE7-420B-8DCE-CF2C4AF893FB}" type="pres">
      <dgm:prSet presAssocID="{A1C4A89E-81A8-44C1-BB24-E3861B314E5C}" presName="spacer" presStyleCnt="0"/>
      <dgm:spPr/>
    </dgm:pt>
    <dgm:pt modelId="{49A359A1-6F15-4878-A5F5-879D2FF2B96F}" type="pres">
      <dgm:prSet presAssocID="{1C4F0267-0243-458A-8EF5-677A5AB8D3F6}" presName="parentText" presStyleLbl="node1" presStyleIdx="5" presStyleCnt="6" custScaleY="94547" custLinFactY="-101958" custLinFactNeighborX="-162" custLinFactNeighborY="-200000">
        <dgm:presLayoutVars>
          <dgm:chMax val="0"/>
          <dgm:bulletEnabled val="1"/>
        </dgm:presLayoutVars>
      </dgm:prSet>
      <dgm:spPr/>
    </dgm:pt>
  </dgm:ptLst>
  <dgm:cxnLst>
    <dgm:cxn modelId="{805B2C01-535C-4B38-85EE-03B39EEA6EF1}" type="presOf" srcId="{1C4F0267-0243-458A-8EF5-677A5AB8D3F6}" destId="{49A359A1-6F15-4878-A5F5-879D2FF2B96F}" srcOrd="0" destOrd="0" presId="urn:microsoft.com/office/officeart/2005/8/layout/vList2"/>
    <dgm:cxn modelId="{C1DF4903-D88B-4E61-BCAB-C3740C8A662B}" srcId="{E79DA4C3-3D5B-4C40-94D9-A5F70475E83E}" destId="{8E0C95B8-38C3-4A66-9967-D4E4F90B09DA}" srcOrd="0" destOrd="0" parTransId="{7EE5D1DE-3C2E-4E32-BC16-CAD2BC310236}" sibTransId="{B1B4B6F5-C615-43D0-BF25-22D8DF4965D3}"/>
    <dgm:cxn modelId="{E877CC09-687A-469F-8966-11C0C2F7945C}" type="presOf" srcId="{607993B9-120C-490D-AEA7-6B4955AEC9F6}" destId="{403003CE-5C88-4CCF-8B4C-6ED40B93D310}" srcOrd="0" destOrd="0" presId="urn:microsoft.com/office/officeart/2005/8/layout/vList2"/>
    <dgm:cxn modelId="{65612B2E-0DB4-424D-AE58-627595F6970B}" srcId="{E79DA4C3-3D5B-4C40-94D9-A5F70475E83E}" destId="{607993B9-120C-490D-AEA7-6B4955AEC9F6}" srcOrd="2" destOrd="0" parTransId="{D49EA548-5786-4A88-9178-9C4A11E3EA39}" sibTransId="{0AE57C36-8F38-4B3E-BE6F-873AEC05487A}"/>
    <dgm:cxn modelId="{56035F66-00A7-4A9C-BB7E-093E1FFD432F}" type="presOf" srcId="{8E0C95B8-38C3-4A66-9967-D4E4F90B09DA}" destId="{64E68682-C497-4CCA-AA6E-B9D0D408F104}" srcOrd="0" destOrd="0" presId="urn:microsoft.com/office/officeart/2005/8/layout/vList2"/>
    <dgm:cxn modelId="{5646D08D-6306-406A-B18B-72936ABD2045}" srcId="{E79DA4C3-3D5B-4C40-94D9-A5F70475E83E}" destId="{E481AEF2-8DD9-48AB-8083-8F2324BA1702}" srcOrd="3" destOrd="0" parTransId="{4C7B2776-C24B-471D-82EE-257595410B9A}" sibTransId="{D0CE62F8-8213-4004-9991-ACBD05A9F247}"/>
    <dgm:cxn modelId="{0632B5A1-FD11-426E-87C4-94AEEA2B734B}" type="presOf" srcId="{E481AEF2-8DD9-48AB-8083-8F2324BA1702}" destId="{A55EAEA5-1E4B-457F-91EC-4FDAB66F8F5E}" srcOrd="0" destOrd="0" presId="urn:microsoft.com/office/officeart/2005/8/layout/vList2"/>
    <dgm:cxn modelId="{514565A9-B23A-484A-9134-B7617AD99559}" type="presOf" srcId="{E79DA4C3-3D5B-4C40-94D9-A5F70475E83E}" destId="{501EA4C2-5B65-444B-825F-F12C849B3456}" srcOrd="0" destOrd="0" presId="urn:microsoft.com/office/officeart/2005/8/layout/vList2"/>
    <dgm:cxn modelId="{5F102AB2-C7E6-48E8-8893-9B08AB722DBB}" srcId="{E79DA4C3-3D5B-4C40-94D9-A5F70475E83E}" destId="{6E3A97B4-4262-4695-9E09-1143351B6990}" srcOrd="1" destOrd="0" parTransId="{487C0980-CA49-4BEF-8348-12F6458A1B37}" sibTransId="{8A25F6A3-9319-4A4E-9676-9EA9F51FD2F6}"/>
    <dgm:cxn modelId="{67CE77B3-9ABF-44E6-A378-733E7950CE5A}" srcId="{E79DA4C3-3D5B-4C40-94D9-A5F70475E83E}" destId="{9D364EFE-1439-4C85-A6E4-56E2931A2675}" srcOrd="4" destOrd="0" parTransId="{6CA4B222-E84E-40D0-BD82-8EAE29B4B2D9}" sibTransId="{A1C4A89E-81A8-44C1-BB24-E3861B314E5C}"/>
    <dgm:cxn modelId="{C8194BC2-5696-41A8-AE80-20375A6C4F1D}" srcId="{E79DA4C3-3D5B-4C40-94D9-A5F70475E83E}" destId="{1C4F0267-0243-458A-8EF5-677A5AB8D3F6}" srcOrd="5" destOrd="0" parTransId="{3CBC26E7-C786-4227-B0D5-2ADEA342C049}" sibTransId="{BA8E2F5E-AC40-43D9-96A2-1F4B75D187BC}"/>
    <dgm:cxn modelId="{A85E3CC7-F2AF-4F50-B0DA-004316C3D9D5}" type="presOf" srcId="{6E3A97B4-4262-4695-9E09-1143351B6990}" destId="{CC4C5113-9137-4B8A-B56B-F5A733E9CF78}" srcOrd="0" destOrd="0" presId="urn:microsoft.com/office/officeart/2005/8/layout/vList2"/>
    <dgm:cxn modelId="{320712D7-5545-4E04-A8BE-4102562417C5}" type="presOf" srcId="{9D364EFE-1439-4C85-A6E4-56E2931A2675}" destId="{BEBF5AB6-0FEC-4768-A9B0-15099B9EEA72}" srcOrd="0" destOrd="0" presId="urn:microsoft.com/office/officeart/2005/8/layout/vList2"/>
    <dgm:cxn modelId="{0DAD093B-5A13-450B-A3EA-35856ED23C64}" type="presParOf" srcId="{501EA4C2-5B65-444B-825F-F12C849B3456}" destId="{64E68682-C497-4CCA-AA6E-B9D0D408F104}" srcOrd="0" destOrd="0" presId="urn:microsoft.com/office/officeart/2005/8/layout/vList2"/>
    <dgm:cxn modelId="{D06D6509-0502-4BF8-97C6-F05C34EE90F0}" type="presParOf" srcId="{501EA4C2-5B65-444B-825F-F12C849B3456}" destId="{60F930A3-DFDA-48FB-8790-C990922B360A}" srcOrd="1" destOrd="0" presId="urn:microsoft.com/office/officeart/2005/8/layout/vList2"/>
    <dgm:cxn modelId="{4AB4A370-2619-4595-B73C-6FE3F3B5FAFE}" type="presParOf" srcId="{501EA4C2-5B65-444B-825F-F12C849B3456}" destId="{CC4C5113-9137-4B8A-B56B-F5A733E9CF78}" srcOrd="2" destOrd="0" presId="urn:microsoft.com/office/officeart/2005/8/layout/vList2"/>
    <dgm:cxn modelId="{FA3BB470-3FA3-488A-B4A6-A86D392118B0}" type="presParOf" srcId="{501EA4C2-5B65-444B-825F-F12C849B3456}" destId="{AFC72C79-A139-4C70-B596-9430B9DE0022}" srcOrd="3" destOrd="0" presId="urn:microsoft.com/office/officeart/2005/8/layout/vList2"/>
    <dgm:cxn modelId="{1AFF7471-2338-4BF1-BB7C-FB7BC47B6C26}" type="presParOf" srcId="{501EA4C2-5B65-444B-825F-F12C849B3456}" destId="{403003CE-5C88-4CCF-8B4C-6ED40B93D310}" srcOrd="4" destOrd="0" presId="urn:microsoft.com/office/officeart/2005/8/layout/vList2"/>
    <dgm:cxn modelId="{6E7E7BDA-4865-4E1E-82DB-F3644BAA5712}" type="presParOf" srcId="{501EA4C2-5B65-444B-825F-F12C849B3456}" destId="{A20E825C-104C-46E6-AB55-A3040606FA52}" srcOrd="5" destOrd="0" presId="urn:microsoft.com/office/officeart/2005/8/layout/vList2"/>
    <dgm:cxn modelId="{CF7B3A70-851E-41B7-A2CA-EC45577AB007}" type="presParOf" srcId="{501EA4C2-5B65-444B-825F-F12C849B3456}" destId="{A55EAEA5-1E4B-457F-91EC-4FDAB66F8F5E}" srcOrd="6" destOrd="0" presId="urn:microsoft.com/office/officeart/2005/8/layout/vList2"/>
    <dgm:cxn modelId="{270B7890-BA65-49AA-AEA9-6F9E607FE216}" type="presParOf" srcId="{501EA4C2-5B65-444B-825F-F12C849B3456}" destId="{0C93F290-05B9-4645-A826-E59698FA71AB}" srcOrd="7" destOrd="0" presId="urn:microsoft.com/office/officeart/2005/8/layout/vList2"/>
    <dgm:cxn modelId="{AFB662AB-91DF-45BE-BA8A-5523C2F36C93}" type="presParOf" srcId="{501EA4C2-5B65-444B-825F-F12C849B3456}" destId="{BEBF5AB6-0FEC-4768-A9B0-15099B9EEA72}" srcOrd="8" destOrd="0" presId="urn:microsoft.com/office/officeart/2005/8/layout/vList2"/>
    <dgm:cxn modelId="{2C6125E6-26A5-42E7-B137-7DFD836C48A0}" type="presParOf" srcId="{501EA4C2-5B65-444B-825F-F12C849B3456}" destId="{A3A80EBF-DCE7-420B-8DCE-CF2C4AF893FB}" srcOrd="9" destOrd="0" presId="urn:microsoft.com/office/officeart/2005/8/layout/vList2"/>
    <dgm:cxn modelId="{13F7C8B5-67D4-4D65-8F40-4246FAE58554}" type="presParOf" srcId="{501EA4C2-5B65-444B-825F-F12C849B3456}" destId="{49A359A1-6F15-4878-A5F5-879D2FF2B96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E68682-C497-4CCA-AA6E-B9D0D408F104}">
      <dsp:nvSpPr>
        <dsp:cNvPr id="0" name=""/>
        <dsp:cNvSpPr/>
      </dsp:nvSpPr>
      <dsp:spPr>
        <a:xfrm>
          <a:off x="0" y="979774"/>
          <a:ext cx="5641974" cy="74995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The fish brain can be divided into five parts, from anterior to posterior:</a:t>
          </a:r>
        </a:p>
      </dsp:txBody>
      <dsp:txXfrm>
        <a:off x="36610" y="1016384"/>
        <a:ext cx="5568754" cy="676734"/>
      </dsp:txXfrm>
    </dsp:sp>
    <dsp:sp modelId="{CC4C5113-9137-4B8A-B56B-F5A733E9CF78}">
      <dsp:nvSpPr>
        <dsp:cNvPr id="0" name=""/>
        <dsp:cNvSpPr/>
      </dsp:nvSpPr>
      <dsp:spPr>
        <a:xfrm>
          <a:off x="0" y="1727211"/>
          <a:ext cx="5641974" cy="749954"/>
        </a:xfrm>
        <a:prstGeom prst="roundRect">
          <a:avLst/>
        </a:prstGeom>
        <a:solidFill>
          <a:schemeClr val="accent2">
            <a:hueOff val="-264675"/>
            <a:satOff val="298"/>
            <a:lumOff val="70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a:t>
          </a:r>
          <a:r>
            <a:rPr lang="en-US" sz="1400" kern="1200" dirty="0" err="1"/>
            <a:t>i</a:t>
          </a:r>
          <a:r>
            <a:rPr lang="en-US" sz="1400" kern="1200" dirty="0"/>
            <a:t>) the telencephalon, or forebrain, primarily associated with smell; </a:t>
          </a:r>
        </a:p>
      </dsp:txBody>
      <dsp:txXfrm>
        <a:off x="36610" y="1763821"/>
        <a:ext cx="5568754" cy="676734"/>
      </dsp:txXfrm>
    </dsp:sp>
    <dsp:sp modelId="{403003CE-5C88-4CCF-8B4C-6ED40B93D310}">
      <dsp:nvSpPr>
        <dsp:cNvPr id="0" name=""/>
        <dsp:cNvSpPr/>
      </dsp:nvSpPr>
      <dsp:spPr>
        <a:xfrm>
          <a:off x="0" y="2483782"/>
          <a:ext cx="5641974" cy="887923"/>
        </a:xfrm>
        <a:prstGeom prst="roundRect">
          <a:avLst/>
        </a:prstGeom>
        <a:solidFill>
          <a:schemeClr val="accent2">
            <a:hueOff val="-529349"/>
            <a:satOff val="597"/>
            <a:lumOff val="141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(ii) the diencephalon, a correlation center for messages regarding homeostasis and the endocrine system; </a:t>
          </a:r>
        </a:p>
      </dsp:txBody>
      <dsp:txXfrm>
        <a:off x="43345" y="2527127"/>
        <a:ext cx="5555284" cy="801233"/>
      </dsp:txXfrm>
    </dsp:sp>
    <dsp:sp modelId="{A55EAEA5-1E4B-457F-91EC-4FDAB66F8F5E}">
      <dsp:nvSpPr>
        <dsp:cNvPr id="0" name=""/>
        <dsp:cNvSpPr/>
      </dsp:nvSpPr>
      <dsp:spPr>
        <a:xfrm>
          <a:off x="0" y="4508401"/>
          <a:ext cx="5641974" cy="952269"/>
        </a:xfrm>
        <a:prstGeom prst="roundRect">
          <a:avLst/>
        </a:prstGeom>
        <a:solidFill>
          <a:schemeClr val="accent2">
            <a:hueOff val="-794024"/>
            <a:satOff val="895"/>
            <a:lumOff val="2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(v) the myelencephalon, brainstem, or medulla oblongata, the posterior portion of the brain and enlarged anterior portion of the spinal cord that relays input for all sensory systems except smell and sight.</a:t>
          </a:r>
        </a:p>
      </dsp:txBody>
      <dsp:txXfrm>
        <a:off x="46486" y="4554887"/>
        <a:ext cx="5549002" cy="859297"/>
      </dsp:txXfrm>
    </dsp:sp>
    <dsp:sp modelId="{BEBF5AB6-0FEC-4768-A9B0-15099B9EEA72}">
      <dsp:nvSpPr>
        <dsp:cNvPr id="0" name=""/>
        <dsp:cNvSpPr/>
      </dsp:nvSpPr>
      <dsp:spPr>
        <a:xfrm>
          <a:off x="0" y="3368817"/>
          <a:ext cx="5641974" cy="447025"/>
        </a:xfrm>
        <a:prstGeom prst="roundRect">
          <a:avLst/>
        </a:prstGeom>
        <a:solidFill>
          <a:schemeClr val="accent2">
            <a:hueOff val="-1058698"/>
            <a:satOff val="1194"/>
            <a:lumOff val="282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(iii) the mesencephalon, or midbrain, important in vision;</a:t>
          </a:r>
        </a:p>
      </dsp:txBody>
      <dsp:txXfrm>
        <a:off x="21822" y="3390639"/>
        <a:ext cx="5598330" cy="403381"/>
      </dsp:txXfrm>
    </dsp:sp>
    <dsp:sp modelId="{49A359A1-6F15-4878-A5F5-879D2FF2B96F}">
      <dsp:nvSpPr>
        <dsp:cNvPr id="0" name=""/>
        <dsp:cNvSpPr/>
      </dsp:nvSpPr>
      <dsp:spPr>
        <a:xfrm>
          <a:off x="0" y="3820965"/>
          <a:ext cx="5641974" cy="709059"/>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(iv) the metencephalon, or hindbrain, which maintains muscle tone and equilibrium in swimming and has a large median lobe (cerebellum), which is the largest component of the fish brain; </a:t>
          </a:r>
        </a:p>
      </dsp:txBody>
      <dsp:txXfrm>
        <a:off x="34613" y="3855578"/>
        <a:ext cx="5572748" cy="63983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79B7E6-6352-49AA-BD26-3B59B442DDF3}" type="datetimeFigureOut">
              <a:rPr lang="zh-CN" altLang="en-US" smtClean="0"/>
              <a:t>2022/10/2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25FC19-23DD-4317-B883-01159920F5E8}" type="slidenum">
              <a:rPr lang="zh-CN" altLang="en-US" smtClean="0"/>
              <a:t>‹#›</a:t>
            </a:fld>
            <a:endParaRPr lang="zh-CN" altLang="en-US"/>
          </a:p>
        </p:txBody>
      </p:sp>
    </p:spTree>
    <p:extLst>
      <p:ext uri="{BB962C8B-B14F-4D97-AF65-F5344CB8AC3E}">
        <p14:creationId xmlns:p14="http://schemas.microsoft.com/office/powerpoint/2010/main" val="1733137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A25FC19-23DD-4317-B883-01159920F5E8}" type="slidenum">
              <a:rPr lang="zh-CN" altLang="en-US" smtClean="0"/>
              <a:t>11</a:t>
            </a:fld>
            <a:endParaRPr lang="zh-CN" altLang="en-US"/>
          </a:p>
        </p:txBody>
      </p:sp>
    </p:spTree>
    <p:extLst>
      <p:ext uri="{BB962C8B-B14F-4D97-AF65-F5344CB8AC3E}">
        <p14:creationId xmlns:p14="http://schemas.microsoft.com/office/powerpoint/2010/main" val="1217601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A25FC19-23DD-4317-B883-01159920F5E8}" type="slidenum">
              <a:rPr lang="zh-CN" altLang="en-US" smtClean="0"/>
              <a:t>12</a:t>
            </a:fld>
            <a:endParaRPr lang="zh-CN" altLang="en-US"/>
          </a:p>
        </p:txBody>
      </p:sp>
    </p:spTree>
    <p:extLst>
      <p:ext uri="{BB962C8B-B14F-4D97-AF65-F5344CB8AC3E}">
        <p14:creationId xmlns:p14="http://schemas.microsoft.com/office/powerpoint/2010/main" val="3660704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zh-CN" altLang="en-US"/>
              <a:t>单击此处编辑母版标题样式</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lgn="l">
              <a:defRPr/>
            </a:lvl1p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64D6875-9781-4DE7-B9AE-1160A4C26CA4}"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065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1866561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64D6875-9781-4DE7-B9AE-1160A4C26CA4}" type="slidenum">
              <a:rPr lang="zh-CN" altLang="en-US" smtClean="0"/>
              <a:t>‹#›</a:t>
            </a:fld>
            <a:endParaRPr lang="zh-CN" alt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1589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1490547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64D6875-9781-4DE7-B9AE-1160A4C26CA4}"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6259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51582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24128" y="2967788"/>
            <a:ext cx="4754880" cy="334157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zh-CN" altLang="en-US"/>
              <a:t>单击此处编辑母版文本样式</a:t>
            </a:r>
          </a:p>
        </p:txBody>
      </p:sp>
      <p:sp>
        <p:nvSpPr>
          <p:cNvPr id="6" name="Content Placeholder 5"/>
          <p:cNvSpPr>
            <a:spLocks noGrp="1"/>
          </p:cNvSpPr>
          <p:nvPr>
            <p:ph sz="quarter" idx="4"/>
          </p:nvPr>
        </p:nvSpPr>
        <p:spPr>
          <a:xfrm>
            <a:off x="5990888" y="2967788"/>
            <a:ext cx="4754880" cy="334157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265858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560172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4097612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zh-CN" altLang="en-US"/>
              <a:t>单击此处编辑母版标题样式</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64D6875-9781-4DE7-B9AE-1160A4C26CA4}" type="slidenum">
              <a:rPr lang="zh-CN" altLang="en-US" smtClean="0"/>
              <a:t>‹#›</a:t>
            </a:fld>
            <a:endParaRPr lang="zh-CN" altLang="en-US"/>
          </a:p>
        </p:txBody>
      </p:sp>
    </p:spTree>
    <p:extLst>
      <p:ext uri="{BB962C8B-B14F-4D97-AF65-F5344CB8AC3E}">
        <p14:creationId xmlns:p14="http://schemas.microsoft.com/office/powerpoint/2010/main" val="272899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8964F3B-AD36-4ABE-8D1D-62EF67543F0E}" type="datetimeFigureOut">
              <a:rPr lang="zh-CN" altLang="en-US" smtClean="0"/>
              <a:t>2022/10/2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64D6875-9781-4DE7-B9AE-1160A4C26CA4}" type="slidenum">
              <a:rPr lang="zh-CN" altLang="en-US" smtClean="0"/>
              <a:t>‹#›</a:t>
            </a:fld>
            <a:endParaRPr lang="zh-CN" alt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9809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8964F3B-AD36-4ABE-8D1D-62EF67543F0E}" type="datetimeFigureOut">
              <a:rPr lang="zh-CN" altLang="en-US" smtClean="0"/>
              <a:t>2022/10/2</a:t>
            </a:fld>
            <a:endParaRPr lang="zh-CN" alt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zh-CN" alt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64D6875-9781-4DE7-B9AE-1160A4C26CA4}" type="slidenum">
              <a:rPr lang="zh-CN" altLang="en-US" smtClean="0"/>
              <a:t>‹#›</a:t>
            </a:fld>
            <a:endParaRPr lang="zh-CN" alt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74682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a:extLst>
              <a:ext uri="{FF2B5EF4-FFF2-40B4-BE49-F238E27FC236}">
                <a16:creationId xmlns:a16="http://schemas.microsoft.com/office/drawing/2014/main" id="{96CFDFF2-0B02-87D9-B991-5CE2E0DE4E02}"/>
              </a:ext>
            </a:extLst>
          </p:cNvPr>
          <p:cNvSpPr>
            <a:spLocks noGrp="1"/>
          </p:cNvSpPr>
          <p:nvPr>
            <p:ph type="subTitle" idx="1"/>
          </p:nvPr>
        </p:nvSpPr>
        <p:spPr/>
        <p:txBody>
          <a:bodyPr>
            <a:normAutofit/>
          </a:bodyPr>
          <a:lstStyle/>
          <a:p>
            <a:r>
              <a:rPr lang="zh-CN" altLang="en-US" sz="6000" b="1" dirty="0">
                <a:latin typeface="Amasis MT Pro Black" panose="02040A04050005020304" pitchFamily="18" charset="0"/>
              </a:rPr>
              <a:t>孙立</a:t>
            </a:r>
          </a:p>
        </p:txBody>
      </p:sp>
      <p:pic>
        <p:nvPicPr>
          <p:cNvPr id="1026" name="Picture 2">
            <a:extLst>
              <a:ext uri="{FF2B5EF4-FFF2-40B4-BE49-F238E27FC236}">
                <a16:creationId xmlns:a16="http://schemas.microsoft.com/office/drawing/2014/main" id="{2581AEA0-69EE-0463-411E-AD44114F2E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3511" y="1429468"/>
            <a:ext cx="6022200" cy="1372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5318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C55B384D-E963-485A-2486-2A5C5AC5EBA9}"/>
              </a:ext>
            </a:extLst>
          </p:cNvPr>
          <p:cNvSpPr>
            <a:spLocks noGrp="1"/>
          </p:cNvSpPr>
          <p:nvPr>
            <p:ph type="title"/>
          </p:nvPr>
        </p:nvSpPr>
        <p:spPr>
          <a:xfrm>
            <a:off x="-210312" y="566589"/>
            <a:ext cx="4864608" cy="5249334"/>
          </a:xfrm>
        </p:spPr>
        <p:txBody>
          <a:bodyPr>
            <a:normAutofit/>
          </a:bodyPr>
          <a:lstStyle/>
          <a:p>
            <a:pPr algn="r"/>
            <a:r>
              <a:rPr lang="en-US" altLang="zh-CN" sz="3200" b="0" i="0" dirty="0">
                <a:solidFill>
                  <a:schemeClr val="bg1"/>
                </a:solidFill>
                <a:effectLst/>
                <a:latin typeface="Roboto" panose="02000000000000000000" pitchFamily="2" charset="0"/>
              </a:rPr>
              <a:t>   Metencephalon</a:t>
            </a:r>
            <a:br>
              <a:rPr lang="en-US" altLang="zh-CN" sz="3200" dirty="0">
                <a:solidFill>
                  <a:schemeClr val="bg1"/>
                </a:solidFill>
                <a:latin typeface="Roboto" panose="02000000000000000000" pitchFamily="2" charset="0"/>
              </a:rPr>
            </a:br>
            <a:r>
              <a:rPr lang="zh-CN" altLang="en-US" sz="3200" dirty="0">
                <a:solidFill>
                  <a:schemeClr val="bg1"/>
                </a:solidFill>
                <a:latin typeface="Roboto" panose="02000000000000000000" pitchFamily="2" charset="0"/>
              </a:rPr>
              <a:t>（后脑）</a:t>
            </a:r>
            <a:r>
              <a:rPr lang="en-US" altLang="zh-CN" sz="3200" dirty="0">
                <a:solidFill>
                  <a:schemeClr val="bg1"/>
                </a:solidFill>
                <a:latin typeface="Roboto" panose="02000000000000000000" pitchFamily="2" charset="0"/>
              </a:rPr>
              <a:t>  </a:t>
            </a:r>
            <a:endParaRPr lang="zh-CN" altLang="en-US" sz="3200" dirty="0">
              <a:solidFill>
                <a:srgbClr val="FFFFFF"/>
              </a:solidFill>
            </a:endParaRPr>
          </a:p>
        </p:txBody>
      </p:sp>
      <p:sp>
        <p:nvSpPr>
          <p:cNvPr id="3" name="内容占位符 2">
            <a:extLst>
              <a:ext uri="{FF2B5EF4-FFF2-40B4-BE49-F238E27FC236}">
                <a16:creationId xmlns:a16="http://schemas.microsoft.com/office/drawing/2014/main" id="{1DF804D0-E964-ABFD-841E-FFDB8FC8F53F}"/>
              </a:ext>
            </a:extLst>
          </p:cNvPr>
          <p:cNvSpPr>
            <a:spLocks noGrp="1"/>
          </p:cNvSpPr>
          <p:nvPr>
            <p:ph idx="1"/>
          </p:nvPr>
        </p:nvSpPr>
        <p:spPr>
          <a:xfrm>
            <a:off x="4951048" y="804333"/>
            <a:ext cx="7018448" cy="5249334"/>
          </a:xfrm>
        </p:spPr>
        <p:txBody>
          <a:bodyPr anchor="ctr">
            <a:normAutofit/>
          </a:bodyPr>
          <a:lstStyle/>
          <a:p>
            <a:r>
              <a:rPr lang="en-US" altLang="zh-CN" b="0" i="0" dirty="0">
                <a:effectLst/>
                <a:latin typeface="Roboto" panose="02000000000000000000" pitchFamily="2" charset="0"/>
              </a:rPr>
              <a:t>The metencephalon , or hindbrain </a:t>
            </a:r>
            <a:r>
              <a:rPr lang="en-US" altLang="zh-CN" b="0" i="0" dirty="0">
                <a:effectLst/>
                <a:highlight>
                  <a:srgbClr val="FFFF00"/>
                </a:highlight>
                <a:latin typeface="Roboto" panose="02000000000000000000" pitchFamily="2" charset="0"/>
              </a:rPr>
              <a:t>, functions in maintaining muscular tone and equilibrium in swimming. The </a:t>
            </a:r>
            <a:r>
              <a:rPr lang="en-US" altLang="zh-CN" b="0" i="0" u="sng" dirty="0">
                <a:effectLst/>
                <a:highlight>
                  <a:srgbClr val="FFFF00"/>
                </a:highlight>
                <a:latin typeface="Roboto" panose="02000000000000000000" pitchFamily="2" charset="0"/>
              </a:rPr>
              <a:t>cerebellum </a:t>
            </a:r>
            <a:r>
              <a:rPr lang="zh-CN" altLang="en-US" b="0" i="0" u="sng" dirty="0">
                <a:effectLst/>
                <a:highlight>
                  <a:srgbClr val="FFFF00"/>
                </a:highlight>
                <a:latin typeface="Roboto" panose="02000000000000000000" pitchFamily="2" charset="0"/>
              </a:rPr>
              <a:t>（小脑）</a:t>
            </a:r>
            <a:r>
              <a:rPr lang="en-US" altLang="zh-CN" b="0" i="0" dirty="0">
                <a:effectLst/>
                <a:highlight>
                  <a:srgbClr val="FF0000"/>
                </a:highlight>
                <a:latin typeface="Roboto" panose="02000000000000000000" pitchFamily="2" charset="0"/>
              </a:rPr>
              <a:t>, a large </a:t>
            </a:r>
            <a:r>
              <a:rPr lang="en-US" altLang="zh-CN" b="0" i="0" dirty="0" err="1">
                <a:effectLst/>
                <a:highlight>
                  <a:srgbClr val="FF0000"/>
                </a:highlight>
                <a:latin typeface="Roboto" panose="02000000000000000000" pitchFamily="2" charset="0"/>
              </a:rPr>
              <a:t>singie</a:t>
            </a:r>
            <a:r>
              <a:rPr lang="en-US" altLang="zh-CN" b="0" i="0" dirty="0">
                <a:effectLst/>
                <a:highlight>
                  <a:srgbClr val="FF0000"/>
                </a:highlight>
                <a:latin typeface="Roboto" panose="02000000000000000000" pitchFamily="2" charset="0"/>
              </a:rPr>
              <a:t> lobe</a:t>
            </a:r>
            <a:r>
              <a:rPr lang="en-US" altLang="zh-CN" b="0" i="0" dirty="0">
                <a:effectLst/>
                <a:highlight>
                  <a:srgbClr val="FFFF00"/>
                </a:highlight>
                <a:latin typeface="Roboto" panose="02000000000000000000" pitchFamily="2" charset="0"/>
              </a:rPr>
              <a:t> , is the largest component of the fish brain. </a:t>
            </a:r>
            <a:r>
              <a:rPr lang="en-US" altLang="zh-CN" b="0" i="0" dirty="0">
                <a:effectLst/>
                <a:latin typeface="Roboto" panose="02000000000000000000" pitchFamily="2" charset="0"/>
              </a:rPr>
              <a:t>Cranial nerve IV ( trochlear ) runs from the metencephalon to the eye muscles. The metencephalon is small in lampreys ( Petromyzontidae ) and almost in hagfishes ( </a:t>
            </a:r>
            <a:r>
              <a:rPr lang="en-US" altLang="zh-CN" b="0" i="0" dirty="0" err="1">
                <a:effectLst/>
                <a:latin typeface="Roboto" panose="02000000000000000000" pitchFamily="2" charset="0"/>
              </a:rPr>
              <a:t>Myxinidae</a:t>
            </a:r>
            <a:r>
              <a:rPr lang="en-US" altLang="zh-CN" b="0" i="0" dirty="0">
                <a:effectLst/>
                <a:latin typeface="Roboto" panose="02000000000000000000" pitchFamily="2" charset="0"/>
              </a:rPr>
              <a:t> ). In </a:t>
            </a:r>
            <a:r>
              <a:rPr lang="en-US" altLang="zh-CN" b="0" i="0" dirty="0" err="1">
                <a:effectLst/>
                <a:latin typeface="Roboto" panose="02000000000000000000" pitchFamily="2" charset="0"/>
              </a:rPr>
              <a:t>elephantfishes</a:t>
            </a:r>
            <a:r>
              <a:rPr lang="en-US" altLang="zh-CN" b="0" i="0" dirty="0">
                <a:effectLst/>
                <a:latin typeface="Roboto" panose="02000000000000000000" pitchFamily="2" charset="0"/>
              </a:rPr>
              <a:t> ( Mormyridae ) , the cerebellum is hypertrophied to form the valvula cerebelli, which extend over the dorsal surface of the telencephalon. This large cerebellum is related to reception of electrical impulses.</a:t>
            </a:r>
            <a:endParaRPr lang="zh-CN" altLang="en-US" dirty="0"/>
          </a:p>
        </p:txBody>
      </p:sp>
    </p:spTree>
    <p:extLst>
      <p:ext uri="{BB962C8B-B14F-4D97-AF65-F5344CB8AC3E}">
        <p14:creationId xmlns:p14="http://schemas.microsoft.com/office/powerpoint/2010/main" val="2686330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7CA3ECAC-BCC2-B5F2-58B6-215269882464}"/>
              </a:ext>
            </a:extLst>
          </p:cNvPr>
          <p:cNvSpPr>
            <a:spLocks noGrp="1"/>
          </p:cNvSpPr>
          <p:nvPr>
            <p:ph type="title"/>
          </p:nvPr>
        </p:nvSpPr>
        <p:spPr>
          <a:xfrm>
            <a:off x="4217777" y="3953138"/>
            <a:ext cx="7006998" cy="1245732"/>
          </a:xfrm>
        </p:spPr>
        <p:txBody>
          <a:bodyPr anchor="t">
            <a:normAutofit/>
          </a:bodyPr>
          <a:lstStyle/>
          <a:p>
            <a:r>
              <a:rPr lang="en-US" altLang="zh-CN" sz="3200" b="0" i="0" dirty="0">
                <a:solidFill>
                  <a:srgbClr val="FFFFFF"/>
                </a:solidFill>
                <a:effectLst/>
                <a:latin typeface="Roboto" panose="02000000000000000000" pitchFamily="2" charset="0"/>
              </a:rPr>
              <a:t>PART 5 </a:t>
            </a:r>
            <a:endParaRPr lang="zh-CN" altLang="en-US" sz="3200"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E1B1D5B0-4D47-12A7-BF03-EFB3E60E3239}"/>
              </a:ext>
            </a:extLst>
          </p:cNvPr>
          <p:cNvSpPr>
            <a:spLocks noGrp="1"/>
          </p:cNvSpPr>
          <p:nvPr>
            <p:ph idx="1"/>
          </p:nvPr>
        </p:nvSpPr>
        <p:spPr>
          <a:xfrm>
            <a:off x="4058080" y="4370061"/>
            <a:ext cx="7006998" cy="893393"/>
          </a:xfrm>
        </p:spPr>
        <p:txBody>
          <a:bodyPr anchor="b">
            <a:normAutofit/>
          </a:bodyPr>
          <a:lstStyle/>
          <a:p>
            <a:r>
              <a:rPr lang="en-US" altLang="zh-CN" sz="4900" b="0" i="0" dirty="0">
                <a:solidFill>
                  <a:srgbClr val="FFFFFF"/>
                </a:solidFill>
                <a:effectLst/>
                <a:latin typeface="Roboto" panose="02000000000000000000" pitchFamily="2" charset="0"/>
              </a:rPr>
              <a:t>Myelencephalon</a:t>
            </a:r>
            <a:endParaRPr lang="zh-CN" altLang="en-US" sz="4900"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96360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1719C264-B2A6-E684-5D60-73C243900580}"/>
              </a:ext>
            </a:extLst>
          </p:cNvPr>
          <p:cNvSpPr>
            <a:spLocks noGrp="1"/>
          </p:cNvSpPr>
          <p:nvPr>
            <p:ph type="title"/>
          </p:nvPr>
        </p:nvSpPr>
        <p:spPr>
          <a:xfrm>
            <a:off x="265176" y="804333"/>
            <a:ext cx="4091512" cy="5249334"/>
          </a:xfrm>
        </p:spPr>
        <p:txBody>
          <a:bodyPr>
            <a:normAutofit/>
          </a:bodyPr>
          <a:lstStyle/>
          <a:p>
            <a:pPr algn="r"/>
            <a:r>
              <a:rPr lang="en-US" altLang="zh-CN" sz="3200" b="0" i="0" dirty="0">
                <a:solidFill>
                  <a:srgbClr val="FFFFFF"/>
                </a:solidFill>
                <a:effectLst/>
                <a:latin typeface="Roboto" panose="02000000000000000000" pitchFamily="2" charset="0"/>
              </a:rPr>
              <a:t>Myelencephalon</a:t>
            </a:r>
            <a:br>
              <a:rPr lang="en-US" altLang="zh-CN" sz="3200" b="0" i="0" dirty="0">
                <a:solidFill>
                  <a:srgbClr val="FFFFFF"/>
                </a:solidFill>
                <a:effectLst/>
                <a:latin typeface="Roboto" panose="02000000000000000000" pitchFamily="2" charset="0"/>
              </a:rPr>
            </a:br>
            <a:r>
              <a:rPr lang="zh-CN" altLang="en-US" sz="3200" b="0" i="0" dirty="0">
                <a:solidFill>
                  <a:srgbClr val="FFFFFF"/>
                </a:solidFill>
                <a:effectLst/>
                <a:latin typeface="Roboto" panose="02000000000000000000" pitchFamily="2" charset="0"/>
              </a:rPr>
              <a:t>（</a:t>
            </a:r>
            <a:r>
              <a:rPr lang="zh-CN" altLang="en-US" sz="3200" dirty="0">
                <a:solidFill>
                  <a:srgbClr val="FFFFFF"/>
                </a:solidFill>
                <a:latin typeface="Roboto" panose="02000000000000000000" pitchFamily="2" charset="0"/>
              </a:rPr>
              <a:t>脑干</a:t>
            </a:r>
            <a:r>
              <a:rPr lang="en-US" altLang="zh-CN" sz="3200" dirty="0">
                <a:solidFill>
                  <a:srgbClr val="FFFFFF"/>
                </a:solidFill>
                <a:latin typeface="Roboto" panose="02000000000000000000" pitchFamily="2" charset="0"/>
              </a:rPr>
              <a:t>;</a:t>
            </a:r>
            <a:r>
              <a:rPr lang="zh-CN" altLang="en-US" sz="3200" dirty="0">
                <a:solidFill>
                  <a:srgbClr val="FFFFFF"/>
                </a:solidFill>
                <a:latin typeface="Roboto" panose="02000000000000000000" pitchFamily="2" charset="0"/>
              </a:rPr>
              <a:t>末脑</a:t>
            </a:r>
            <a:r>
              <a:rPr lang="zh-CN" altLang="en-US" sz="3200" b="0" i="0" dirty="0">
                <a:solidFill>
                  <a:srgbClr val="FFFFFF"/>
                </a:solidFill>
                <a:effectLst/>
                <a:latin typeface="Roboto" panose="02000000000000000000" pitchFamily="2" charset="0"/>
              </a:rPr>
              <a:t>）</a:t>
            </a:r>
            <a:br>
              <a:rPr lang="zh-CN" altLang="en-US" sz="5400" dirty="0">
                <a:solidFill>
                  <a:srgbClr val="FFFFFF"/>
                </a:solidFill>
              </a:rPr>
            </a:br>
            <a:endParaRPr lang="zh-CN" altLang="en-US" dirty="0">
              <a:solidFill>
                <a:srgbClr val="FFFFFF"/>
              </a:solidFill>
            </a:endParaRPr>
          </a:p>
        </p:txBody>
      </p:sp>
      <p:sp>
        <p:nvSpPr>
          <p:cNvPr id="3" name="内容占位符 2">
            <a:extLst>
              <a:ext uri="{FF2B5EF4-FFF2-40B4-BE49-F238E27FC236}">
                <a16:creationId xmlns:a16="http://schemas.microsoft.com/office/drawing/2014/main" id="{169E2F24-CC0D-6043-778B-B06FE30EE248}"/>
              </a:ext>
            </a:extLst>
          </p:cNvPr>
          <p:cNvSpPr>
            <a:spLocks noGrp="1"/>
          </p:cNvSpPr>
          <p:nvPr>
            <p:ph idx="1"/>
          </p:nvPr>
        </p:nvSpPr>
        <p:spPr>
          <a:xfrm>
            <a:off x="4951048" y="804333"/>
            <a:ext cx="6306003" cy="5249334"/>
          </a:xfrm>
        </p:spPr>
        <p:txBody>
          <a:bodyPr anchor="ctr">
            <a:normAutofit/>
          </a:bodyPr>
          <a:lstStyle/>
          <a:p>
            <a:r>
              <a:rPr lang="en-US" altLang="zh-CN" b="0" i="0" dirty="0">
                <a:effectLst/>
                <a:latin typeface="Roboto" panose="02000000000000000000" pitchFamily="2" charset="0"/>
              </a:rPr>
              <a:t>The myelencephalon. brainstem , or medulla oblongata is the posterior portion of the brain and the enlarged anterior part of the spinal cord. Cranial nerves V through X arise here. </a:t>
            </a:r>
            <a:r>
              <a:rPr lang="en-US" altLang="zh-CN" b="0" i="0" dirty="0">
                <a:effectLst/>
                <a:highlight>
                  <a:srgbClr val="FFFF00"/>
                </a:highlight>
                <a:latin typeface="Roboto" panose="02000000000000000000" pitchFamily="2" charset="0"/>
              </a:rPr>
              <a:t>The myelencephalon serves as the relay station for all the sensory systems except smell ( cranial nerve ) the and sight ( cranial nerve I I). It contains centers that control certain somatic and visceral functions In bony fishes , it also contains respiratory and osmoregulatory centers</a:t>
            </a:r>
            <a:endParaRPr lang="zh-CN" altLang="en-US" dirty="0">
              <a:highlight>
                <a:srgbClr val="FFFF00"/>
              </a:highlight>
            </a:endParaRPr>
          </a:p>
        </p:txBody>
      </p:sp>
    </p:spTree>
    <p:extLst>
      <p:ext uri="{BB962C8B-B14F-4D97-AF65-F5344CB8AC3E}">
        <p14:creationId xmlns:p14="http://schemas.microsoft.com/office/powerpoint/2010/main" val="1742682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A5578D54-BA7D-A4A1-A65E-1D4B3558FF1E}"/>
              </a:ext>
            </a:extLst>
          </p:cNvPr>
          <p:cNvSpPr>
            <a:spLocks noGrp="1"/>
          </p:cNvSpPr>
          <p:nvPr>
            <p:ph type="title"/>
          </p:nvPr>
        </p:nvSpPr>
        <p:spPr>
          <a:xfrm>
            <a:off x="643468" y="643467"/>
            <a:ext cx="3415612" cy="5571066"/>
          </a:xfrm>
        </p:spPr>
        <p:txBody>
          <a:bodyPr>
            <a:normAutofit/>
          </a:bodyPr>
          <a:lstStyle/>
          <a:p>
            <a:endParaRPr lang="zh-CN" altLang="en-US">
              <a:solidFill>
                <a:srgbClr val="FFFFFF"/>
              </a:solidFill>
            </a:endParaRPr>
          </a:p>
        </p:txBody>
      </p:sp>
      <p:graphicFrame>
        <p:nvGraphicFramePr>
          <p:cNvPr id="5" name="内容占位符 2">
            <a:extLst>
              <a:ext uri="{FF2B5EF4-FFF2-40B4-BE49-F238E27FC236}">
                <a16:creationId xmlns:a16="http://schemas.microsoft.com/office/drawing/2014/main" id="{4C38D023-9DC8-78D4-EAFC-5FF4845357E2}"/>
              </a:ext>
            </a:extLst>
          </p:cNvPr>
          <p:cNvGraphicFramePr>
            <a:graphicFrameLocks noGrp="1"/>
          </p:cNvGraphicFramePr>
          <p:nvPr>
            <p:ph idx="1"/>
            <p:extLst>
              <p:ext uri="{D42A27DB-BD31-4B8C-83A1-F6EECF244321}">
                <p14:modId xmlns:p14="http://schemas.microsoft.com/office/powerpoint/2010/main" val="2165824194"/>
              </p:ext>
            </p:extLst>
          </p:nvPr>
        </p:nvGraphicFramePr>
        <p:xfrm>
          <a:off x="5603875" y="314282"/>
          <a:ext cx="5641975" cy="6049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0581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2"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3" name="Rectangle 12">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4">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标题 1">
            <a:extLst>
              <a:ext uri="{FF2B5EF4-FFF2-40B4-BE49-F238E27FC236}">
                <a16:creationId xmlns:a16="http://schemas.microsoft.com/office/drawing/2014/main" id="{0E7FCB3B-F63A-A353-917A-69489A119188}"/>
              </a:ext>
            </a:extLst>
          </p:cNvPr>
          <p:cNvSpPr>
            <a:spLocks noGrp="1"/>
          </p:cNvSpPr>
          <p:nvPr>
            <p:ph type="title"/>
          </p:nvPr>
        </p:nvSpPr>
        <p:spPr>
          <a:xfrm>
            <a:off x="990096" y="977900"/>
            <a:ext cx="6539558" cy="3327734"/>
          </a:xfrm>
        </p:spPr>
        <p:txBody>
          <a:bodyPr vert="horz" lIns="91440" tIns="45720" rIns="91440" bIns="45720" rtlCol="0" anchor="b">
            <a:normAutofit/>
          </a:bodyPr>
          <a:lstStyle/>
          <a:p>
            <a:pPr algn="r"/>
            <a:r>
              <a:rPr lang="en-US" altLang="zh-CN" sz="5400" spc="200" dirty="0"/>
              <a:t>Thank you </a:t>
            </a:r>
            <a:r>
              <a:rPr lang="zh-CN" altLang="en-US" sz="5400" spc="200" dirty="0"/>
              <a:t>！</a:t>
            </a:r>
            <a:br>
              <a:rPr lang="en-US" altLang="zh-CN" sz="5400" spc="200" dirty="0"/>
            </a:br>
            <a:r>
              <a:rPr lang="en-US" altLang="zh-CN" sz="5400" spc="200" dirty="0"/>
              <a:t>For you </a:t>
            </a:r>
            <a:r>
              <a:rPr lang="en-US" altLang="zh-CN" sz="5400" spc="200" dirty="0" err="1"/>
              <a:t>wathcing</a:t>
            </a:r>
            <a:endParaRPr lang="en-US" altLang="zh-CN" sz="5400" spc="200" dirty="0"/>
          </a:p>
        </p:txBody>
      </p:sp>
      <p:cxnSp>
        <p:nvCxnSpPr>
          <p:cNvPr id="25" name="Straight Connector 16">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3266614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165CA46D-B4D7-FA5F-BCE0-F870F3A54E85}"/>
              </a:ext>
            </a:extLst>
          </p:cNvPr>
          <p:cNvSpPr>
            <a:spLocks noGrp="1"/>
          </p:cNvSpPr>
          <p:nvPr>
            <p:ph type="title"/>
          </p:nvPr>
        </p:nvSpPr>
        <p:spPr>
          <a:xfrm>
            <a:off x="4219803" y="4735775"/>
            <a:ext cx="7006998" cy="1245732"/>
          </a:xfrm>
        </p:spPr>
        <p:txBody>
          <a:bodyPr anchor="t">
            <a:normAutofit/>
          </a:bodyPr>
          <a:lstStyle/>
          <a:p>
            <a:r>
              <a:rPr lang="en-US" altLang="zh-CN" dirty="0">
                <a:solidFill>
                  <a:srgbClr val="FFFFFF"/>
                </a:solidFill>
              </a:rPr>
              <a:t>content</a:t>
            </a:r>
            <a:endParaRPr lang="zh-CN" altLang="en-US"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AB591778-3753-1AB9-C7FD-8948ED25567F}"/>
              </a:ext>
            </a:extLst>
          </p:cNvPr>
          <p:cNvSpPr>
            <a:spLocks noGrp="1"/>
          </p:cNvSpPr>
          <p:nvPr>
            <p:ph idx="1"/>
          </p:nvPr>
        </p:nvSpPr>
        <p:spPr>
          <a:xfrm>
            <a:off x="4219802" y="965864"/>
            <a:ext cx="7006998" cy="3450370"/>
          </a:xfrm>
        </p:spPr>
        <p:txBody>
          <a:bodyPr anchor="b">
            <a:normAutofit/>
          </a:bodyPr>
          <a:lstStyle/>
          <a:p>
            <a:r>
              <a:rPr lang="en-US" altLang="zh-CN" sz="2000" dirty="0">
                <a:solidFill>
                  <a:srgbClr val="FFFFFF"/>
                </a:solidFill>
              </a:rPr>
              <a:t>1.Telencephalon       “forebrain”      (</a:t>
            </a:r>
            <a:r>
              <a:rPr lang="zh-CN" altLang="en-US" sz="2000" dirty="0">
                <a:solidFill>
                  <a:srgbClr val="FFFFFF"/>
                </a:solidFill>
              </a:rPr>
              <a:t>端脑   前脑</a:t>
            </a:r>
            <a:r>
              <a:rPr lang="en-US" altLang="zh-CN" sz="2000" dirty="0">
                <a:solidFill>
                  <a:srgbClr val="FFFFFF"/>
                </a:solidFill>
              </a:rPr>
              <a:t>)</a:t>
            </a:r>
          </a:p>
          <a:p>
            <a:r>
              <a:rPr lang="en-US" altLang="zh-CN" sz="2000" dirty="0">
                <a:solidFill>
                  <a:srgbClr val="FFFFFF"/>
                </a:solidFill>
              </a:rPr>
              <a:t>2. Diencephalon       “tween brain”   (</a:t>
            </a:r>
            <a:r>
              <a:rPr lang="zh-CN" altLang="en-US" sz="2000" dirty="0">
                <a:solidFill>
                  <a:srgbClr val="FFFFFF"/>
                </a:solidFill>
              </a:rPr>
              <a:t>间脑</a:t>
            </a:r>
            <a:r>
              <a:rPr lang="en-US" altLang="zh-CN" sz="2000" dirty="0">
                <a:solidFill>
                  <a:srgbClr val="FFFFFF"/>
                </a:solidFill>
              </a:rPr>
              <a:t>)</a:t>
            </a:r>
          </a:p>
          <a:p>
            <a:r>
              <a:rPr lang="en-US" altLang="zh-CN" sz="2000" dirty="0">
                <a:solidFill>
                  <a:srgbClr val="FFFFFF"/>
                </a:solidFill>
              </a:rPr>
              <a:t>3. Mesencephalon    “midbrain”      </a:t>
            </a:r>
            <a:r>
              <a:rPr lang="zh-CN" altLang="en-US" sz="2000" dirty="0">
                <a:solidFill>
                  <a:srgbClr val="FFFFFF"/>
                </a:solidFill>
              </a:rPr>
              <a:t>（中脑）</a:t>
            </a:r>
            <a:endParaRPr lang="en-US" altLang="zh-CN" sz="2000" dirty="0">
              <a:solidFill>
                <a:srgbClr val="FFFFFF"/>
              </a:solidFill>
            </a:endParaRPr>
          </a:p>
          <a:p>
            <a:r>
              <a:rPr lang="en-US" altLang="zh-CN" sz="2000" dirty="0">
                <a:solidFill>
                  <a:srgbClr val="FFFFFF"/>
                </a:solidFill>
              </a:rPr>
              <a:t>4. Metencephalon     “hindbrain”</a:t>
            </a:r>
            <a:r>
              <a:rPr lang="zh-CN" altLang="en-US" sz="2000" dirty="0">
                <a:solidFill>
                  <a:srgbClr val="FFFFFF"/>
                </a:solidFill>
              </a:rPr>
              <a:t>     （后脑）</a:t>
            </a:r>
            <a:endParaRPr lang="en-US" altLang="zh-CN" sz="2000" dirty="0">
              <a:solidFill>
                <a:srgbClr val="FFFFFF"/>
              </a:solidFill>
            </a:endParaRPr>
          </a:p>
          <a:p>
            <a:r>
              <a:rPr lang="en-US" altLang="zh-CN" sz="2000" dirty="0">
                <a:solidFill>
                  <a:srgbClr val="FFFFFF"/>
                </a:solidFill>
              </a:rPr>
              <a:t>5. Myelencephalon  </a:t>
            </a:r>
            <a:r>
              <a:rPr lang="zh-CN" altLang="en-US" sz="2000" dirty="0">
                <a:solidFill>
                  <a:srgbClr val="FFFFFF"/>
                </a:solidFill>
              </a:rPr>
              <a:t>“</a:t>
            </a:r>
            <a:r>
              <a:rPr lang="en-US" altLang="zh-CN" sz="2000" dirty="0">
                <a:solidFill>
                  <a:srgbClr val="FFFFFF"/>
                </a:solidFill>
              </a:rPr>
              <a:t>brainstem</a:t>
            </a:r>
            <a:r>
              <a:rPr lang="zh-CN" altLang="en-US" sz="2000" dirty="0">
                <a:solidFill>
                  <a:srgbClr val="FFFFFF"/>
                </a:solidFill>
              </a:rPr>
              <a:t>”  （脑干）</a:t>
            </a:r>
            <a:endParaRPr lang="en-US" altLang="zh-CN" sz="2000" dirty="0">
              <a:solidFill>
                <a:srgbClr val="FFFFFF"/>
              </a:solidFill>
            </a:endParaRPr>
          </a:p>
          <a:p>
            <a:endParaRPr lang="en-US" altLang="zh-CN" sz="2000" dirty="0">
              <a:solidFill>
                <a:srgbClr val="FFFFFF"/>
              </a:solidFill>
            </a:endParaRPr>
          </a:p>
          <a:p>
            <a:endParaRPr lang="zh-CN" altLang="en-US" sz="2000"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831633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150F99A8-877A-F1F6-6FF1-A0C2BE08DEA6}"/>
              </a:ext>
            </a:extLst>
          </p:cNvPr>
          <p:cNvSpPr>
            <a:spLocks noGrp="1"/>
          </p:cNvSpPr>
          <p:nvPr>
            <p:ph type="title"/>
          </p:nvPr>
        </p:nvSpPr>
        <p:spPr>
          <a:xfrm>
            <a:off x="4217777" y="3953138"/>
            <a:ext cx="7006998" cy="1245732"/>
          </a:xfrm>
        </p:spPr>
        <p:txBody>
          <a:bodyPr anchor="t">
            <a:normAutofit/>
          </a:bodyPr>
          <a:lstStyle/>
          <a:p>
            <a:r>
              <a:rPr lang="en-US" altLang="zh-CN" sz="3200" b="0" i="0" dirty="0">
                <a:solidFill>
                  <a:srgbClr val="FFFFFF"/>
                </a:solidFill>
                <a:effectLst/>
                <a:latin typeface="Roboto" panose="02000000000000000000" pitchFamily="2" charset="0"/>
              </a:rPr>
              <a:t>PART 1 </a:t>
            </a:r>
            <a:endParaRPr lang="zh-CN" altLang="en-US" sz="3200"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603570B6-778D-CE29-3A56-6C650F8F2AD2}"/>
              </a:ext>
            </a:extLst>
          </p:cNvPr>
          <p:cNvSpPr>
            <a:spLocks noGrp="1"/>
          </p:cNvSpPr>
          <p:nvPr>
            <p:ph idx="1"/>
          </p:nvPr>
        </p:nvSpPr>
        <p:spPr>
          <a:xfrm>
            <a:off x="4124844" y="2004180"/>
            <a:ext cx="7006998" cy="3450370"/>
          </a:xfrm>
        </p:spPr>
        <p:txBody>
          <a:bodyPr anchor="b">
            <a:normAutofit/>
          </a:bodyPr>
          <a:lstStyle/>
          <a:p>
            <a:r>
              <a:rPr lang="en-US" altLang="zh-CN" sz="4800" dirty="0">
                <a:solidFill>
                  <a:srgbClr val="FFFFFF"/>
                </a:solidFill>
                <a:latin typeface="Roboto" panose="02000000000000000000" pitchFamily="2" charset="0"/>
              </a:rPr>
              <a:t>T</a:t>
            </a:r>
            <a:r>
              <a:rPr lang="en-US" altLang="zh-CN" sz="4800" b="0" i="0" dirty="0">
                <a:solidFill>
                  <a:srgbClr val="FFFFFF"/>
                </a:solidFill>
                <a:effectLst/>
                <a:latin typeface="Roboto" panose="02000000000000000000" pitchFamily="2" charset="0"/>
              </a:rPr>
              <a:t>elencephalon</a:t>
            </a:r>
            <a:endParaRPr lang="zh-CN" altLang="en-US" sz="4800" b="1"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810394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F32C6CF4-40D1-DCED-16BC-2B67F0C38A75}"/>
              </a:ext>
            </a:extLst>
          </p:cNvPr>
          <p:cNvSpPr>
            <a:spLocks noGrp="1"/>
          </p:cNvSpPr>
          <p:nvPr>
            <p:ph type="title"/>
          </p:nvPr>
        </p:nvSpPr>
        <p:spPr>
          <a:xfrm>
            <a:off x="91440" y="804333"/>
            <a:ext cx="4562856" cy="5249334"/>
          </a:xfrm>
        </p:spPr>
        <p:txBody>
          <a:bodyPr>
            <a:normAutofit/>
          </a:bodyPr>
          <a:lstStyle/>
          <a:p>
            <a:pPr algn="r"/>
            <a:r>
              <a:rPr lang="en-US" altLang="zh-CN" sz="4000" b="0" i="0" dirty="0">
                <a:effectLst/>
                <a:latin typeface="Roboto" panose="02000000000000000000" pitchFamily="2" charset="0"/>
              </a:rPr>
              <a:t>Telencephalon</a:t>
            </a:r>
            <a:br>
              <a:rPr lang="en-US" altLang="zh-CN" sz="4000" b="0" i="0" dirty="0">
                <a:effectLst/>
                <a:latin typeface="Roboto" panose="02000000000000000000" pitchFamily="2" charset="0"/>
              </a:rPr>
            </a:br>
            <a:r>
              <a:rPr lang="zh-CN" altLang="en-US" sz="4000" b="0" i="0" dirty="0">
                <a:effectLst/>
                <a:latin typeface="Roboto" panose="02000000000000000000" pitchFamily="2" charset="0"/>
              </a:rPr>
              <a:t>（端脑</a:t>
            </a:r>
            <a:r>
              <a:rPr lang="en-US" altLang="zh-CN" sz="4000" b="0" i="0" dirty="0">
                <a:effectLst/>
                <a:latin typeface="Roboto" panose="02000000000000000000" pitchFamily="2" charset="0"/>
              </a:rPr>
              <a:t>;</a:t>
            </a:r>
            <a:r>
              <a:rPr lang="zh-CN" altLang="en-US" sz="4000" b="0" i="0" dirty="0">
                <a:effectLst/>
                <a:latin typeface="Roboto" panose="02000000000000000000" pitchFamily="2" charset="0"/>
              </a:rPr>
              <a:t>前脑）</a:t>
            </a:r>
            <a:endParaRPr lang="zh-CN" altLang="en-US" sz="4000" dirty="0">
              <a:solidFill>
                <a:srgbClr val="FFFFFF"/>
              </a:solidFill>
            </a:endParaRPr>
          </a:p>
        </p:txBody>
      </p:sp>
      <p:sp>
        <p:nvSpPr>
          <p:cNvPr id="3" name="内容占位符 2">
            <a:extLst>
              <a:ext uri="{FF2B5EF4-FFF2-40B4-BE49-F238E27FC236}">
                <a16:creationId xmlns:a16="http://schemas.microsoft.com/office/drawing/2014/main" id="{2E957339-C74F-7FD5-10B5-47F6FC465E86}"/>
              </a:ext>
            </a:extLst>
          </p:cNvPr>
          <p:cNvSpPr>
            <a:spLocks noGrp="1"/>
          </p:cNvSpPr>
          <p:nvPr>
            <p:ph idx="1"/>
          </p:nvPr>
        </p:nvSpPr>
        <p:spPr>
          <a:xfrm>
            <a:off x="4951048" y="804333"/>
            <a:ext cx="6306003" cy="5249334"/>
          </a:xfrm>
        </p:spPr>
        <p:txBody>
          <a:bodyPr anchor="ctr">
            <a:normAutofit/>
          </a:bodyPr>
          <a:lstStyle/>
          <a:p>
            <a:r>
              <a:rPr lang="en-US" altLang="zh-CN" b="0" i="0" dirty="0">
                <a:effectLst/>
                <a:latin typeface="Roboto" panose="02000000000000000000" pitchFamily="2" charset="0"/>
              </a:rPr>
              <a:t>The most anterior part is the telencephalon , or forebrain , which becomes the cerebrum of </a:t>
            </a:r>
            <a:r>
              <a:rPr lang="en-US" altLang="zh-CN" b="0" i="0" dirty="0" err="1">
                <a:effectLst/>
                <a:latin typeface="Roboto" panose="02000000000000000000" pitchFamily="2" charset="0"/>
              </a:rPr>
              <a:t>tetrapods</a:t>
            </a:r>
            <a:r>
              <a:rPr lang="en-US" altLang="zh-CN" b="0" i="0" dirty="0">
                <a:effectLst/>
                <a:latin typeface="Roboto" panose="02000000000000000000" pitchFamily="2" charset="0"/>
              </a:rPr>
              <a:t>. </a:t>
            </a:r>
            <a:r>
              <a:rPr lang="en-US" altLang="zh-CN" b="0" i="0" dirty="0">
                <a:effectLst/>
                <a:highlight>
                  <a:srgbClr val="FFFF00"/>
                </a:highlight>
                <a:latin typeface="Roboto" panose="02000000000000000000" pitchFamily="2" charset="0"/>
              </a:rPr>
              <a:t>Its function in fishes is primarily associated with reception and passage of olfactory stimuli</a:t>
            </a:r>
            <a:r>
              <a:rPr lang="en-US" altLang="zh-CN" b="0" i="0" dirty="0">
                <a:effectLst/>
                <a:latin typeface="Roboto" panose="02000000000000000000" pitchFamily="2" charset="0"/>
              </a:rPr>
              <a:t>. The olfactory nerve ( cranial nerve 1 ) runs from the nostrils to the nerve olfactory lobe of the brain. The olfactory lobe is large in hagfishes and lampreys , huge in sharks such as the hammerheads( Sphyrnidae ) , and moderately large in </a:t>
            </a:r>
            <a:r>
              <a:rPr lang="en-US" altLang="zh-CN" b="0" i="0" dirty="0" err="1">
                <a:effectLst/>
                <a:latin typeface="Roboto" panose="02000000000000000000" pitchFamily="2" charset="0"/>
              </a:rPr>
              <a:t>teleosts</a:t>
            </a:r>
            <a:r>
              <a:rPr lang="en-US" altLang="zh-CN" b="0" i="0" dirty="0">
                <a:effectLst/>
                <a:latin typeface="Roboto" panose="02000000000000000000" pitchFamily="2" charset="0"/>
              </a:rPr>
              <a:t> such as catfishes that rely heavily on odors when foraging</a:t>
            </a:r>
            <a:endParaRPr lang="zh-CN" altLang="en-US" dirty="0"/>
          </a:p>
        </p:txBody>
      </p:sp>
    </p:spTree>
    <p:extLst>
      <p:ext uri="{BB962C8B-B14F-4D97-AF65-F5344CB8AC3E}">
        <p14:creationId xmlns:p14="http://schemas.microsoft.com/office/powerpoint/2010/main" val="987716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AAC625D5-2BBF-AB9A-AE64-CB2A2B7BD3FB}"/>
              </a:ext>
            </a:extLst>
          </p:cNvPr>
          <p:cNvSpPr>
            <a:spLocks noGrp="1"/>
          </p:cNvSpPr>
          <p:nvPr>
            <p:ph type="title"/>
          </p:nvPr>
        </p:nvSpPr>
        <p:spPr>
          <a:xfrm>
            <a:off x="4217777" y="3953138"/>
            <a:ext cx="7006998" cy="1245732"/>
          </a:xfrm>
        </p:spPr>
        <p:txBody>
          <a:bodyPr anchor="t">
            <a:normAutofit/>
          </a:bodyPr>
          <a:lstStyle/>
          <a:p>
            <a:r>
              <a:rPr lang="en-US" altLang="zh-CN" sz="3600" dirty="0">
                <a:solidFill>
                  <a:srgbClr val="FFFFFF"/>
                </a:solidFill>
                <a:latin typeface="Roboto" panose="02000000000000000000" pitchFamily="2" charset="0"/>
              </a:rPr>
              <a:t>PART 2</a:t>
            </a:r>
            <a:br>
              <a:rPr lang="zh-CN" altLang="en-US" sz="5400" dirty="0">
                <a:solidFill>
                  <a:srgbClr val="FFFFFF"/>
                </a:solidFill>
              </a:rPr>
            </a:br>
            <a:endParaRPr lang="zh-CN" altLang="en-US"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18ABE1D4-DE16-7D56-404A-1A7077240CA3}"/>
              </a:ext>
            </a:extLst>
          </p:cNvPr>
          <p:cNvSpPr>
            <a:spLocks noGrp="1"/>
          </p:cNvSpPr>
          <p:nvPr>
            <p:ph idx="1"/>
          </p:nvPr>
        </p:nvSpPr>
        <p:spPr>
          <a:xfrm>
            <a:off x="4217777" y="4479582"/>
            <a:ext cx="7006998" cy="877506"/>
          </a:xfrm>
        </p:spPr>
        <p:txBody>
          <a:bodyPr anchor="b">
            <a:normAutofit/>
          </a:bodyPr>
          <a:lstStyle/>
          <a:p>
            <a:r>
              <a:rPr lang="en-US" altLang="zh-CN" sz="4800" dirty="0">
                <a:solidFill>
                  <a:srgbClr val="FFFFFF"/>
                </a:solidFill>
                <a:latin typeface="Roboto" panose="02000000000000000000" pitchFamily="2" charset="0"/>
              </a:rPr>
              <a:t>Diencephalon</a:t>
            </a:r>
            <a:endParaRPr lang="zh-CN" altLang="en-US" sz="4800"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09006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FA386BB4-E11A-A296-095C-C9DE2B50F3C0}"/>
              </a:ext>
            </a:extLst>
          </p:cNvPr>
          <p:cNvSpPr>
            <a:spLocks noGrp="1"/>
          </p:cNvSpPr>
          <p:nvPr>
            <p:ph type="title"/>
          </p:nvPr>
        </p:nvSpPr>
        <p:spPr>
          <a:xfrm>
            <a:off x="-128016" y="804333"/>
            <a:ext cx="4484704" cy="5249334"/>
          </a:xfrm>
        </p:spPr>
        <p:txBody>
          <a:bodyPr>
            <a:normAutofit/>
          </a:bodyPr>
          <a:lstStyle/>
          <a:p>
            <a:pPr algn="r"/>
            <a:r>
              <a:rPr lang="en-US" altLang="zh-CN" sz="4000" b="0" i="0" dirty="0">
                <a:solidFill>
                  <a:schemeClr val="bg1"/>
                </a:solidFill>
                <a:effectLst/>
                <a:latin typeface="Roboto" panose="02000000000000000000" pitchFamily="2" charset="0"/>
              </a:rPr>
              <a:t>Diencephalon</a:t>
            </a:r>
            <a:br>
              <a:rPr lang="en-US" altLang="zh-CN" sz="4000" b="0" i="0" dirty="0">
                <a:solidFill>
                  <a:schemeClr val="bg1"/>
                </a:solidFill>
                <a:effectLst/>
                <a:latin typeface="Roboto" panose="02000000000000000000" pitchFamily="2" charset="0"/>
              </a:rPr>
            </a:br>
            <a:r>
              <a:rPr lang="zh-CN" altLang="en-US" sz="4000" b="0" i="0" dirty="0">
                <a:solidFill>
                  <a:schemeClr val="bg1"/>
                </a:solidFill>
                <a:effectLst/>
                <a:latin typeface="Roboto" panose="02000000000000000000" pitchFamily="2" charset="0"/>
              </a:rPr>
              <a:t>（间脑）</a:t>
            </a:r>
            <a:endParaRPr lang="zh-CN" altLang="en-US" sz="4000" dirty="0">
              <a:solidFill>
                <a:schemeClr val="bg1"/>
              </a:solidFill>
            </a:endParaRPr>
          </a:p>
        </p:txBody>
      </p:sp>
      <p:sp>
        <p:nvSpPr>
          <p:cNvPr id="3" name="内容占位符 2">
            <a:extLst>
              <a:ext uri="{FF2B5EF4-FFF2-40B4-BE49-F238E27FC236}">
                <a16:creationId xmlns:a16="http://schemas.microsoft.com/office/drawing/2014/main" id="{052DD76B-5489-2B48-E715-7BEFB069E75B}"/>
              </a:ext>
            </a:extLst>
          </p:cNvPr>
          <p:cNvSpPr>
            <a:spLocks noGrp="1"/>
          </p:cNvSpPr>
          <p:nvPr>
            <p:ph idx="1"/>
          </p:nvPr>
        </p:nvSpPr>
        <p:spPr>
          <a:xfrm>
            <a:off x="4951048" y="804333"/>
            <a:ext cx="6306003" cy="5249334"/>
          </a:xfrm>
        </p:spPr>
        <p:txBody>
          <a:bodyPr anchor="ctr">
            <a:normAutofit/>
          </a:bodyPr>
          <a:lstStyle/>
          <a:p>
            <a:r>
              <a:rPr lang="en-US" altLang="zh-CN" sz="1600" b="0" i="0" dirty="0">
                <a:effectLst/>
                <a:latin typeface="Roboto" panose="02000000000000000000" pitchFamily="2" charset="0"/>
              </a:rPr>
              <a:t>The diencephalon , or ‘ tween brain’ , lies between the forebrain and the midbrain and is also known as the </a:t>
            </a:r>
            <a:r>
              <a:rPr lang="en-US" altLang="zh-CN" sz="1600" b="0" i="0" dirty="0" err="1">
                <a:effectLst/>
                <a:latin typeface="Roboto" panose="02000000000000000000" pitchFamily="2" charset="0"/>
              </a:rPr>
              <a:t>saccus</a:t>
            </a:r>
            <a:r>
              <a:rPr lang="en-US" altLang="zh-CN" sz="1600" b="0" i="0" dirty="0">
                <a:effectLst/>
                <a:latin typeface="Roboto" panose="02000000000000000000" pitchFamily="2" charset="0"/>
              </a:rPr>
              <a:t> dorsalis</a:t>
            </a:r>
            <a:r>
              <a:rPr lang="en-US" altLang="zh-CN" sz="1600" b="0" i="0" dirty="0">
                <a:effectLst/>
                <a:highlight>
                  <a:srgbClr val="FFFF00"/>
                </a:highlight>
                <a:latin typeface="Roboto" panose="02000000000000000000" pitchFamily="2" charset="0"/>
              </a:rPr>
              <a:t>. It functions as a correlation center for incoming and outgoing messages regarding homeostasis and the endocrine system. </a:t>
            </a:r>
            <a:r>
              <a:rPr lang="en-US" altLang="zh-CN" sz="1600" b="0" i="0" dirty="0">
                <a:effectLst/>
                <a:latin typeface="Roboto" panose="02000000000000000000" pitchFamily="2" charset="0"/>
              </a:rPr>
              <a:t>The </a:t>
            </a:r>
            <a:r>
              <a:rPr lang="en-US" altLang="zh-CN" sz="1600" b="0" i="0" u="sng" dirty="0">
                <a:effectLst/>
                <a:latin typeface="Roboto" panose="02000000000000000000" pitchFamily="2" charset="0"/>
              </a:rPr>
              <a:t>pineal body</a:t>
            </a:r>
            <a:r>
              <a:rPr lang="zh-CN" altLang="en-US" sz="1600" b="0" i="0" u="sng" dirty="0">
                <a:effectLst/>
                <a:latin typeface="Roboto" panose="02000000000000000000" pitchFamily="2" charset="0"/>
              </a:rPr>
              <a:t>（松果体）</a:t>
            </a:r>
            <a:r>
              <a:rPr lang="en-US" altLang="zh-CN" sz="1600" b="0" i="0" u="sng" dirty="0">
                <a:effectLst/>
                <a:latin typeface="Roboto" panose="02000000000000000000" pitchFamily="2" charset="0"/>
              </a:rPr>
              <a:t> </a:t>
            </a:r>
            <a:r>
              <a:rPr lang="en-US" altLang="zh-CN" sz="1600" b="0" i="0" dirty="0">
                <a:effectLst/>
                <a:latin typeface="Roboto" panose="02000000000000000000" pitchFamily="2" charset="0"/>
              </a:rPr>
              <a:t>is a hollow , invaginated well-vascularized structure dorsal to the diencephalon and connected to it by a narrow hollow stalk.</a:t>
            </a:r>
            <a:r>
              <a:rPr lang="zh-CN" altLang="en-US" sz="1600" b="0" i="0" dirty="0">
                <a:effectLst/>
                <a:latin typeface="Roboto" panose="02000000000000000000" pitchFamily="2" charset="0"/>
              </a:rPr>
              <a:t>（松果体结构）</a:t>
            </a:r>
            <a:r>
              <a:rPr lang="en-US" altLang="zh-CN" sz="1600" b="0" i="0" dirty="0">
                <a:effectLst/>
                <a:latin typeface="Roboto" panose="02000000000000000000" pitchFamily="2" charset="0"/>
              </a:rPr>
              <a:t> It frequently underlies a more or less unpigmented area of the cranial roof and is light-sensitive in some if not all fishes. </a:t>
            </a:r>
            <a:r>
              <a:rPr lang="en-US" altLang="zh-CN" sz="1600" b="0" i="0" dirty="0">
                <a:effectLst/>
                <a:highlight>
                  <a:srgbClr val="FFFF00"/>
                </a:highlight>
                <a:latin typeface="Roboto" panose="02000000000000000000" pitchFamily="2" charset="0"/>
              </a:rPr>
              <a:t>Pineal functions are diverse , including light detection , circadian and seasonal clock dynamics , and color change. The pineal contains neurosensory cells that resemble cones in the retina </a:t>
            </a:r>
            <a:r>
              <a:rPr lang="en-US" altLang="zh-CN" sz="1600" b="0" i="0" dirty="0">
                <a:effectLst/>
                <a:latin typeface="Roboto" panose="02000000000000000000" pitchFamily="2" charset="0"/>
              </a:rPr>
              <a:t>, Photosensitivity of the pineal has been demonstrated by behavioral tests in Rainbow Trout. Light sensitivity of the pineal may allow it to play a navigation role in the cross-ocean migrations of large tunas such as the Atlantic Bluefin , </a:t>
            </a:r>
            <a:r>
              <a:rPr lang="en-US" altLang="zh-CN" sz="1600" b="0" i="0" dirty="0" err="1">
                <a:effectLst/>
                <a:latin typeface="Roboto" panose="02000000000000000000" pitchFamily="2" charset="0"/>
              </a:rPr>
              <a:t>Thumnus</a:t>
            </a:r>
            <a:r>
              <a:rPr lang="en-US" altLang="zh-CN" sz="1600" b="0" i="0" dirty="0">
                <a:effectLst/>
                <a:latin typeface="Roboto" panose="02000000000000000000" pitchFamily="2" charset="0"/>
              </a:rPr>
              <a:t> thynnus ( Rivas 1954 ; Holmgren 1958 Murphy 1971 ). The pineal may regulate color change associated with background matching. It also produces an apocrine secretion containing glycogen. There is a possibility that the pineal may also play an endocrine role , in that it produces the hormone melatonin , implying a </a:t>
            </a:r>
            <a:r>
              <a:rPr lang="en-US" altLang="zh-CN" sz="1600" b="0" i="0" dirty="0" err="1">
                <a:effectLst/>
                <a:latin typeface="Roboto" panose="02000000000000000000" pitchFamily="2" charset="0"/>
              </a:rPr>
              <a:t>potentialpineal</a:t>
            </a:r>
            <a:r>
              <a:rPr lang="en-US" altLang="zh-CN" sz="1600" b="0" i="0" dirty="0">
                <a:effectLst/>
                <a:latin typeface="Roboto" panose="02000000000000000000" pitchFamily="2" charset="0"/>
              </a:rPr>
              <a:t>-pituitary relationship 63 ). The peripheral The optic nerve ( cranial nerve The mesencephalon , or midbrain , is important in vision.</a:t>
            </a:r>
            <a:endParaRPr lang="zh-CN" altLang="en-US" sz="1600" dirty="0"/>
          </a:p>
        </p:txBody>
      </p:sp>
    </p:spTree>
    <p:extLst>
      <p:ext uri="{BB962C8B-B14F-4D97-AF65-F5344CB8AC3E}">
        <p14:creationId xmlns:p14="http://schemas.microsoft.com/office/powerpoint/2010/main" val="1553935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B3544768-A473-D4F9-8E71-160F3A23101C}"/>
              </a:ext>
            </a:extLst>
          </p:cNvPr>
          <p:cNvSpPr>
            <a:spLocks noGrp="1"/>
          </p:cNvSpPr>
          <p:nvPr>
            <p:ph type="title"/>
          </p:nvPr>
        </p:nvSpPr>
        <p:spPr>
          <a:xfrm>
            <a:off x="4217777" y="3953138"/>
            <a:ext cx="7006998" cy="1245732"/>
          </a:xfrm>
        </p:spPr>
        <p:txBody>
          <a:bodyPr anchor="t">
            <a:normAutofit/>
          </a:bodyPr>
          <a:lstStyle/>
          <a:p>
            <a:r>
              <a:rPr lang="en-US" altLang="zh-CN" sz="3600" b="0" i="0" dirty="0">
                <a:solidFill>
                  <a:srgbClr val="FFFFFF"/>
                </a:solidFill>
                <a:effectLst/>
                <a:latin typeface="Roboto" panose="02000000000000000000" pitchFamily="2" charset="0"/>
              </a:rPr>
              <a:t>Part 3</a:t>
            </a:r>
            <a:br>
              <a:rPr lang="en-US" altLang="zh-CN" sz="5400" b="0" i="0" dirty="0">
                <a:solidFill>
                  <a:srgbClr val="FFFFFF"/>
                </a:solidFill>
                <a:effectLst/>
                <a:latin typeface="Roboto" panose="02000000000000000000" pitchFamily="2" charset="0"/>
              </a:rPr>
            </a:br>
            <a:endParaRPr lang="zh-CN" altLang="en-US"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33F6F05E-9FEA-2AE7-4B3B-D8EDC341F978}"/>
              </a:ext>
            </a:extLst>
          </p:cNvPr>
          <p:cNvSpPr>
            <a:spLocks noGrp="1"/>
          </p:cNvSpPr>
          <p:nvPr>
            <p:ph idx="1"/>
          </p:nvPr>
        </p:nvSpPr>
        <p:spPr>
          <a:xfrm>
            <a:off x="4217777" y="4612600"/>
            <a:ext cx="7006998" cy="868362"/>
          </a:xfrm>
        </p:spPr>
        <p:txBody>
          <a:bodyPr anchor="b">
            <a:normAutofit fontScale="92500" lnSpcReduction="10000"/>
          </a:bodyPr>
          <a:lstStyle/>
          <a:p>
            <a:r>
              <a:rPr lang="en-US" altLang="zh-CN" sz="4800" dirty="0">
                <a:solidFill>
                  <a:srgbClr val="FFFFFF"/>
                </a:solidFill>
                <a:latin typeface="Roboto" panose="02000000000000000000" pitchFamily="2" charset="0"/>
              </a:rPr>
              <a:t>M</a:t>
            </a:r>
            <a:r>
              <a:rPr lang="en-US" altLang="zh-CN" sz="4800" b="0" i="0" dirty="0">
                <a:solidFill>
                  <a:srgbClr val="FFFFFF"/>
                </a:solidFill>
                <a:effectLst/>
                <a:latin typeface="Roboto" panose="02000000000000000000" pitchFamily="2" charset="0"/>
              </a:rPr>
              <a:t>esencephalon</a:t>
            </a:r>
            <a:br>
              <a:rPr lang="en-US" altLang="zh-CN" sz="2000" dirty="0">
                <a:solidFill>
                  <a:srgbClr val="FFFFFF"/>
                </a:solidFill>
              </a:rPr>
            </a:br>
            <a:endParaRPr lang="zh-CN" altLang="en-US" sz="2000"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673424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7A737EDC-C659-BD93-0856-6345600CD75B}"/>
              </a:ext>
            </a:extLst>
          </p:cNvPr>
          <p:cNvSpPr>
            <a:spLocks noGrp="1"/>
          </p:cNvSpPr>
          <p:nvPr>
            <p:ph type="title"/>
          </p:nvPr>
        </p:nvSpPr>
        <p:spPr>
          <a:xfrm>
            <a:off x="246888" y="804333"/>
            <a:ext cx="4109800" cy="5249334"/>
          </a:xfrm>
        </p:spPr>
        <p:txBody>
          <a:bodyPr>
            <a:normAutofit/>
          </a:bodyPr>
          <a:lstStyle/>
          <a:p>
            <a:pPr algn="r"/>
            <a:r>
              <a:rPr lang="en-US" altLang="zh-CN" sz="3200" b="0" i="0" dirty="0">
                <a:solidFill>
                  <a:schemeClr val="bg1"/>
                </a:solidFill>
                <a:effectLst/>
                <a:latin typeface="Roboto" panose="02000000000000000000" pitchFamily="2" charset="0"/>
              </a:rPr>
              <a:t>Mesencephalon</a:t>
            </a:r>
            <a:br>
              <a:rPr lang="en-US" altLang="zh-CN" sz="3200" b="0" i="0" dirty="0">
                <a:solidFill>
                  <a:schemeClr val="bg1"/>
                </a:solidFill>
                <a:effectLst/>
                <a:latin typeface="Roboto" panose="02000000000000000000" pitchFamily="2" charset="0"/>
              </a:rPr>
            </a:br>
            <a:r>
              <a:rPr lang="zh-CN" altLang="en-US" sz="3200" b="0" i="0" dirty="0">
                <a:solidFill>
                  <a:schemeClr val="bg1"/>
                </a:solidFill>
                <a:effectLst/>
                <a:latin typeface="Roboto" panose="02000000000000000000" pitchFamily="2" charset="0"/>
              </a:rPr>
              <a:t>（中脑）</a:t>
            </a:r>
            <a:endParaRPr lang="zh-CN" altLang="en-US" sz="3200" dirty="0">
              <a:solidFill>
                <a:schemeClr val="bg1"/>
              </a:solidFill>
            </a:endParaRPr>
          </a:p>
        </p:txBody>
      </p:sp>
      <p:sp>
        <p:nvSpPr>
          <p:cNvPr id="3" name="内容占位符 2">
            <a:extLst>
              <a:ext uri="{FF2B5EF4-FFF2-40B4-BE49-F238E27FC236}">
                <a16:creationId xmlns:a16="http://schemas.microsoft.com/office/drawing/2014/main" id="{378CBDC8-FBD7-4D6C-F9BE-3DA154127154}"/>
              </a:ext>
            </a:extLst>
          </p:cNvPr>
          <p:cNvSpPr>
            <a:spLocks noGrp="1"/>
          </p:cNvSpPr>
          <p:nvPr>
            <p:ph idx="1"/>
          </p:nvPr>
        </p:nvSpPr>
        <p:spPr>
          <a:xfrm>
            <a:off x="4951048" y="804333"/>
            <a:ext cx="6306003" cy="5249334"/>
          </a:xfrm>
        </p:spPr>
        <p:txBody>
          <a:bodyPr anchor="ctr">
            <a:normAutofit/>
          </a:bodyPr>
          <a:lstStyle/>
          <a:p>
            <a:pPr>
              <a:lnSpc>
                <a:spcPct val="100000"/>
              </a:lnSpc>
            </a:pPr>
            <a:r>
              <a:rPr lang="en-US" altLang="zh-CN" b="0" i="0" dirty="0">
                <a:solidFill>
                  <a:srgbClr val="212529"/>
                </a:solidFill>
                <a:effectLst/>
                <a:latin typeface="Roboto" panose="02000000000000000000" pitchFamily="2" charset="0"/>
              </a:rPr>
              <a:t>The mesencephalon , or midbrain , is important in vision. </a:t>
            </a:r>
            <a:r>
              <a:rPr lang="en-US" altLang="zh-CN" b="0" i="0" dirty="0">
                <a:solidFill>
                  <a:srgbClr val="212529"/>
                </a:solidFill>
                <a:effectLst/>
                <a:highlight>
                  <a:srgbClr val="FFFF00"/>
                </a:highlight>
                <a:latin typeface="Roboto" panose="02000000000000000000" pitchFamily="2" charset="0"/>
              </a:rPr>
              <a:t>The optic nerve brings impulses from the eyes and enters the brain here. The midbrain is also a correlation center for messages coming from other sensory receptors</a:t>
            </a:r>
            <a:r>
              <a:rPr lang="en-US" altLang="zh-CN" b="0" i="0" dirty="0">
                <a:solidFill>
                  <a:srgbClr val="212529"/>
                </a:solidFill>
                <a:effectLst/>
                <a:latin typeface="Roboto" panose="02000000000000000000" pitchFamily="2" charset="0"/>
              </a:rPr>
              <a:t>. Fishes have two optic lobes , which are relatively large In </a:t>
            </a:r>
            <a:r>
              <a:rPr lang="en-US" altLang="zh-CN" b="0" i="0" dirty="0" err="1">
                <a:solidFill>
                  <a:srgbClr val="212529"/>
                </a:solidFill>
                <a:effectLst/>
                <a:latin typeface="Roboto" panose="02000000000000000000" pitchFamily="2" charset="0"/>
              </a:rPr>
              <a:t>sightfeeding</a:t>
            </a:r>
            <a:r>
              <a:rPr lang="en-US" altLang="zh-CN" b="0" i="0" dirty="0">
                <a:solidFill>
                  <a:srgbClr val="212529"/>
                </a:solidFill>
                <a:effectLst/>
                <a:latin typeface="Roboto" panose="02000000000000000000" pitchFamily="2" charset="0"/>
              </a:rPr>
              <a:t> species such as </a:t>
            </a:r>
            <a:r>
              <a:rPr lang="en-US" altLang="zh-CN" b="0" i="0" dirty="0" err="1">
                <a:solidFill>
                  <a:srgbClr val="212529"/>
                </a:solidFill>
                <a:effectLst/>
                <a:latin typeface="Roboto" panose="02000000000000000000" pitchFamily="2" charset="0"/>
              </a:rPr>
              <a:t>trouts</a:t>
            </a:r>
            <a:r>
              <a:rPr lang="en-US" altLang="zh-CN" b="0" i="0" dirty="0">
                <a:solidFill>
                  <a:srgbClr val="212529"/>
                </a:solidFill>
                <a:effectLst/>
                <a:latin typeface="Roboto" panose="02000000000000000000" pitchFamily="2" charset="0"/>
              </a:rPr>
              <a:t> and minnows.</a:t>
            </a:r>
            <a:endParaRPr lang="zh-CN" altLang="en-US" dirty="0"/>
          </a:p>
        </p:txBody>
      </p:sp>
    </p:spTree>
    <p:extLst>
      <p:ext uri="{BB962C8B-B14F-4D97-AF65-F5344CB8AC3E}">
        <p14:creationId xmlns:p14="http://schemas.microsoft.com/office/powerpoint/2010/main" val="1116564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标题 1">
            <a:extLst>
              <a:ext uri="{FF2B5EF4-FFF2-40B4-BE49-F238E27FC236}">
                <a16:creationId xmlns:a16="http://schemas.microsoft.com/office/drawing/2014/main" id="{E935F5AE-9B18-E319-EE87-EED795418709}"/>
              </a:ext>
            </a:extLst>
          </p:cNvPr>
          <p:cNvSpPr>
            <a:spLocks noGrp="1"/>
          </p:cNvSpPr>
          <p:nvPr>
            <p:ph type="title"/>
          </p:nvPr>
        </p:nvSpPr>
        <p:spPr>
          <a:xfrm>
            <a:off x="4124844" y="3980571"/>
            <a:ext cx="7006998" cy="1245732"/>
          </a:xfrm>
        </p:spPr>
        <p:txBody>
          <a:bodyPr anchor="t">
            <a:normAutofit/>
          </a:bodyPr>
          <a:lstStyle/>
          <a:p>
            <a:r>
              <a:rPr lang="en-US" altLang="zh-CN" sz="3200" b="0" i="0" dirty="0">
                <a:solidFill>
                  <a:srgbClr val="FFFFFF"/>
                </a:solidFill>
                <a:effectLst/>
                <a:latin typeface="Roboto" panose="02000000000000000000" pitchFamily="2" charset="0"/>
              </a:rPr>
              <a:t>PART 4</a:t>
            </a:r>
            <a:endParaRPr lang="zh-CN" altLang="en-US" sz="3200" dirty="0">
              <a:solidFill>
                <a:srgbClr val="FFFFFF"/>
              </a:solidFill>
            </a:endParaRPr>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sp>
      <p:sp>
        <p:nvSpPr>
          <p:cNvPr id="3" name="内容占位符 2">
            <a:extLst>
              <a:ext uri="{FF2B5EF4-FFF2-40B4-BE49-F238E27FC236}">
                <a16:creationId xmlns:a16="http://schemas.microsoft.com/office/drawing/2014/main" id="{5FB73DF7-0325-2BB2-1BDB-2A9CE5170659}"/>
              </a:ext>
            </a:extLst>
          </p:cNvPr>
          <p:cNvSpPr>
            <a:spLocks noGrp="1"/>
          </p:cNvSpPr>
          <p:nvPr>
            <p:ph idx="1"/>
          </p:nvPr>
        </p:nvSpPr>
        <p:spPr>
          <a:xfrm>
            <a:off x="4124844" y="4603437"/>
            <a:ext cx="7006998" cy="868362"/>
          </a:xfrm>
        </p:spPr>
        <p:txBody>
          <a:bodyPr anchor="b">
            <a:normAutofit/>
          </a:bodyPr>
          <a:lstStyle/>
          <a:p>
            <a:r>
              <a:rPr lang="en-US" altLang="zh-CN" sz="4800" dirty="0">
                <a:solidFill>
                  <a:srgbClr val="FFFFFF"/>
                </a:solidFill>
                <a:latin typeface="Roboto" panose="02000000000000000000" pitchFamily="2" charset="0"/>
              </a:rPr>
              <a:t>M</a:t>
            </a:r>
            <a:r>
              <a:rPr lang="en-US" altLang="zh-CN" sz="4800" b="0" i="0" dirty="0">
                <a:solidFill>
                  <a:srgbClr val="FFFFFF"/>
                </a:solidFill>
                <a:effectLst/>
                <a:latin typeface="Roboto" panose="02000000000000000000" pitchFamily="2" charset="0"/>
              </a:rPr>
              <a:t>etencephalon</a:t>
            </a:r>
            <a:endParaRPr lang="zh-CN" altLang="en-US" sz="4800" dirty="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085748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积分">
  <a:themeElements>
    <a:clrScheme name="积分">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积分">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积分">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137</TotalTime>
  <Words>822</Words>
  <Application>Microsoft Office PowerPoint</Application>
  <PresentationFormat>宽屏</PresentationFormat>
  <Paragraphs>36</Paragraphs>
  <Slides>14</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等线</vt:lpstr>
      <vt:lpstr>Amasis MT Pro Black</vt:lpstr>
      <vt:lpstr>Roboto</vt:lpstr>
      <vt:lpstr>Tw Cen MT</vt:lpstr>
      <vt:lpstr>Tw Cen MT Condensed</vt:lpstr>
      <vt:lpstr>Wingdings 3</vt:lpstr>
      <vt:lpstr>积分</vt:lpstr>
      <vt:lpstr>PowerPoint 演示文稿</vt:lpstr>
      <vt:lpstr>content</vt:lpstr>
      <vt:lpstr>PART 1 </vt:lpstr>
      <vt:lpstr>Telencephalon （端脑;前脑）</vt:lpstr>
      <vt:lpstr>PART 2 </vt:lpstr>
      <vt:lpstr>Diencephalon （间脑）</vt:lpstr>
      <vt:lpstr>Part 3 </vt:lpstr>
      <vt:lpstr>Mesencephalon （中脑）</vt:lpstr>
      <vt:lpstr>PART 4</vt:lpstr>
      <vt:lpstr>   Metencephalon （后脑）  </vt:lpstr>
      <vt:lpstr>PART 5 </vt:lpstr>
      <vt:lpstr>Myelencephalon （脑干;末脑） </vt:lpstr>
      <vt:lpstr>PowerPoint 演示文稿</vt:lpstr>
      <vt:lpstr>Thank you ！ For you wathcing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QZ2340</dc:creator>
  <cp:lastModifiedBy>QZ2340</cp:lastModifiedBy>
  <cp:revision>8</cp:revision>
  <dcterms:created xsi:type="dcterms:W3CDTF">2022-10-01T04:21:51Z</dcterms:created>
  <dcterms:modified xsi:type="dcterms:W3CDTF">2022-10-01T17:54:00Z</dcterms:modified>
</cp:coreProperties>
</file>