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lj0409@outlook.com" initials="m" lastIdx="0" clrIdx="0">
    <p:extLst>
      <p:ext uri="{19B8F6BF-5375-455C-9EA6-DF929625EA0E}">
        <p15:presenceInfo xmlns:p15="http://schemas.microsoft.com/office/powerpoint/2012/main" userId="7ca54bc3e16e76b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4" d="100"/>
          <a:sy n="94" d="100"/>
        </p:scale>
        <p:origin x="245"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zh-CN" altLang="en-US"/>
              <a:t>单击此处编辑母版标题样式</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60000"/>
                    <a:lumOff val="40000"/>
                  </a:schemeClr>
                </a:solidFill>
              </a:defRPr>
            </a:lvl1pPr>
          </a:lstStyle>
          <a:p>
            <a:fld id="{5B3E6F9A-B45A-491B-9DE0-CA09FABDD9C8}" type="datetimeFigureOut">
              <a:rPr lang="zh-CN" altLang="en-US" smtClean="0"/>
              <a:t>2018/5/30</a:t>
            </a:fld>
            <a:endParaRPr lang="zh-CN" altLang="en-US"/>
          </a:p>
        </p:txBody>
      </p:sp>
      <p:sp>
        <p:nvSpPr>
          <p:cNvPr id="5" name="Footer Placeholder 4"/>
          <p:cNvSpPr>
            <a:spLocks noGrp="1"/>
          </p:cNvSpPr>
          <p:nvPr>
            <p:ph type="ftr" sz="quarter" idx="11"/>
          </p:nvPr>
        </p:nvSpPr>
        <p:spPr>
          <a:xfrm rot="21420000">
            <a:off x="9144" y="4882896"/>
            <a:ext cx="4050792" cy="1197864"/>
          </a:xfrm>
          <a:noFill/>
        </p:spPr>
        <p:txBody>
          <a:bodyPr wrap="square" rtlCol="0">
            <a:spAutoFit/>
          </a:bodyPr>
          <a:lstStyle>
            <a:lvl1pPr>
              <a:defRPr lang="en-US" sz="5400" dirty="0"/>
            </a:lvl1pPr>
          </a:lstStyle>
          <a:p>
            <a:endParaRPr lang="zh-CN" alt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5F80F3D-9345-47E2-92B4-8C617F795BCC}" type="slidenum">
              <a:rPr lang="zh-CN" altLang="en-US" smtClean="0"/>
              <a:t>‹#›</a:t>
            </a:fld>
            <a:endParaRPr lang="zh-CN" alt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019903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5B3E6F9A-B45A-491B-9DE0-CA09FABDD9C8}" type="datetimeFigureOut">
              <a:rPr lang="zh-CN" altLang="en-US" smtClean="0"/>
              <a:t>2018/5/30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5F80F3D-9345-47E2-92B4-8C617F795BCC}" type="slidenum">
              <a:rPr lang="zh-CN" altLang="en-US" smtClean="0"/>
              <a:t>‹#›</a:t>
            </a:fld>
            <a:endParaRPr lang="zh-CN" altLang="en-US"/>
          </a:p>
        </p:txBody>
      </p:sp>
    </p:spTree>
    <p:extLst>
      <p:ext uri="{BB962C8B-B14F-4D97-AF65-F5344CB8AC3E}">
        <p14:creationId xmlns:p14="http://schemas.microsoft.com/office/powerpoint/2010/main" val="320237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zh-CN" altLang="en-US"/>
              <a:t>单击此处编辑母版标题样式</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5B3E6F9A-B45A-491B-9DE0-CA09FABDD9C8}" type="datetimeFigureOut">
              <a:rPr lang="zh-CN" altLang="en-US" smtClean="0"/>
              <a:t>2018/5/30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5F80F3D-9345-47E2-92B4-8C617F795BCC}" type="slidenum">
              <a:rPr lang="zh-CN" altLang="en-US" smtClean="0"/>
              <a:t>‹#›</a:t>
            </a:fld>
            <a:endParaRPr lang="zh-CN" altLang="en-US"/>
          </a:p>
        </p:txBody>
      </p:sp>
    </p:spTree>
    <p:extLst>
      <p:ext uri="{BB962C8B-B14F-4D97-AF65-F5344CB8AC3E}">
        <p14:creationId xmlns:p14="http://schemas.microsoft.com/office/powerpoint/2010/main" val="4057496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zh-CN" altLang="en-US"/>
              <a:t>单击此处编辑母版标题样式</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5B3E6F9A-B45A-491B-9DE0-CA09FABDD9C8}" type="datetimeFigureOut">
              <a:rPr lang="zh-CN" altLang="en-US" smtClean="0"/>
              <a:t>2018/5/30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5F80F3D-9345-47E2-92B4-8C617F795BCC}" type="slidenum">
              <a:rPr lang="zh-CN" altLang="en-US" smtClean="0"/>
              <a:t>‹#›</a:t>
            </a:fld>
            <a:endParaRPr lang="zh-CN" alt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4616305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zh-CN" altLang="en-US"/>
              <a:t>单击此处编辑母版标题样式</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5B3E6F9A-B45A-491B-9DE0-CA09FABDD9C8}" type="datetimeFigureOut">
              <a:rPr lang="zh-CN" altLang="en-US" smtClean="0"/>
              <a:t>2018/5/30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5F80F3D-9345-47E2-92B4-8C617F795BCC}" type="slidenum">
              <a:rPr lang="zh-CN" altLang="en-US" smtClean="0"/>
              <a:t>‹#›</a:t>
            </a:fld>
            <a:endParaRPr lang="zh-CN" altLang="en-US"/>
          </a:p>
        </p:txBody>
      </p:sp>
    </p:spTree>
    <p:extLst>
      <p:ext uri="{BB962C8B-B14F-4D97-AF65-F5344CB8AC3E}">
        <p14:creationId xmlns:p14="http://schemas.microsoft.com/office/powerpoint/2010/main" val="35791378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栏">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zh-CN" altLang="en-US"/>
              <a:t>单击此处编辑母版标题样式</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3" name="Date Placeholder 2"/>
          <p:cNvSpPr>
            <a:spLocks noGrp="1"/>
          </p:cNvSpPr>
          <p:nvPr>
            <p:ph type="dt" sz="half" idx="10"/>
          </p:nvPr>
        </p:nvSpPr>
        <p:spPr/>
        <p:txBody>
          <a:bodyPr/>
          <a:lstStyle/>
          <a:p>
            <a:fld id="{5B3E6F9A-B45A-491B-9DE0-CA09FABDD9C8}" type="datetimeFigureOut">
              <a:rPr lang="zh-CN" altLang="en-US" smtClean="0"/>
              <a:t>2018/5/30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65F80F3D-9345-47E2-92B4-8C617F795BCC}" type="slidenum">
              <a:rPr lang="zh-CN" altLang="en-US" smtClean="0"/>
              <a:t>‹#›</a:t>
            </a:fld>
            <a:endParaRPr lang="zh-CN" altLang="en-US"/>
          </a:p>
        </p:txBody>
      </p:sp>
    </p:spTree>
    <p:extLst>
      <p:ext uri="{BB962C8B-B14F-4D97-AF65-F5344CB8AC3E}">
        <p14:creationId xmlns:p14="http://schemas.microsoft.com/office/powerpoint/2010/main" val="29468327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图片栏">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zh-CN" altLang="en-US"/>
              <a:t>单击此处编辑母版标题样式</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3" name="Date Placeholder 2"/>
          <p:cNvSpPr>
            <a:spLocks noGrp="1"/>
          </p:cNvSpPr>
          <p:nvPr>
            <p:ph type="dt" sz="half" idx="10"/>
          </p:nvPr>
        </p:nvSpPr>
        <p:spPr/>
        <p:txBody>
          <a:bodyPr/>
          <a:lstStyle/>
          <a:p>
            <a:fld id="{5B3E6F9A-B45A-491B-9DE0-CA09FABDD9C8}" type="datetimeFigureOut">
              <a:rPr lang="zh-CN" altLang="en-US" smtClean="0"/>
              <a:t>2018/5/30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65F80F3D-9345-47E2-92B4-8C617F795BCC}" type="slidenum">
              <a:rPr lang="zh-CN" altLang="en-US" smtClean="0"/>
              <a:t>‹#›</a:t>
            </a:fld>
            <a:endParaRPr lang="zh-CN" altLang="en-US"/>
          </a:p>
        </p:txBody>
      </p:sp>
    </p:spTree>
    <p:extLst>
      <p:ext uri="{BB962C8B-B14F-4D97-AF65-F5344CB8AC3E}">
        <p14:creationId xmlns:p14="http://schemas.microsoft.com/office/powerpoint/2010/main" val="27612980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zh-CN" altLang="en-US"/>
              <a:t>单击此处编辑母版标题样式</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B3E6F9A-B45A-491B-9DE0-CA09FABDD9C8}" type="datetimeFigureOut">
              <a:rPr lang="zh-CN" altLang="en-US" smtClean="0"/>
              <a:t>2018/5/30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5F80F3D-9345-47E2-92B4-8C617F795BCC}" type="slidenum">
              <a:rPr lang="zh-CN" altLang="en-US" smtClean="0"/>
              <a:t>‹#›</a:t>
            </a:fld>
            <a:endParaRPr lang="zh-CN" altLang="en-US"/>
          </a:p>
        </p:txBody>
      </p:sp>
    </p:spTree>
    <p:extLst>
      <p:ext uri="{BB962C8B-B14F-4D97-AF65-F5344CB8AC3E}">
        <p14:creationId xmlns:p14="http://schemas.microsoft.com/office/powerpoint/2010/main" val="28677160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zh-CN" altLang="en-US"/>
              <a:t>单击此处编辑母版标题样式</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B3E6F9A-B45A-491B-9DE0-CA09FABDD9C8}" type="datetimeFigureOut">
              <a:rPr lang="zh-CN" altLang="en-US" smtClean="0"/>
              <a:t>2018/5/30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5F80F3D-9345-47E2-92B4-8C617F795BCC}" type="slidenum">
              <a:rPr lang="zh-CN" altLang="en-US" smtClean="0"/>
              <a:t>‹#›</a:t>
            </a:fld>
            <a:endParaRPr lang="zh-CN" altLang="en-US"/>
          </a:p>
        </p:txBody>
      </p:sp>
    </p:spTree>
    <p:extLst>
      <p:ext uri="{BB962C8B-B14F-4D97-AF65-F5344CB8AC3E}">
        <p14:creationId xmlns:p14="http://schemas.microsoft.com/office/powerpoint/2010/main" val="1988648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B3E6F9A-B45A-491B-9DE0-CA09FABDD9C8}" type="datetimeFigureOut">
              <a:rPr lang="zh-CN" altLang="en-US" smtClean="0"/>
              <a:t>2018/5/30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5F80F3D-9345-47E2-92B4-8C617F795BCC}" type="slidenum">
              <a:rPr lang="zh-CN" altLang="en-US" smtClean="0"/>
              <a:t>‹#›</a:t>
            </a:fld>
            <a:endParaRPr lang="zh-CN" altLang="en-US"/>
          </a:p>
        </p:txBody>
      </p:sp>
    </p:spTree>
    <p:extLst>
      <p:ext uri="{BB962C8B-B14F-4D97-AF65-F5344CB8AC3E}">
        <p14:creationId xmlns:p14="http://schemas.microsoft.com/office/powerpoint/2010/main" val="2303008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zh-CN" altLang="en-US"/>
              <a:t>单击此处编辑母版标题样式</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5B3E6F9A-B45A-491B-9DE0-CA09FABDD9C8}" type="datetimeFigureOut">
              <a:rPr lang="zh-CN" altLang="en-US" smtClean="0"/>
              <a:t>2018/5/30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5F80F3D-9345-47E2-92B4-8C617F795BCC}" type="slidenum">
              <a:rPr lang="zh-CN" altLang="en-US" smtClean="0"/>
              <a:t>‹#›</a:t>
            </a:fld>
            <a:endParaRPr lang="zh-CN" altLang="en-US"/>
          </a:p>
        </p:txBody>
      </p:sp>
    </p:spTree>
    <p:extLst>
      <p:ext uri="{BB962C8B-B14F-4D97-AF65-F5344CB8AC3E}">
        <p14:creationId xmlns:p14="http://schemas.microsoft.com/office/powerpoint/2010/main" val="3115010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zh-CN" altLang="en-US"/>
              <a:t>单击此处编辑母版标题样式</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5B3E6F9A-B45A-491B-9DE0-CA09FABDD9C8}" type="datetimeFigureOut">
              <a:rPr lang="zh-CN" altLang="en-US" smtClean="0"/>
              <a:t>2018/5/30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5F80F3D-9345-47E2-92B4-8C617F795BCC}" type="slidenum">
              <a:rPr lang="zh-CN" altLang="en-US" smtClean="0"/>
              <a:t>‹#›</a:t>
            </a:fld>
            <a:endParaRPr lang="zh-CN" altLang="en-US"/>
          </a:p>
        </p:txBody>
      </p:sp>
    </p:spTree>
    <p:extLst>
      <p:ext uri="{BB962C8B-B14F-4D97-AF65-F5344CB8AC3E}">
        <p14:creationId xmlns:p14="http://schemas.microsoft.com/office/powerpoint/2010/main" val="2408250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12" name="Content Placeholder 3"/>
          <p:cNvSpPr>
            <a:spLocks noGrp="1"/>
          </p:cNvSpPr>
          <p:nvPr>
            <p:ph sz="quarter" idx="13"/>
          </p:nvPr>
        </p:nvSpPr>
        <p:spPr>
          <a:xfrm>
            <a:off x="685802" y="2861733"/>
            <a:ext cx="5088712" cy="2512852"/>
          </a:xfrm>
        </p:spPr>
        <p:txBody>
          <a:bodyPr ancho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13" name="Content Placeholder 5"/>
          <p:cNvSpPr>
            <a:spLocks noGrp="1"/>
          </p:cNvSpPr>
          <p:nvPr>
            <p:ph sz="quarter" idx="14"/>
          </p:nvPr>
        </p:nvSpPr>
        <p:spPr>
          <a:xfrm>
            <a:off x="5993969" y="2861733"/>
            <a:ext cx="5088713" cy="2512852"/>
          </a:xfrm>
        </p:spPr>
        <p:txBody>
          <a:bodyPr ancho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5B3E6F9A-B45A-491B-9DE0-CA09FABDD9C8}" type="datetimeFigureOut">
              <a:rPr lang="zh-CN" altLang="en-US" smtClean="0"/>
              <a:t>2018/5/30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65F80F3D-9345-47E2-92B4-8C617F795BCC}" type="slidenum">
              <a:rPr lang="zh-CN" altLang="en-US" smtClean="0"/>
              <a:t>‹#›</a:t>
            </a:fld>
            <a:endParaRPr lang="zh-CN" altLang="en-US"/>
          </a:p>
        </p:txBody>
      </p:sp>
    </p:spTree>
    <p:extLst>
      <p:ext uri="{BB962C8B-B14F-4D97-AF65-F5344CB8AC3E}">
        <p14:creationId xmlns:p14="http://schemas.microsoft.com/office/powerpoint/2010/main" val="1845318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5B3E6F9A-B45A-491B-9DE0-CA09FABDD9C8}" type="datetimeFigureOut">
              <a:rPr lang="zh-CN" altLang="en-US" smtClean="0"/>
              <a:t>2018/5/30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65F80F3D-9345-47E2-92B4-8C617F795BCC}" type="slidenum">
              <a:rPr lang="zh-CN" altLang="en-US" smtClean="0"/>
              <a:t>‹#›</a:t>
            </a:fld>
            <a:endParaRPr lang="zh-CN" altLang="en-US"/>
          </a:p>
        </p:txBody>
      </p:sp>
    </p:spTree>
    <p:extLst>
      <p:ext uri="{BB962C8B-B14F-4D97-AF65-F5344CB8AC3E}">
        <p14:creationId xmlns:p14="http://schemas.microsoft.com/office/powerpoint/2010/main" val="3114669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3E6F9A-B45A-491B-9DE0-CA09FABDD9C8}" type="datetimeFigureOut">
              <a:rPr lang="zh-CN" altLang="en-US" smtClean="0"/>
              <a:t>2018/5/30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65F80F3D-9345-47E2-92B4-8C617F795BCC}" type="slidenum">
              <a:rPr lang="zh-CN" altLang="en-US" smtClean="0"/>
              <a:t>‹#›</a:t>
            </a:fld>
            <a:endParaRPr lang="zh-CN" altLang="en-US"/>
          </a:p>
        </p:txBody>
      </p:sp>
    </p:spTree>
    <p:extLst>
      <p:ext uri="{BB962C8B-B14F-4D97-AF65-F5344CB8AC3E}">
        <p14:creationId xmlns:p14="http://schemas.microsoft.com/office/powerpoint/2010/main" val="667057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zh-CN" altLang="en-US"/>
              <a:t>单击此处编辑母版标题样式</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5B3E6F9A-B45A-491B-9DE0-CA09FABDD9C8}" type="datetimeFigureOut">
              <a:rPr lang="zh-CN" altLang="en-US" smtClean="0"/>
              <a:t>2018/5/30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5F80F3D-9345-47E2-92B4-8C617F795BCC}" type="slidenum">
              <a:rPr lang="zh-CN" altLang="en-US" smtClean="0"/>
              <a:t>‹#›</a:t>
            </a:fld>
            <a:endParaRPr lang="zh-CN" altLang="en-US"/>
          </a:p>
        </p:txBody>
      </p:sp>
    </p:spTree>
    <p:extLst>
      <p:ext uri="{BB962C8B-B14F-4D97-AF65-F5344CB8AC3E}">
        <p14:creationId xmlns:p14="http://schemas.microsoft.com/office/powerpoint/2010/main" val="1086322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5B3E6F9A-B45A-491B-9DE0-CA09FABDD9C8}" type="datetimeFigureOut">
              <a:rPr lang="zh-CN" altLang="en-US" smtClean="0"/>
              <a:t>2018/5/30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5F80F3D-9345-47E2-92B4-8C617F795BCC}" type="slidenum">
              <a:rPr lang="zh-CN" altLang="en-US" smtClean="0"/>
              <a:t>‹#›</a:t>
            </a:fld>
            <a:endParaRPr lang="zh-CN" altLang="en-US"/>
          </a:p>
        </p:txBody>
      </p:sp>
    </p:spTree>
    <p:extLst>
      <p:ext uri="{BB962C8B-B14F-4D97-AF65-F5344CB8AC3E}">
        <p14:creationId xmlns:p14="http://schemas.microsoft.com/office/powerpoint/2010/main" val="1075234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60000"/>
                    <a:lumOff val="40000"/>
                  </a:schemeClr>
                </a:solidFill>
              </a:defRPr>
            </a:lvl1pPr>
          </a:lstStyle>
          <a:p>
            <a:fld id="{5B3E6F9A-B45A-491B-9DE0-CA09FABDD9C8}" type="datetimeFigureOut">
              <a:rPr lang="zh-CN" altLang="en-US" smtClean="0"/>
              <a:t>2018/5/30</a:t>
            </a:fld>
            <a:endParaRPr lang="zh-CN" alt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60000"/>
                    <a:lumOff val="40000"/>
                  </a:schemeClr>
                </a:solidFill>
              </a:defRPr>
            </a:lvl1pPr>
          </a:lstStyle>
          <a:p>
            <a:endParaRPr lang="zh-CN" alt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60000"/>
                    <a:lumOff val="40000"/>
                  </a:schemeClr>
                </a:solidFill>
              </a:defRPr>
            </a:lvl1pPr>
          </a:lstStyle>
          <a:p>
            <a:fld id="{65F80F3D-9345-47E2-92B4-8C617F795BCC}" type="slidenum">
              <a:rPr lang="zh-CN" altLang="en-US" smtClean="0"/>
              <a:t>‹#›</a:t>
            </a:fld>
            <a:endParaRPr lang="zh-CN" altLang="en-US"/>
          </a:p>
        </p:txBody>
      </p:sp>
    </p:spTree>
    <p:extLst>
      <p:ext uri="{BB962C8B-B14F-4D97-AF65-F5344CB8AC3E}">
        <p14:creationId xmlns:p14="http://schemas.microsoft.com/office/powerpoint/2010/main" val="1243949595"/>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 id="2147483893" r:id="rId17"/>
  </p:sldLayoutIdLst>
  <p:txStyles>
    <p:title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png"/><Relationship Id="rId9" Type="http://schemas.openxmlformats.org/officeDocument/2006/relationships/image" Target="../media/image1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 Id="rId9" Type="http://schemas.openxmlformats.org/officeDocument/2006/relationships/image" Target="../media/image2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9D40AC73-15B0-43D1-B219-0F5E46397CF6}"/>
              </a:ext>
            </a:extLst>
          </p:cNvPr>
          <p:cNvPicPr>
            <a:picLocks noChangeAspect="1"/>
          </p:cNvPicPr>
          <p:nvPr/>
        </p:nvPicPr>
        <p:blipFill>
          <a:blip r:embed="rId2"/>
          <a:stretch>
            <a:fillRect/>
          </a:stretch>
        </p:blipFill>
        <p:spPr>
          <a:xfrm>
            <a:off x="241969" y="2200288"/>
            <a:ext cx="2408129" cy="1896020"/>
          </a:xfrm>
          <a:prstGeom prst="rect">
            <a:avLst/>
          </a:prstGeom>
        </p:spPr>
      </p:pic>
      <p:pic>
        <p:nvPicPr>
          <p:cNvPr id="4" name="图片 3">
            <a:extLst>
              <a:ext uri="{FF2B5EF4-FFF2-40B4-BE49-F238E27FC236}">
                <a16:creationId xmlns:a16="http://schemas.microsoft.com/office/drawing/2014/main" id="{0A6E9DBF-125B-48E0-87CF-FD26F11B3544}"/>
              </a:ext>
            </a:extLst>
          </p:cNvPr>
          <p:cNvPicPr>
            <a:picLocks noChangeAspect="1"/>
          </p:cNvPicPr>
          <p:nvPr/>
        </p:nvPicPr>
        <p:blipFill>
          <a:blip r:embed="rId3"/>
          <a:stretch>
            <a:fillRect/>
          </a:stretch>
        </p:blipFill>
        <p:spPr>
          <a:xfrm>
            <a:off x="5156250" y="458517"/>
            <a:ext cx="2408129" cy="1633870"/>
          </a:xfrm>
          <a:prstGeom prst="rect">
            <a:avLst/>
          </a:prstGeom>
        </p:spPr>
      </p:pic>
      <p:pic>
        <p:nvPicPr>
          <p:cNvPr id="9" name="图片 8">
            <a:extLst>
              <a:ext uri="{FF2B5EF4-FFF2-40B4-BE49-F238E27FC236}">
                <a16:creationId xmlns:a16="http://schemas.microsoft.com/office/drawing/2014/main" id="{F6C116B4-654B-4A20-91E9-5905ECBEA336}"/>
              </a:ext>
            </a:extLst>
          </p:cNvPr>
          <p:cNvPicPr>
            <a:picLocks noChangeAspect="1"/>
          </p:cNvPicPr>
          <p:nvPr/>
        </p:nvPicPr>
        <p:blipFill>
          <a:blip r:embed="rId4"/>
          <a:stretch>
            <a:fillRect/>
          </a:stretch>
        </p:blipFill>
        <p:spPr>
          <a:xfrm>
            <a:off x="2939169" y="186465"/>
            <a:ext cx="2487384" cy="1841152"/>
          </a:xfrm>
          <a:prstGeom prst="rect">
            <a:avLst/>
          </a:prstGeom>
        </p:spPr>
      </p:pic>
      <p:sp>
        <p:nvSpPr>
          <p:cNvPr id="2" name="标题 1">
            <a:extLst>
              <a:ext uri="{FF2B5EF4-FFF2-40B4-BE49-F238E27FC236}">
                <a16:creationId xmlns:a16="http://schemas.microsoft.com/office/drawing/2014/main" id="{57AA0AE6-6CD1-426D-BF82-3318F8A7ADD3}"/>
              </a:ext>
            </a:extLst>
          </p:cNvPr>
          <p:cNvSpPr>
            <a:spLocks noGrp="1"/>
          </p:cNvSpPr>
          <p:nvPr>
            <p:ph type="ctrTitle"/>
          </p:nvPr>
        </p:nvSpPr>
        <p:spPr>
          <a:xfrm>
            <a:off x="637841" y="1056274"/>
            <a:ext cx="10253315" cy="2509213"/>
          </a:xfrm>
        </p:spPr>
        <p:txBody>
          <a:bodyPr/>
          <a:lstStyle/>
          <a:p>
            <a:r>
              <a:rPr lang="en-US" altLang="zh-CN" dirty="0"/>
              <a:t>Trophic CASCADES</a:t>
            </a:r>
            <a:endParaRPr lang="zh-CN" altLang="en-US" dirty="0"/>
          </a:p>
        </p:txBody>
      </p:sp>
      <p:sp>
        <p:nvSpPr>
          <p:cNvPr id="3" name="副标题 2">
            <a:extLst>
              <a:ext uri="{FF2B5EF4-FFF2-40B4-BE49-F238E27FC236}">
                <a16:creationId xmlns:a16="http://schemas.microsoft.com/office/drawing/2014/main" id="{DCD94E20-27EA-4EC6-A5E6-6B74A2BBA2C5}"/>
              </a:ext>
            </a:extLst>
          </p:cNvPr>
          <p:cNvSpPr>
            <a:spLocks noGrp="1"/>
          </p:cNvSpPr>
          <p:nvPr>
            <p:ph type="subTitle" idx="1"/>
          </p:nvPr>
        </p:nvSpPr>
        <p:spPr/>
        <p:txBody>
          <a:bodyPr/>
          <a:lstStyle/>
          <a:p>
            <a:endParaRPr lang="zh-CN" altLang="en-US" dirty="0"/>
          </a:p>
        </p:txBody>
      </p:sp>
      <p:pic>
        <p:nvPicPr>
          <p:cNvPr id="8" name="图片 7">
            <a:extLst>
              <a:ext uri="{FF2B5EF4-FFF2-40B4-BE49-F238E27FC236}">
                <a16:creationId xmlns:a16="http://schemas.microsoft.com/office/drawing/2014/main" id="{65723E8E-825C-4228-9FD4-FC7C551B76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16660" y="3668222"/>
            <a:ext cx="3342798" cy="2186191"/>
          </a:xfrm>
          <a:prstGeom prst="rect">
            <a:avLst/>
          </a:prstGeom>
        </p:spPr>
      </p:pic>
      <p:pic>
        <p:nvPicPr>
          <p:cNvPr id="6" name="图片 5">
            <a:extLst>
              <a:ext uri="{FF2B5EF4-FFF2-40B4-BE49-F238E27FC236}">
                <a16:creationId xmlns:a16="http://schemas.microsoft.com/office/drawing/2014/main" id="{19648274-6A10-4B6F-9647-26FE2BFB909C}"/>
              </a:ext>
            </a:extLst>
          </p:cNvPr>
          <p:cNvPicPr>
            <a:picLocks noChangeAspect="1"/>
          </p:cNvPicPr>
          <p:nvPr/>
        </p:nvPicPr>
        <p:blipFill>
          <a:blip r:embed="rId6"/>
          <a:stretch>
            <a:fillRect/>
          </a:stretch>
        </p:blipFill>
        <p:spPr>
          <a:xfrm>
            <a:off x="6725164" y="3637600"/>
            <a:ext cx="2801149" cy="1918353"/>
          </a:xfrm>
          <a:prstGeom prst="rect">
            <a:avLst/>
          </a:prstGeom>
        </p:spPr>
      </p:pic>
      <p:pic>
        <p:nvPicPr>
          <p:cNvPr id="10" name="图片 9">
            <a:extLst>
              <a:ext uri="{FF2B5EF4-FFF2-40B4-BE49-F238E27FC236}">
                <a16:creationId xmlns:a16="http://schemas.microsoft.com/office/drawing/2014/main" id="{5A0D04ED-89AE-4412-AC16-371BC11C513A}"/>
              </a:ext>
            </a:extLst>
          </p:cNvPr>
          <p:cNvPicPr>
            <a:picLocks noChangeAspect="1"/>
          </p:cNvPicPr>
          <p:nvPr/>
        </p:nvPicPr>
        <p:blipFill>
          <a:blip r:embed="rId7"/>
          <a:stretch>
            <a:fillRect/>
          </a:stretch>
        </p:blipFill>
        <p:spPr>
          <a:xfrm>
            <a:off x="637842" y="3966682"/>
            <a:ext cx="2878818" cy="1918353"/>
          </a:xfrm>
          <a:prstGeom prst="rect">
            <a:avLst/>
          </a:prstGeom>
        </p:spPr>
      </p:pic>
      <p:pic>
        <p:nvPicPr>
          <p:cNvPr id="11" name="图片 10">
            <a:extLst>
              <a:ext uri="{FF2B5EF4-FFF2-40B4-BE49-F238E27FC236}">
                <a16:creationId xmlns:a16="http://schemas.microsoft.com/office/drawing/2014/main" id="{F5FFCF7E-2371-48F0-9757-FE59420E805F}"/>
              </a:ext>
            </a:extLst>
          </p:cNvPr>
          <p:cNvPicPr>
            <a:picLocks noChangeAspect="1"/>
          </p:cNvPicPr>
          <p:nvPr/>
        </p:nvPicPr>
        <p:blipFill>
          <a:blip r:embed="rId8"/>
          <a:stretch>
            <a:fillRect/>
          </a:stretch>
        </p:blipFill>
        <p:spPr>
          <a:xfrm>
            <a:off x="507321" y="374294"/>
            <a:ext cx="2487384" cy="1893877"/>
          </a:xfrm>
          <a:prstGeom prst="rect">
            <a:avLst/>
          </a:prstGeom>
        </p:spPr>
      </p:pic>
      <p:pic>
        <p:nvPicPr>
          <p:cNvPr id="13" name="图片 12">
            <a:extLst>
              <a:ext uri="{FF2B5EF4-FFF2-40B4-BE49-F238E27FC236}">
                <a16:creationId xmlns:a16="http://schemas.microsoft.com/office/drawing/2014/main" id="{C198E7E0-179C-4D6C-9FCA-3669C1C59D4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64379" y="65700"/>
            <a:ext cx="3189920" cy="2134588"/>
          </a:xfrm>
          <a:prstGeom prst="rect">
            <a:avLst/>
          </a:prstGeom>
        </p:spPr>
      </p:pic>
    </p:spTree>
    <p:extLst>
      <p:ext uri="{BB962C8B-B14F-4D97-AF65-F5344CB8AC3E}">
        <p14:creationId xmlns:p14="http://schemas.microsoft.com/office/powerpoint/2010/main" val="1256498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A7CA5C-4628-490A-B35C-5CE85CA6892B}"/>
              </a:ext>
            </a:extLst>
          </p:cNvPr>
          <p:cNvSpPr>
            <a:spLocks noGrp="1"/>
          </p:cNvSpPr>
          <p:nvPr>
            <p:ph type="title"/>
          </p:nvPr>
        </p:nvSpPr>
        <p:spPr/>
        <p:txBody>
          <a:bodyPr/>
          <a:lstStyle/>
          <a:p>
            <a:r>
              <a:rPr lang="en-US" altLang="zh-CN" dirty="0"/>
              <a:t>References</a:t>
            </a:r>
            <a:endParaRPr lang="zh-CN" altLang="en-US" dirty="0"/>
          </a:p>
        </p:txBody>
      </p:sp>
      <p:sp>
        <p:nvSpPr>
          <p:cNvPr id="3" name="内容占位符 2">
            <a:extLst>
              <a:ext uri="{FF2B5EF4-FFF2-40B4-BE49-F238E27FC236}">
                <a16:creationId xmlns:a16="http://schemas.microsoft.com/office/drawing/2014/main" id="{81B03D03-2E26-49BA-985E-352BC67252DB}"/>
              </a:ext>
            </a:extLst>
          </p:cNvPr>
          <p:cNvSpPr>
            <a:spLocks noGrp="1"/>
          </p:cNvSpPr>
          <p:nvPr>
            <p:ph sz="quarter" idx="13"/>
          </p:nvPr>
        </p:nvSpPr>
        <p:spPr/>
        <p:txBody>
          <a:bodyPr/>
          <a:lstStyle/>
          <a:p>
            <a:r>
              <a:rPr lang="en-US" altLang="zh-CN" dirty="0">
                <a:solidFill>
                  <a:srgbClr val="002060"/>
                </a:solidFill>
              </a:rPr>
              <a:t>^Leopold, A. (1949) "Thinking like a mountain" in "Sand county </a:t>
            </a:r>
            <a:r>
              <a:rPr lang="en-US" altLang="zh-CN" dirty="0" err="1">
                <a:solidFill>
                  <a:srgbClr val="002060"/>
                </a:solidFill>
              </a:rPr>
              <a:t>almanac"Jump</a:t>
            </a:r>
            <a:r>
              <a:rPr lang="en-US" altLang="zh-CN" dirty="0">
                <a:solidFill>
                  <a:srgbClr val="002060"/>
                </a:solidFill>
              </a:rPr>
              <a:t> up </a:t>
            </a:r>
          </a:p>
          <a:p>
            <a:r>
              <a:rPr lang="en-US" altLang="zh-CN" dirty="0">
                <a:solidFill>
                  <a:srgbClr val="002060"/>
                </a:solidFill>
              </a:rPr>
              <a:t>^ Hairston, NG; Smith, FE; </a:t>
            </a:r>
            <a:r>
              <a:rPr lang="en-US" altLang="zh-CN" dirty="0" err="1">
                <a:solidFill>
                  <a:srgbClr val="002060"/>
                </a:solidFill>
              </a:rPr>
              <a:t>Slobodkin</a:t>
            </a:r>
            <a:r>
              <a:rPr lang="en-US" altLang="zh-CN" dirty="0">
                <a:solidFill>
                  <a:srgbClr val="002060"/>
                </a:solidFill>
              </a:rPr>
              <a:t>, LB (1960). "Community structure, population control and competition". American Naturalist. 94: 421–425. doi:10.1086/282146.</a:t>
            </a:r>
            <a:endParaRPr lang="zh-CN" altLang="en-US" dirty="0">
              <a:solidFill>
                <a:srgbClr val="002060"/>
              </a:solidFill>
            </a:endParaRPr>
          </a:p>
        </p:txBody>
      </p:sp>
    </p:spTree>
    <p:extLst>
      <p:ext uri="{BB962C8B-B14F-4D97-AF65-F5344CB8AC3E}">
        <p14:creationId xmlns:p14="http://schemas.microsoft.com/office/powerpoint/2010/main" val="2427685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标题 21">
            <a:extLst>
              <a:ext uri="{FF2B5EF4-FFF2-40B4-BE49-F238E27FC236}">
                <a16:creationId xmlns:a16="http://schemas.microsoft.com/office/drawing/2014/main" id="{6981F34B-2C8C-4619-9FD2-93CC72321E3D}"/>
              </a:ext>
            </a:extLst>
          </p:cNvPr>
          <p:cNvSpPr>
            <a:spLocks noGrp="1"/>
          </p:cNvSpPr>
          <p:nvPr>
            <p:ph type="ctrTitle"/>
          </p:nvPr>
        </p:nvSpPr>
        <p:spPr/>
        <p:txBody>
          <a:bodyPr/>
          <a:lstStyle/>
          <a:p>
            <a:endParaRPr lang="zh-CN" altLang="en-US"/>
          </a:p>
        </p:txBody>
      </p:sp>
      <p:sp>
        <p:nvSpPr>
          <p:cNvPr id="23" name="副标题 22">
            <a:extLst>
              <a:ext uri="{FF2B5EF4-FFF2-40B4-BE49-F238E27FC236}">
                <a16:creationId xmlns:a16="http://schemas.microsoft.com/office/drawing/2014/main" id="{B36554C0-812A-4BA0-99F7-77FA896D9FF8}"/>
              </a:ext>
            </a:extLst>
          </p:cNvPr>
          <p:cNvSpPr>
            <a:spLocks noGrp="1"/>
          </p:cNvSpPr>
          <p:nvPr>
            <p:ph type="subTitle" idx="1"/>
          </p:nvPr>
        </p:nvSpPr>
        <p:spPr/>
        <p:txBody>
          <a:bodyPr/>
          <a:lstStyle/>
          <a:p>
            <a:endParaRPr lang="zh-CN" altLang="en-US"/>
          </a:p>
        </p:txBody>
      </p:sp>
      <p:pic>
        <p:nvPicPr>
          <p:cNvPr id="5" name="内容占位符 4">
            <a:extLst>
              <a:ext uri="{FF2B5EF4-FFF2-40B4-BE49-F238E27FC236}">
                <a16:creationId xmlns:a16="http://schemas.microsoft.com/office/drawing/2014/main" id="{9E6B314F-0644-48C1-A42E-061E55901C65}"/>
              </a:ext>
            </a:extLst>
          </p:cNvPr>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2142899" y="1803013"/>
            <a:ext cx="8955087" cy="2416175"/>
          </a:xfrm>
        </p:spPr>
      </p:pic>
      <p:pic>
        <p:nvPicPr>
          <p:cNvPr id="7" name="图片 6">
            <a:extLst>
              <a:ext uri="{FF2B5EF4-FFF2-40B4-BE49-F238E27FC236}">
                <a16:creationId xmlns:a16="http://schemas.microsoft.com/office/drawing/2014/main" id="{CDA67857-6C06-4A20-A2D5-A6D4F0F109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529185">
            <a:off x="501962" y="728445"/>
            <a:ext cx="2540148" cy="1611065"/>
          </a:xfrm>
          <a:prstGeom prst="rect">
            <a:avLst/>
          </a:prstGeom>
        </p:spPr>
      </p:pic>
      <p:pic>
        <p:nvPicPr>
          <p:cNvPr id="9" name="图片 8">
            <a:extLst>
              <a:ext uri="{FF2B5EF4-FFF2-40B4-BE49-F238E27FC236}">
                <a16:creationId xmlns:a16="http://schemas.microsoft.com/office/drawing/2014/main" id="{9706C84C-5360-48E3-8AD4-38934F833A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421327">
            <a:off x="5096369" y="144096"/>
            <a:ext cx="2404631" cy="1477695"/>
          </a:xfrm>
          <a:prstGeom prst="rect">
            <a:avLst/>
          </a:prstGeom>
        </p:spPr>
      </p:pic>
      <p:pic>
        <p:nvPicPr>
          <p:cNvPr id="11" name="图片 10">
            <a:extLst>
              <a:ext uri="{FF2B5EF4-FFF2-40B4-BE49-F238E27FC236}">
                <a16:creationId xmlns:a16="http://schemas.microsoft.com/office/drawing/2014/main" id="{187BF467-3815-485D-A556-8D10D61275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8359167">
            <a:off x="902252" y="2494341"/>
            <a:ext cx="1486031" cy="2327016"/>
          </a:xfrm>
          <a:prstGeom prst="rect">
            <a:avLst/>
          </a:prstGeom>
        </p:spPr>
      </p:pic>
      <p:pic>
        <p:nvPicPr>
          <p:cNvPr id="13" name="图片 12">
            <a:extLst>
              <a:ext uri="{FF2B5EF4-FFF2-40B4-BE49-F238E27FC236}">
                <a16:creationId xmlns:a16="http://schemas.microsoft.com/office/drawing/2014/main" id="{495FFAEF-7AAF-4683-81BB-78A45F830D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756477">
            <a:off x="8072728" y="3589982"/>
            <a:ext cx="2296359" cy="1640341"/>
          </a:xfrm>
          <a:prstGeom prst="rect">
            <a:avLst/>
          </a:prstGeom>
        </p:spPr>
      </p:pic>
      <p:pic>
        <p:nvPicPr>
          <p:cNvPr id="15" name="图片 14">
            <a:extLst>
              <a:ext uri="{FF2B5EF4-FFF2-40B4-BE49-F238E27FC236}">
                <a16:creationId xmlns:a16="http://schemas.microsoft.com/office/drawing/2014/main" id="{C561DB86-E406-43B7-A0BC-3432C509B10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655791">
            <a:off x="2628832" y="318245"/>
            <a:ext cx="2707965" cy="1434865"/>
          </a:xfrm>
          <a:prstGeom prst="rect">
            <a:avLst/>
          </a:prstGeom>
        </p:spPr>
      </p:pic>
      <p:pic>
        <p:nvPicPr>
          <p:cNvPr id="17" name="图片 16">
            <a:extLst>
              <a:ext uri="{FF2B5EF4-FFF2-40B4-BE49-F238E27FC236}">
                <a16:creationId xmlns:a16="http://schemas.microsoft.com/office/drawing/2014/main" id="{548D0A00-DD78-4D62-8C37-54FA4D0CC35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94215" y="3669647"/>
            <a:ext cx="2186667" cy="1449359"/>
          </a:xfrm>
          <a:prstGeom prst="rect">
            <a:avLst/>
          </a:prstGeom>
        </p:spPr>
      </p:pic>
      <p:pic>
        <p:nvPicPr>
          <p:cNvPr id="19" name="图片 18">
            <a:extLst>
              <a:ext uri="{FF2B5EF4-FFF2-40B4-BE49-F238E27FC236}">
                <a16:creationId xmlns:a16="http://schemas.microsoft.com/office/drawing/2014/main" id="{1D138E81-06A4-43ED-8E91-141B2D0A1D7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1199633">
            <a:off x="4763626" y="3520748"/>
            <a:ext cx="3287951" cy="1747157"/>
          </a:xfrm>
          <a:prstGeom prst="rect">
            <a:avLst/>
          </a:prstGeom>
        </p:spPr>
      </p:pic>
      <p:pic>
        <p:nvPicPr>
          <p:cNvPr id="21" name="图片 20">
            <a:extLst>
              <a:ext uri="{FF2B5EF4-FFF2-40B4-BE49-F238E27FC236}">
                <a16:creationId xmlns:a16="http://schemas.microsoft.com/office/drawing/2014/main" id="{C2A906A2-F756-480F-8C7D-61CA167DCD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22240">
            <a:off x="7323697" y="176354"/>
            <a:ext cx="2919596" cy="1695035"/>
          </a:xfrm>
          <a:prstGeom prst="rect">
            <a:avLst/>
          </a:prstGeom>
        </p:spPr>
      </p:pic>
    </p:spTree>
    <p:extLst>
      <p:ext uri="{BB962C8B-B14F-4D97-AF65-F5344CB8AC3E}">
        <p14:creationId xmlns:p14="http://schemas.microsoft.com/office/powerpoint/2010/main" val="2398232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250" fill="hold"/>
                                        <p:tgtEl>
                                          <p:spTgt spid="5"/>
                                        </p:tgtEl>
                                        <p:attrNameLst>
                                          <p:attrName>ppt_w</p:attrName>
                                        </p:attrNameLst>
                                      </p:cBhvr>
                                      <p:tavLst>
                                        <p:tav tm="0">
                                          <p:val>
                                            <p:fltVal val="0"/>
                                          </p:val>
                                        </p:tav>
                                        <p:tav tm="100000">
                                          <p:val>
                                            <p:strVal val="#ppt_w"/>
                                          </p:val>
                                        </p:tav>
                                      </p:tavLst>
                                    </p:anim>
                                    <p:anim calcmode="lin" valueType="num">
                                      <p:cBhvr>
                                        <p:cTn id="8" dur="1250" fill="hold"/>
                                        <p:tgtEl>
                                          <p:spTgt spid="5"/>
                                        </p:tgtEl>
                                        <p:attrNameLst>
                                          <p:attrName>ppt_h</p:attrName>
                                        </p:attrNameLst>
                                      </p:cBhvr>
                                      <p:tavLst>
                                        <p:tav tm="0">
                                          <p:val>
                                            <p:fltVal val="0"/>
                                          </p:val>
                                        </p:tav>
                                        <p:tav tm="100000">
                                          <p:val>
                                            <p:strVal val="#ppt_h"/>
                                          </p:val>
                                        </p:tav>
                                      </p:tavLst>
                                    </p:anim>
                                    <p:anim calcmode="lin" valueType="num">
                                      <p:cBhvr>
                                        <p:cTn id="9" dur="1250" fill="hold"/>
                                        <p:tgtEl>
                                          <p:spTgt spid="5"/>
                                        </p:tgtEl>
                                        <p:attrNameLst>
                                          <p:attrName>style.rotation</p:attrName>
                                        </p:attrNameLst>
                                      </p:cBhvr>
                                      <p:tavLst>
                                        <p:tav tm="0">
                                          <p:val>
                                            <p:fltVal val="90"/>
                                          </p:val>
                                        </p:tav>
                                        <p:tav tm="100000">
                                          <p:val>
                                            <p:fltVal val="0"/>
                                          </p:val>
                                        </p:tav>
                                      </p:tavLst>
                                    </p:anim>
                                    <p:animEffect transition="in" filter="fade">
                                      <p:cBhvr>
                                        <p:cTn id="10"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5B3C82-BAB3-4D36-B7BD-26EDFE53F317}"/>
              </a:ext>
            </a:extLst>
          </p:cNvPr>
          <p:cNvSpPr>
            <a:spLocks noGrp="1"/>
          </p:cNvSpPr>
          <p:nvPr>
            <p:ph type="title"/>
          </p:nvPr>
        </p:nvSpPr>
        <p:spPr>
          <a:xfrm>
            <a:off x="685801" y="236764"/>
            <a:ext cx="10396882" cy="3788229"/>
          </a:xfrm>
        </p:spPr>
        <p:txBody>
          <a:bodyPr>
            <a:normAutofit/>
          </a:bodyPr>
          <a:lstStyle/>
          <a:p>
            <a:pPr marL="342900" lvl="0" indent="-274320">
              <a:lnSpc>
                <a:spcPct val="100000"/>
              </a:lnSpc>
              <a:spcBef>
                <a:spcPts val="700"/>
              </a:spcBef>
              <a:buClr>
                <a:srgbClr val="86CE24"/>
              </a:buClr>
              <a:buSzPct val="85000"/>
            </a:pPr>
            <a:r>
              <a:rPr lang="en-US" altLang="zh-CN" sz="5300" b="1" cap="none" dirty="0">
                <a:solidFill>
                  <a:srgbClr val="002060"/>
                </a:solidFill>
                <a:latin typeface="Gill Sans MT"/>
                <a:ea typeface="+mn-ea"/>
                <a:cs typeface="+mn-cs"/>
              </a:rPr>
              <a:t>Trophic Cascades? What?</a:t>
            </a:r>
            <a:br>
              <a:rPr lang="en-US" altLang="zh-CN" sz="3600" b="1" cap="none" dirty="0">
                <a:solidFill>
                  <a:srgbClr val="FFFFFF"/>
                </a:solidFill>
                <a:latin typeface="Gill Sans MT"/>
                <a:ea typeface="+mn-ea"/>
                <a:cs typeface="+mn-cs"/>
              </a:rPr>
            </a:br>
            <a:br>
              <a:rPr lang="en-US" altLang="zh-CN" dirty="0"/>
            </a:br>
            <a:br>
              <a:rPr lang="en-US" altLang="zh-CN" dirty="0"/>
            </a:br>
            <a:endParaRPr lang="zh-CN" altLang="en-US" dirty="0"/>
          </a:p>
        </p:txBody>
      </p:sp>
      <p:sp>
        <p:nvSpPr>
          <p:cNvPr id="3" name="内容占位符 2">
            <a:extLst>
              <a:ext uri="{FF2B5EF4-FFF2-40B4-BE49-F238E27FC236}">
                <a16:creationId xmlns:a16="http://schemas.microsoft.com/office/drawing/2014/main" id="{EED4C300-77AD-428F-A630-8B0BBB458966}"/>
              </a:ext>
            </a:extLst>
          </p:cNvPr>
          <p:cNvSpPr>
            <a:spLocks noGrp="1"/>
          </p:cNvSpPr>
          <p:nvPr>
            <p:ph sz="quarter" idx="13"/>
          </p:nvPr>
        </p:nvSpPr>
        <p:spPr/>
        <p:txBody>
          <a:bodyPr/>
          <a:lstStyle/>
          <a:p>
            <a:pPr marL="342900" lvl="0" indent="-274320">
              <a:lnSpc>
                <a:spcPct val="100000"/>
              </a:lnSpc>
              <a:spcBef>
                <a:spcPts val="700"/>
              </a:spcBef>
              <a:buClr>
                <a:srgbClr val="86CE24"/>
              </a:buClr>
              <a:buSzPct val="85000"/>
              <a:buFont typeface="Wingdings 3" pitchFamily="18" charset="2"/>
              <a:buChar char=""/>
            </a:pPr>
            <a:r>
              <a:rPr lang="en-US" altLang="zh-CN" sz="2800" cap="none" dirty="0">
                <a:solidFill>
                  <a:srgbClr val="0070C0"/>
                </a:solidFill>
                <a:latin typeface="Arial" panose="020B0604020202020204" pitchFamily="34" charset="0"/>
                <a:cs typeface="Arial" panose="020B0604020202020204" pitchFamily="34" charset="0"/>
              </a:rPr>
              <a:t>Trophic cascades are powerful indirect interactions that can control entire ecosystems, occurring when predators in a food web suppress the abundance or alter the behavior of their prey, thereby releasing the next lower trophic level from predation (or herbivory if the intermediate trophic level is a herbivore).</a:t>
            </a:r>
          </a:p>
          <a:p>
            <a:pPr marL="0" indent="0">
              <a:buNone/>
            </a:pPr>
            <a:endParaRPr lang="zh-CN" altLang="en-US" dirty="0">
              <a:solidFill>
                <a:srgbClr val="002060"/>
              </a:solidFill>
            </a:endParaRPr>
          </a:p>
        </p:txBody>
      </p:sp>
    </p:spTree>
    <p:extLst>
      <p:ext uri="{BB962C8B-B14F-4D97-AF65-F5344CB8AC3E}">
        <p14:creationId xmlns:p14="http://schemas.microsoft.com/office/powerpoint/2010/main" val="2386226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4E252B-41AC-491C-93FA-E1329D904A0B}"/>
              </a:ext>
            </a:extLst>
          </p:cNvPr>
          <p:cNvSpPr>
            <a:spLocks noGrp="1"/>
          </p:cNvSpPr>
          <p:nvPr>
            <p:ph type="title"/>
          </p:nvPr>
        </p:nvSpPr>
        <p:spPr/>
        <p:txBody>
          <a:bodyPr>
            <a:normAutofit fontScale="90000"/>
          </a:bodyPr>
          <a:lstStyle/>
          <a:p>
            <a:r>
              <a:rPr lang="en-US" altLang="zh-CN" sz="5300" b="1" cap="none" dirty="0">
                <a:solidFill>
                  <a:srgbClr val="002060"/>
                </a:solidFill>
                <a:latin typeface="Gill Sans MT"/>
              </a:rPr>
              <a:t>Trophic Cascades? What?</a:t>
            </a:r>
            <a:br>
              <a:rPr lang="en-US" altLang="zh-CN" sz="5300" b="1" cap="none" dirty="0">
                <a:solidFill>
                  <a:srgbClr val="002060"/>
                </a:solidFill>
                <a:latin typeface="Gill Sans MT"/>
              </a:rPr>
            </a:br>
            <a:endParaRPr lang="zh-CN" altLang="en-US" dirty="0"/>
          </a:p>
        </p:txBody>
      </p:sp>
      <p:sp>
        <p:nvSpPr>
          <p:cNvPr id="3" name="内容占位符 2">
            <a:extLst>
              <a:ext uri="{FF2B5EF4-FFF2-40B4-BE49-F238E27FC236}">
                <a16:creationId xmlns:a16="http://schemas.microsoft.com/office/drawing/2014/main" id="{B3A4F47E-DEDA-4435-89A3-C938CE612DAE}"/>
              </a:ext>
            </a:extLst>
          </p:cNvPr>
          <p:cNvSpPr>
            <a:spLocks noGrp="1"/>
          </p:cNvSpPr>
          <p:nvPr>
            <p:ph sz="quarter" idx="13"/>
          </p:nvPr>
        </p:nvSpPr>
        <p:spPr>
          <a:xfrm>
            <a:off x="685800" y="1355272"/>
            <a:ext cx="10394707" cy="4019314"/>
          </a:xfrm>
        </p:spPr>
        <p:txBody>
          <a:bodyPr>
            <a:noAutofit/>
          </a:bodyPr>
          <a:lstStyle/>
          <a:p>
            <a:pPr marL="0" indent="0">
              <a:buNone/>
            </a:pPr>
            <a:r>
              <a:rPr lang="en-US" altLang="zh-CN" sz="3200" cap="none" dirty="0">
                <a:solidFill>
                  <a:srgbClr val="0070C0"/>
                </a:solidFill>
                <a:latin typeface="Georgia" panose="02040502050405020303" pitchFamily="18" charset="0"/>
                <a:ea typeface="华文新魏" panose="02010800040101010101" pitchFamily="2" charset="-122"/>
              </a:rPr>
              <a:t>A trophic cascade is an ecological phenomenon triggered by the addition or removal of top predators and involving reciprocal changes in the relative populations of predator and prey through a food chain, which often results in dramatic changes in ecosystem structure and nutrient cycling.</a:t>
            </a:r>
            <a:endParaRPr lang="zh-CN" altLang="en-US" sz="3200" dirty="0">
              <a:solidFill>
                <a:srgbClr val="0070C0"/>
              </a:solidFill>
              <a:latin typeface="Georgia" panose="02040502050405020303" pitchFamily="18" charset="0"/>
            </a:endParaRPr>
          </a:p>
        </p:txBody>
      </p:sp>
    </p:spTree>
    <p:extLst>
      <p:ext uri="{BB962C8B-B14F-4D97-AF65-F5344CB8AC3E}">
        <p14:creationId xmlns:p14="http://schemas.microsoft.com/office/powerpoint/2010/main" val="337677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02E096-8DC4-43A9-A3EB-18806410D670}"/>
              </a:ext>
            </a:extLst>
          </p:cNvPr>
          <p:cNvSpPr>
            <a:spLocks noGrp="1"/>
          </p:cNvSpPr>
          <p:nvPr>
            <p:ph type="title"/>
          </p:nvPr>
        </p:nvSpPr>
        <p:spPr/>
        <p:txBody>
          <a:bodyPr>
            <a:normAutofit/>
          </a:bodyPr>
          <a:lstStyle/>
          <a:p>
            <a:r>
              <a:rPr lang="en-US" altLang="zh-CN" sz="4000" b="1" cap="none" dirty="0">
                <a:solidFill>
                  <a:srgbClr val="002060"/>
                </a:solidFill>
                <a:latin typeface="Gill Sans MT" panose="020B0502020104020203" pitchFamily="34" charset="0"/>
                <a:ea typeface="Verdana" panose="020B0604030504040204" pitchFamily="34" charset="0"/>
                <a:cs typeface="Verdana" panose="020B0604030504040204" pitchFamily="34" charset="0"/>
              </a:rPr>
              <a:t>How it works</a:t>
            </a:r>
            <a:r>
              <a:rPr lang="en-US" altLang="zh-CN" sz="4000" cap="none" dirty="0">
                <a:solidFill>
                  <a:srgbClr val="002060"/>
                </a:solidFill>
                <a:latin typeface="Gill Sans MT" panose="020B0502020104020203" pitchFamily="34" charset="0"/>
                <a:ea typeface="Verdana" panose="020B0604030504040204" pitchFamily="34" charset="0"/>
                <a:cs typeface="Verdana" panose="020B0604030504040204" pitchFamily="34" charset="0"/>
              </a:rPr>
              <a:t>?</a:t>
            </a:r>
            <a:endParaRPr lang="zh-CN" altLang="en-US" sz="4000" dirty="0">
              <a:solidFill>
                <a:srgbClr val="002060"/>
              </a:solidFill>
              <a:latin typeface="Gill Sans MT" panose="020B0502020104020203" pitchFamily="34" charset="0"/>
              <a:ea typeface="华文行楷" panose="02010800040101010101" pitchFamily="2" charset="-122"/>
              <a:cs typeface="Verdana" panose="020B0604030504040204" pitchFamily="34" charset="0"/>
            </a:endParaRPr>
          </a:p>
        </p:txBody>
      </p:sp>
      <p:sp>
        <p:nvSpPr>
          <p:cNvPr id="3" name="内容占位符 2">
            <a:extLst>
              <a:ext uri="{FF2B5EF4-FFF2-40B4-BE49-F238E27FC236}">
                <a16:creationId xmlns:a16="http://schemas.microsoft.com/office/drawing/2014/main" id="{C44D217B-7A05-4EA6-B033-067D9A79DE29}"/>
              </a:ext>
            </a:extLst>
          </p:cNvPr>
          <p:cNvSpPr>
            <a:spLocks noGrp="1"/>
          </p:cNvSpPr>
          <p:nvPr>
            <p:ph sz="quarter" idx="13"/>
          </p:nvPr>
        </p:nvSpPr>
        <p:spPr/>
        <p:txBody>
          <a:bodyPr/>
          <a:lstStyle/>
          <a:p>
            <a:pPr marL="342900" lvl="0" indent="-274320">
              <a:lnSpc>
                <a:spcPct val="100000"/>
              </a:lnSpc>
              <a:spcBef>
                <a:spcPts val="700"/>
              </a:spcBef>
              <a:buClr>
                <a:srgbClr val="86CE24"/>
              </a:buClr>
              <a:buSzPct val="85000"/>
              <a:buFont typeface="Wingdings 3" pitchFamily="18" charset="2"/>
              <a:buChar char=""/>
            </a:pPr>
            <a:r>
              <a:rPr lang="en-US" altLang="zh-CN" sz="2800" cap="none" dirty="0">
                <a:solidFill>
                  <a:srgbClr val="0070C0"/>
                </a:solidFill>
                <a:latin typeface="Gill Sans MT"/>
              </a:rPr>
              <a:t>Carnivores keep the herbivore population in check which allows producers to keep producing.</a:t>
            </a:r>
          </a:p>
          <a:p>
            <a:pPr marL="342900" lvl="0" indent="-274320">
              <a:lnSpc>
                <a:spcPct val="100000"/>
              </a:lnSpc>
              <a:spcBef>
                <a:spcPts val="700"/>
              </a:spcBef>
              <a:buClr>
                <a:srgbClr val="86CE24"/>
              </a:buClr>
              <a:buSzPct val="85000"/>
              <a:buFont typeface="Wingdings 3" pitchFamily="18" charset="2"/>
              <a:buChar char=""/>
            </a:pPr>
            <a:r>
              <a:rPr lang="en-US" altLang="zh-CN" sz="2800" cap="none" dirty="0">
                <a:solidFill>
                  <a:srgbClr val="0070C0"/>
                </a:solidFill>
                <a:latin typeface="Gill Sans MT"/>
              </a:rPr>
              <a:t>…</a:t>
            </a:r>
          </a:p>
          <a:p>
            <a:endParaRPr lang="zh-CN" altLang="en-US" dirty="0"/>
          </a:p>
        </p:txBody>
      </p:sp>
    </p:spTree>
    <p:extLst>
      <p:ext uri="{BB962C8B-B14F-4D97-AF65-F5344CB8AC3E}">
        <p14:creationId xmlns:p14="http://schemas.microsoft.com/office/powerpoint/2010/main" val="2955156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DE68E43-BC67-4649-8B59-058943448432}"/>
              </a:ext>
            </a:extLst>
          </p:cNvPr>
          <p:cNvSpPr>
            <a:spLocks noGrp="1"/>
          </p:cNvSpPr>
          <p:nvPr>
            <p:ph type="title"/>
          </p:nvPr>
        </p:nvSpPr>
        <p:spPr>
          <a:xfrm>
            <a:off x="4128953" y="466164"/>
            <a:ext cx="6951554" cy="1371601"/>
          </a:xfrm>
        </p:spPr>
        <p:txBody>
          <a:bodyPr>
            <a:normAutofit/>
          </a:bodyPr>
          <a:lstStyle/>
          <a:p>
            <a:pPr marL="468630" marR="0" lvl="1" algn="l" defTabSz="914400" rtl="0" eaLnBrk="1" fontAlgn="auto" latinLnBrk="0" hangingPunct="1">
              <a:lnSpc>
                <a:spcPct val="100000"/>
              </a:lnSpc>
              <a:spcBef>
                <a:spcPts val="700"/>
              </a:spcBef>
              <a:spcAft>
                <a:spcPts val="0"/>
              </a:spcAft>
              <a:buClr>
                <a:srgbClr val="86CE24"/>
              </a:buClr>
              <a:buSzPct val="85000"/>
              <a:tabLst/>
              <a:defRPr/>
            </a:pPr>
            <a:r>
              <a:rPr lang="en-US" altLang="zh-CN" sz="2800" cap="none" dirty="0">
                <a:solidFill>
                  <a:srgbClr val="0070C0"/>
                </a:solidFill>
                <a:latin typeface="Gill Sans MT"/>
                <a:ea typeface="+mn-ea"/>
                <a:cs typeface="+mn-cs"/>
              </a:rPr>
              <a:t> </a:t>
            </a:r>
            <a:endParaRPr lang="zh-CN" altLang="en-US" dirty="0"/>
          </a:p>
        </p:txBody>
      </p:sp>
      <p:sp>
        <p:nvSpPr>
          <p:cNvPr id="3" name="内容占位符 2">
            <a:extLst>
              <a:ext uri="{FF2B5EF4-FFF2-40B4-BE49-F238E27FC236}">
                <a16:creationId xmlns:a16="http://schemas.microsoft.com/office/drawing/2014/main" id="{663F0F10-7089-4B00-A04A-5BE9F3B7D89B}"/>
              </a:ext>
            </a:extLst>
          </p:cNvPr>
          <p:cNvSpPr>
            <a:spLocks noGrp="1"/>
          </p:cNvSpPr>
          <p:nvPr>
            <p:ph sz="quarter" idx="13"/>
          </p:nvPr>
        </p:nvSpPr>
        <p:spPr>
          <a:xfrm>
            <a:off x="4351567" y="2432957"/>
            <a:ext cx="6728940" cy="3690257"/>
          </a:xfrm>
        </p:spPr>
        <p:txBody>
          <a:bodyPr>
            <a:normAutofit/>
          </a:bodyPr>
          <a:lstStyle/>
          <a:p>
            <a:pPr marL="342900" lvl="0" indent="-274320">
              <a:lnSpc>
                <a:spcPct val="100000"/>
              </a:lnSpc>
              <a:spcBef>
                <a:spcPts val="700"/>
              </a:spcBef>
              <a:buClr>
                <a:srgbClr val="86CE24"/>
              </a:buClr>
              <a:buSzPct val="85000"/>
              <a:buFont typeface="Wingdings 3" pitchFamily="18" charset="2"/>
              <a:buChar char=""/>
            </a:pPr>
            <a:r>
              <a:rPr lang="en-US" altLang="zh-CN" sz="3600" cap="none" dirty="0">
                <a:solidFill>
                  <a:srgbClr val="0070C0"/>
                </a:solidFill>
                <a:latin typeface="Gill Sans MT"/>
              </a:rPr>
              <a:t>Limited by predation</a:t>
            </a:r>
          </a:p>
          <a:p>
            <a:pPr marL="68580" lvl="0" indent="0">
              <a:lnSpc>
                <a:spcPct val="100000"/>
              </a:lnSpc>
              <a:spcBef>
                <a:spcPts val="700"/>
              </a:spcBef>
              <a:buClr>
                <a:srgbClr val="86CE24"/>
              </a:buClr>
              <a:buSzPct val="85000"/>
              <a:buNone/>
            </a:pPr>
            <a:endParaRPr lang="en-US" altLang="zh-CN" sz="2800" cap="none" dirty="0">
              <a:solidFill>
                <a:srgbClr val="FFFFFF"/>
              </a:solidFill>
              <a:latin typeface="Gill Sans MT"/>
            </a:endParaRPr>
          </a:p>
          <a:p>
            <a:pPr marL="68580" lvl="0" indent="0">
              <a:lnSpc>
                <a:spcPct val="100000"/>
              </a:lnSpc>
              <a:spcBef>
                <a:spcPts val="700"/>
              </a:spcBef>
              <a:buClr>
                <a:srgbClr val="86CE24"/>
              </a:buClr>
              <a:buSzPct val="85000"/>
              <a:buNone/>
            </a:pPr>
            <a:endParaRPr lang="en-US" altLang="zh-CN" sz="2800" cap="none" dirty="0">
              <a:solidFill>
                <a:srgbClr val="FFFFFF"/>
              </a:solidFill>
              <a:latin typeface="Gill Sans MT"/>
            </a:endParaRPr>
          </a:p>
          <a:p>
            <a:pPr marL="68580" lvl="0" indent="0">
              <a:lnSpc>
                <a:spcPct val="100000"/>
              </a:lnSpc>
              <a:spcBef>
                <a:spcPts val="700"/>
              </a:spcBef>
              <a:buClr>
                <a:srgbClr val="86CE24"/>
              </a:buClr>
              <a:buSzPct val="85000"/>
              <a:buNone/>
            </a:pPr>
            <a:endParaRPr lang="en-US" altLang="zh-CN" sz="2800" cap="none" dirty="0">
              <a:solidFill>
                <a:srgbClr val="FFFFFF"/>
              </a:solidFill>
              <a:latin typeface="Gill Sans MT"/>
            </a:endParaRPr>
          </a:p>
          <a:p>
            <a:pPr marL="342900" lvl="0" indent="-274320">
              <a:lnSpc>
                <a:spcPct val="100000"/>
              </a:lnSpc>
              <a:spcBef>
                <a:spcPts val="700"/>
              </a:spcBef>
              <a:buClr>
                <a:srgbClr val="86CE24"/>
              </a:buClr>
              <a:buSzPct val="85000"/>
              <a:buFont typeface="Wingdings 3" pitchFamily="18" charset="2"/>
              <a:buChar char=""/>
            </a:pPr>
            <a:r>
              <a:rPr lang="en-US" altLang="zh-CN" sz="3600" cap="none" dirty="0">
                <a:solidFill>
                  <a:srgbClr val="0070C0"/>
                </a:solidFill>
                <a:latin typeface="Gill Sans MT"/>
              </a:rPr>
              <a:t>Limited by competition and resources</a:t>
            </a:r>
          </a:p>
          <a:p>
            <a:endParaRPr lang="zh-CN" altLang="en-US" dirty="0"/>
          </a:p>
        </p:txBody>
      </p:sp>
      <p:sp>
        <p:nvSpPr>
          <p:cNvPr id="4" name="Rectangle 2">
            <a:extLst>
              <a:ext uri="{FF2B5EF4-FFF2-40B4-BE49-F238E27FC236}">
                <a16:creationId xmlns:a16="http://schemas.microsoft.com/office/drawing/2014/main" id="{D256492E-07A6-4974-9704-4D35F6C3ABA5}"/>
              </a:ext>
            </a:extLst>
          </p:cNvPr>
          <p:cNvSpPr>
            <a:spLocks noChangeArrowheads="1"/>
          </p:cNvSpPr>
          <p:nvPr/>
        </p:nvSpPr>
        <p:spPr bwMode="auto">
          <a:xfrm>
            <a:off x="1240972" y="466165"/>
            <a:ext cx="2438400" cy="1371600"/>
          </a:xfrm>
          <a:prstGeom prst="rect">
            <a:avLst/>
          </a:prstGeom>
          <a:noFill/>
          <a:ln w="38100">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002060"/>
                </a:solidFill>
                <a:effectLst/>
                <a:uLnTx/>
                <a:uFillTx/>
                <a:latin typeface="Gill Sans MT"/>
              </a:rPr>
              <a:t>Carnivores</a:t>
            </a:r>
          </a:p>
        </p:txBody>
      </p:sp>
      <p:sp>
        <p:nvSpPr>
          <p:cNvPr id="5" name="Rectangle 3">
            <a:extLst>
              <a:ext uri="{FF2B5EF4-FFF2-40B4-BE49-F238E27FC236}">
                <a16:creationId xmlns:a16="http://schemas.microsoft.com/office/drawing/2014/main" id="{ECACDD2A-0412-42CD-8A03-0C5BD2329301}"/>
              </a:ext>
            </a:extLst>
          </p:cNvPr>
          <p:cNvSpPr>
            <a:spLocks noChangeArrowheads="1"/>
          </p:cNvSpPr>
          <p:nvPr/>
        </p:nvSpPr>
        <p:spPr bwMode="auto">
          <a:xfrm>
            <a:off x="1240972" y="2523565"/>
            <a:ext cx="2438400" cy="1371600"/>
          </a:xfrm>
          <a:prstGeom prst="rect">
            <a:avLst/>
          </a:prstGeom>
          <a:noFill/>
          <a:ln w="38100">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002060"/>
                </a:solidFill>
                <a:effectLst/>
                <a:uLnTx/>
                <a:uFillTx/>
                <a:latin typeface="Gill Sans MT"/>
              </a:rPr>
              <a:t>Herbivores</a:t>
            </a:r>
          </a:p>
        </p:txBody>
      </p:sp>
      <p:sp>
        <p:nvSpPr>
          <p:cNvPr id="6" name="Rectangle 4">
            <a:extLst>
              <a:ext uri="{FF2B5EF4-FFF2-40B4-BE49-F238E27FC236}">
                <a16:creationId xmlns:a16="http://schemas.microsoft.com/office/drawing/2014/main" id="{2D0722FE-A028-4503-A62B-3E4E996D7E21}"/>
              </a:ext>
            </a:extLst>
          </p:cNvPr>
          <p:cNvSpPr>
            <a:spLocks noChangeArrowheads="1"/>
          </p:cNvSpPr>
          <p:nvPr/>
        </p:nvSpPr>
        <p:spPr bwMode="auto">
          <a:xfrm>
            <a:off x="1240972" y="4657165"/>
            <a:ext cx="2438400" cy="1371600"/>
          </a:xfrm>
          <a:prstGeom prst="rect">
            <a:avLst/>
          </a:prstGeom>
          <a:noFill/>
          <a:ln w="38100">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002060"/>
                </a:solidFill>
                <a:effectLst/>
                <a:uLnTx/>
                <a:uFillTx/>
                <a:latin typeface="Gill Sans MT"/>
              </a:rPr>
              <a:t>Producers</a:t>
            </a:r>
          </a:p>
        </p:txBody>
      </p:sp>
      <p:cxnSp>
        <p:nvCxnSpPr>
          <p:cNvPr id="7" name="AutoShape 5">
            <a:extLst>
              <a:ext uri="{FF2B5EF4-FFF2-40B4-BE49-F238E27FC236}">
                <a16:creationId xmlns:a16="http://schemas.microsoft.com/office/drawing/2014/main" id="{2B7AFF2C-CEAF-4638-A97B-B69A9220AF8E}"/>
              </a:ext>
            </a:extLst>
          </p:cNvPr>
          <p:cNvCxnSpPr>
            <a:cxnSpLocks noChangeShapeType="1"/>
            <a:stCxn id="4" idx="2"/>
            <a:endCxn id="5" idx="0"/>
          </p:cNvCxnSpPr>
          <p:nvPr/>
        </p:nvCxnSpPr>
        <p:spPr bwMode="auto">
          <a:xfrm>
            <a:off x="2460172" y="1837765"/>
            <a:ext cx="0" cy="685800"/>
          </a:xfrm>
          <a:prstGeom prst="straightConnector1">
            <a:avLst/>
          </a:prstGeom>
          <a:noFill/>
          <a:ln w="38100">
            <a:solidFill>
              <a:srgbClr val="00B0F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AutoShape 6">
            <a:extLst>
              <a:ext uri="{FF2B5EF4-FFF2-40B4-BE49-F238E27FC236}">
                <a16:creationId xmlns:a16="http://schemas.microsoft.com/office/drawing/2014/main" id="{12E833C9-28F0-4913-BD7F-5E2E161E80BB}"/>
              </a:ext>
            </a:extLst>
          </p:cNvPr>
          <p:cNvCxnSpPr>
            <a:cxnSpLocks noChangeShapeType="1"/>
            <a:stCxn id="5" idx="2"/>
            <a:endCxn id="6" idx="0"/>
          </p:cNvCxnSpPr>
          <p:nvPr/>
        </p:nvCxnSpPr>
        <p:spPr bwMode="auto">
          <a:xfrm>
            <a:off x="2460172" y="3895165"/>
            <a:ext cx="0" cy="762000"/>
          </a:xfrm>
          <a:prstGeom prst="straightConnector1">
            <a:avLst/>
          </a:prstGeom>
          <a:noFill/>
          <a:ln w="38100">
            <a:solidFill>
              <a:srgbClr val="00B0F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文本框 8">
            <a:extLst>
              <a:ext uri="{FF2B5EF4-FFF2-40B4-BE49-F238E27FC236}">
                <a16:creationId xmlns:a16="http://schemas.microsoft.com/office/drawing/2014/main" id="{799F7F12-3F64-493C-A8CB-C849822F5702}"/>
              </a:ext>
            </a:extLst>
          </p:cNvPr>
          <p:cNvSpPr txBox="1"/>
          <p:nvPr/>
        </p:nvSpPr>
        <p:spPr>
          <a:xfrm>
            <a:off x="4351567" y="466164"/>
            <a:ext cx="5796640" cy="1166986"/>
          </a:xfrm>
          <a:prstGeom prst="rect">
            <a:avLst/>
          </a:prstGeom>
          <a:noFill/>
        </p:spPr>
        <p:txBody>
          <a:bodyPr wrap="square" rtlCol="0">
            <a:spAutoFit/>
          </a:bodyPr>
          <a:lstStyle/>
          <a:p>
            <a:pPr marL="342900" lvl="0" indent="-274320" defTabSz="914400">
              <a:spcBef>
                <a:spcPts val="700"/>
              </a:spcBef>
              <a:buClr>
                <a:srgbClr val="86CE24"/>
              </a:buClr>
              <a:buSzPct val="85000"/>
              <a:buFont typeface="Wingdings 3" pitchFamily="18" charset="2"/>
              <a:buChar char=""/>
            </a:pPr>
            <a:r>
              <a:rPr lang="en-US" altLang="zh-CN" sz="3200" dirty="0">
                <a:solidFill>
                  <a:srgbClr val="0070C0"/>
                </a:solidFill>
                <a:latin typeface="Gill Sans MT"/>
              </a:rPr>
              <a:t>No predators</a:t>
            </a:r>
          </a:p>
          <a:p>
            <a:pPr marL="342900" lvl="0" indent="-274320" defTabSz="914400">
              <a:spcBef>
                <a:spcPts val="700"/>
              </a:spcBef>
              <a:buClr>
                <a:srgbClr val="86CE24"/>
              </a:buClr>
              <a:buSzPct val="85000"/>
              <a:buFont typeface="Wingdings 3" pitchFamily="18" charset="2"/>
              <a:buChar char=""/>
            </a:pPr>
            <a:r>
              <a:rPr lang="en-US" altLang="zh-CN" sz="3200" dirty="0">
                <a:solidFill>
                  <a:srgbClr val="0070C0"/>
                </a:solidFill>
                <a:latin typeface="Gill Sans MT"/>
              </a:rPr>
              <a:t>Limited only by food</a:t>
            </a:r>
          </a:p>
        </p:txBody>
      </p:sp>
    </p:spTree>
    <p:extLst>
      <p:ext uri="{BB962C8B-B14F-4D97-AF65-F5344CB8AC3E}">
        <p14:creationId xmlns:p14="http://schemas.microsoft.com/office/powerpoint/2010/main" val="1558388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82D735-4E5D-4A69-9909-B11BD713F6E1}"/>
              </a:ext>
            </a:extLst>
          </p:cNvPr>
          <p:cNvSpPr>
            <a:spLocks noGrp="1"/>
          </p:cNvSpPr>
          <p:nvPr>
            <p:ph type="title"/>
          </p:nvPr>
        </p:nvSpPr>
        <p:spPr>
          <a:xfrm>
            <a:off x="685801" y="685800"/>
            <a:ext cx="10396882" cy="4688785"/>
          </a:xfrm>
        </p:spPr>
        <p:txBody>
          <a:bodyPr>
            <a:noAutofit/>
          </a:bodyPr>
          <a:lstStyle/>
          <a:p>
            <a:pPr marL="342900" lvl="0" indent="-274320">
              <a:spcBef>
                <a:spcPts val="700"/>
              </a:spcBef>
            </a:pPr>
            <a:r>
              <a:rPr lang="en-US" altLang="zh-CN" sz="3600" b="1" cap="none" dirty="0">
                <a:solidFill>
                  <a:srgbClr val="0070C0"/>
                </a:solidFill>
                <a:latin typeface="Gill Sans MT"/>
                <a:ea typeface="+mn-ea"/>
                <a:cs typeface="+mn-cs"/>
              </a:rPr>
              <a:t>  </a:t>
            </a:r>
            <a:r>
              <a:rPr lang="en-US" altLang="zh-CN" sz="3600" b="1" cap="none" dirty="0">
                <a:solidFill>
                  <a:srgbClr val="002060"/>
                </a:solidFill>
                <a:latin typeface="Gill Sans MT"/>
                <a:ea typeface="+mn-ea"/>
                <a:cs typeface="+mn-cs"/>
              </a:rPr>
              <a:t>Trophic cascade</a:t>
            </a:r>
            <a:r>
              <a:rPr lang="en-US" altLang="zh-CN" sz="3600" cap="none" dirty="0">
                <a:solidFill>
                  <a:srgbClr val="002060"/>
                </a:solidFill>
                <a:latin typeface="Gill Sans MT"/>
                <a:ea typeface="+mn-ea"/>
                <a:cs typeface="+mn-cs"/>
              </a:rPr>
              <a:t> </a:t>
            </a:r>
            <a:r>
              <a:rPr lang="en-US" altLang="zh-CN" sz="3600" cap="none" dirty="0">
                <a:solidFill>
                  <a:srgbClr val="0070C0"/>
                </a:solidFill>
                <a:latin typeface="Gill Sans MT"/>
                <a:ea typeface="+mn-ea"/>
                <a:cs typeface="+mn-cs"/>
              </a:rPr>
              <a:t>– </a:t>
            </a:r>
            <a:r>
              <a:rPr lang="en-US" altLang="zh-CN" sz="3600" cap="none" dirty="0">
                <a:solidFill>
                  <a:srgbClr val="00B0F0"/>
                </a:solidFill>
                <a:latin typeface="Gill Sans MT"/>
                <a:ea typeface="+mn-ea"/>
                <a:cs typeface="+mn-cs"/>
              </a:rPr>
              <a:t>influence of producers or consumers on species that are two or more trophic levels away</a:t>
            </a:r>
            <a:br>
              <a:rPr lang="en-US" altLang="zh-CN" sz="3600" b="1" cap="none" dirty="0">
                <a:solidFill>
                  <a:srgbClr val="0070C0"/>
                </a:solidFill>
                <a:latin typeface="Gill Sans MT"/>
                <a:ea typeface="+mn-ea"/>
                <a:cs typeface="+mn-cs"/>
              </a:rPr>
            </a:br>
            <a:br>
              <a:rPr lang="en-US" altLang="zh-CN" sz="3600" b="1" cap="none" dirty="0">
                <a:solidFill>
                  <a:srgbClr val="0070C0"/>
                </a:solidFill>
                <a:latin typeface="Gill Sans MT"/>
                <a:ea typeface="+mn-ea"/>
                <a:cs typeface="+mn-cs"/>
              </a:rPr>
            </a:br>
            <a:r>
              <a:rPr lang="en-US" altLang="zh-CN" sz="3600" b="1" cap="none" dirty="0">
                <a:solidFill>
                  <a:srgbClr val="002060"/>
                </a:solidFill>
                <a:latin typeface="Gill Sans MT"/>
                <a:ea typeface="+mn-ea"/>
                <a:cs typeface="+mn-cs"/>
              </a:rPr>
              <a:t>Top-down Control</a:t>
            </a:r>
            <a:r>
              <a:rPr lang="en-US" altLang="zh-CN" sz="3600" cap="none" dirty="0">
                <a:solidFill>
                  <a:srgbClr val="002060"/>
                </a:solidFill>
                <a:latin typeface="Gill Sans MT"/>
                <a:ea typeface="+mn-ea"/>
                <a:cs typeface="+mn-cs"/>
              </a:rPr>
              <a:t> </a:t>
            </a:r>
            <a:r>
              <a:rPr lang="en-US" altLang="zh-CN" sz="3600" cap="none" dirty="0">
                <a:solidFill>
                  <a:srgbClr val="00B0F0"/>
                </a:solidFill>
                <a:latin typeface="Gill Sans MT"/>
                <a:ea typeface="+mn-ea"/>
                <a:cs typeface="+mn-cs"/>
              </a:rPr>
              <a:t>– influence of predators on the relative abundance of lower trophic levels</a:t>
            </a:r>
            <a:br>
              <a:rPr lang="en-US" altLang="zh-CN" sz="3600" cap="none" dirty="0">
                <a:solidFill>
                  <a:srgbClr val="00B0F0"/>
                </a:solidFill>
                <a:latin typeface="Gill Sans MT"/>
                <a:ea typeface="+mn-ea"/>
                <a:cs typeface="+mn-cs"/>
              </a:rPr>
            </a:br>
            <a:br>
              <a:rPr lang="en-US" altLang="zh-CN" sz="3600" cap="none" dirty="0">
                <a:solidFill>
                  <a:srgbClr val="00B0F0"/>
                </a:solidFill>
                <a:latin typeface="Gill Sans MT"/>
                <a:ea typeface="+mn-ea"/>
                <a:cs typeface="+mn-cs"/>
              </a:rPr>
            </a:br>
            <a:r>
              <a:rPr lang="en-US" altLang="zh-CN" sz="3600" b="1" cap="none" dirty="0">
                <a:solidFill>
                  <a:srgbClr val="002060"/>
                </a:solidFill>
                <a:latin typeface="Gill Sans MT"/>
                <a:ea typeface="+mn-ea"/>
                <a:cs typeface="+mn-cs"/>
              </a:rPr>
              <a:t>Bottom-up Control</a:t>
            </a:r>
            <a:r>
              <a:rPr lang="en-US" altLang="zh-CN" sz="3600" cap="none" dirty="0">
                <a:solidFill>
                  <a:srgbClr val="002060"/>
                </a:solidFill>
                <a:latin typeface="Gill Sans MT"/>
                <a:ea typeface="+mn-ea"/>
                <a:cs typeface="+mn-cs"/>
              </a:rPr>
              <a:t> </a:t>
            </a:r>
            <a:r>
              <a:rPr lang="en-US" altLang="zh-CN" sz="3600" cap="none" dirty="0">
                <a:solidFill>
                  <a:srgbClr val="00B0F0"/>
                </a:solidFill>
                <a:latin typeface="Gill Sans MT"/>
                <a:ea typeface="+mn-ea"/>
                <a:cs typeface="+mn-cs"/>
              </a:rPr>
              <a:t>– influence of producers on the relative abundance of higher trophic levels</a:t>
            </a:r>
            <a:br>
              <a:rPr lang="en-US" altLang="zh-CN" sz="3600" b="1" cap="none" dirty="0">
                <a:solidFill>
                  <a:srgbClr val="0070C0"/>
                </a:solidFill>
                <a:latin typeface="Gill Sans MT"/>
                <a:ea typeface="+mn-ea"/>
                <a:cs typeface="+mn-cs"/>
              </a:rPr>
            </a:br>
            <a:endParaRPr lang="zh-CN" altLang="en-US" sz="3600" dirty="0">
              <a:solidFill>
                <a:srgbClr val="0070C0"/>
              </a:solidFill>
            </a:endParaRPr>
          </a:p>
        </p:txBody>
      </p:sp>
      <p:sp>
        <p:nvSpPr>
          <p:cNvPr id="3" name="内容占位符 2">
            <a:extLst>
              <a:ext uri="{FF2B5EF4-FFF2-40B4-BE49-F238E27FC236}">
                <a16:creationId xmlns:a16="http://schemas.microsoft.com/office/drawing/2014/main" id="{B3EA3707-A3BC-4835-AC90-79ACAB7FB15D}"/>
              </a:ext>
            </a:extLst>
          </p:cNvPr>
          <p:cNvSpPr>
            <a:spLocks noGrp="1"/>
          </p:cNvSpPr>
          <p:nvPr>
            <p:ph sz="quarter" idx="13"/>
          </p:nvPr>
        </p:nvSpPr>
        <p:spPr>
          <a:xfrm>
            <a:off x="6351814" y="383722"/>
            <a:ext cx="4728693" cy="45719"/>
          </a:xfrm>
        </p:spPr>
        <p:txBody>
          <a:bodyPr>
            <a:normAutofit fontScale="25000" lnSpcReduction="20000"/>
          </a:bodyPr>
          <a:lstStyle/>
          <a:p>
            <a:endParaRPr lang="zh-CN" altLang="en-US" dirty="0"/>
          </a:p>
        </p:txBody>
      </p:sp>
    </p:spTree>
    <p:extLst>
      <p:ext uri="{BB962C8B-B14F-4D97-AF65-F5344CB8AC3E}">
        <p14:creationId xmlns:p14="http://schemas.microsoft.com/office/powerpoint/2010/main" val="2429864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5367F4-3573-4163-BB1A-17F0E51073E7}"/>
              </a:ext>
            </a:extLst>
          </p:cNvPr>
          <p:cNvSpPr>
            <a:spLocks noGrp="1"/>
          </p:cNvSpPr>
          <p:nvPr>
            <p:ph type="title"/>
          </p:nvPr>
        </p:nvSpPr>
        <p:spPr>
          <a:xfrm>
            <a:off x="6175947" y="685800"/>
            <a:ext cx="4906735" cy="4286250"/>
          </a:xfrm>
        </p:spPr>
        <p:txBody>
          <a:bodyPr>
            <a:normAutofit/>
          </a:bodyPr>
          <a:lstStyle/>
          <a:p>
            <a:r>
              <a:rPr lang="en-US" altLang="zh-CN" sz="4000" cap="none" dirty="0">
                <a:solidFill>
                  <a:srgbClr val="0070C0"/>
                </a:solidFill>
                <a:latin typeface="Gill Sans MT"/>
                <a:ea typeface="华文新魏" panose="02010800040101010101" pitchFamily="2" charset="-122"/>
                <a:cs typeface="+mn-cs"/>
              </a:rPr>
              <a:t>The number of second trophic levels will increase when the third trophic level disappears.</a:t>
            </a:r>
            <a:endParaRPr lang="zh-CN" altLang="en-US" sz="4000" dirty="0">
              <a:solidFill>
                <a:srgbClr val="0070C0"/>
              </a:solidFill>
            </a:endParaRPr>
          </a:p>
        </p:txBody>
      </p:sp>
      <p:pic>
        <p:nvPicPr>
          <p:cNvPr id="5" name="内容占位符 4">
            <a:extLst>
              <a:ext uri="{FF2B5EF4-FFF2-40B4-BE49-F238E27FC236}">
                <a16:creationId xmlns:a16="http://schemas.microsoft.com/office/drawing/2014/main" id="{2304FBBF-8747-43AC-8566-E68689481186}"/>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85801" y="992035"/>
            <a:ext cx="4906735" cy="3476045"/>
          </a:xfrm>
        </p:spPr>
      </p:pic>
    </p:spTree>
    <p:extLst>
      <p:ext uri="{BB962C8B-B14F-4D97-AF65-F5344CB8AC3E}">
        <p14:creationId xmlns:p14="http://schemas.microsoft.com/office/powerpoint/2010/main" val="843716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2D350C-CFCD-4445-BD40-F4CFCA736B64}"/>
              </a:ext>
            </a:extLst>
          </p:cNvPr>
          <p:cNvSpPr>
            <a:spLocks noGrp="1"/>
          </p:cNvSpPr>
          <p:nvPr>
            <p:ph type="title"/>
          </p:nvPr>
        </p:nvSpPr>
        <p:spPr>
          <a:xfrm>
            <a:off x="1183821" y="1028702"/>
            <a:ext cx="2686050" cy="4171947"/>
          </a:xfrm>
        </p:spPr>
        <p:txBody>
          <a:bodyPr>
            <a:normAutofit/>
          </a:bodyPr>
          <a:lstStyle/>
          <a:p>
            <a:pPr lvl="0" algn="r">
              <a:lnSpc>
                <a:spcPct val="100000"/>
              </a:lnSpc>
              <a:spcBef>
                <a:spcPts val="0"/>
              </a:spcBef>
            </a:pPr>
            <a:r>
              <a:rPr lang="en-US" altLang="zh-CN" sz="2400" cap="none" dirty="0">
                <a:solidFill>
                  <a:srgbClr val="0070C0"/>
                </a:solidFill>
                <a:latin typeface="Gill Sans MT"/>
                <a:ea typeface="华文新魏" panose="02010800040101010101" pitchFamily="2" charset="-122"/>
                <a:cs typeface="+mn-cs"/>
              </a:rPr>
              <a:t>Fourth trophic level</a:t>
            </a:r>
            <a:br>
              <a:rPr lang="en-US" altLang="zh-CN" sz="2400" cap="none" dirty="0">
                <a:solidFill>
                  <a:srgbClr val="0070C0"/>
                </a:solidFill>
                <a:latin typeface="Gill Sans MT"/>
                <a:ea typeface="华文新魏" panose="02010800040101010101" pitchFamily="2" charset="-122"/>
                <a:cs typeface="+mn-cs"/>
              </a:rPr>
            </a:br>
            <a:br>
              <a:rPr lang="en-US" altLang="zh-CN" sz="2400" cap="none" dirty="0">
                <a:solidFill>
                  <a:srgbClr val="0070C0"/>
                </a:solidFill>
                <a:latin typeface="Gill Sans MT"/>
                <a:ea typeface="华文新魏" panose="02010800040101010101" pitchFamily="2" charset="-122"/>
                <a:cs typeface="+mn-cs"/>
              </a:rPr>
            </a:br>
            <a:r>
              <a:rPr lang="en-US" altLang="zh-CN" sz="2400" cap="none" dirty="0">
                <a:solidFill>
                  <a:srgbClr val="0070C0"/>
                </a:solidFill>
                <a:latin typeface="Gill Sans MT"/>
                <a:ea typeface="华文新魏" panose="02010800040101010101" pitchFamily="2" charset="-122"/>
                <a:cs typeface="+mn-cs"/>
              </a:rPr>
              <a:t>Third trophic level</a:t>
            </a:r>
            <a:br>
              <a:rPr lang="en-US" altLang="zh-CN" sz="2400" cap="none" dirty="0">
                <a:solidFill>
                  <a:srgbClr val="0070C0"/>
                </a:solidFill>
                <a:latin typeface="Gill Sans MT"/>
                <a:ea typeface="华文新魏" panose="02010800040101010101" pitchFamily="2" charset="-122"/>
                <a:cs typeface="+mn-cs"/>
              </a:rPr>
            </a:br>
            <a:br>
              <a:rPr lang="en-US" altLang="zh-CN" sz="2400" cap="none" dirty="0">
                <a:solidFill>
                  <a:srgbClr val="0070C0"/>
                </a:solidFill>
                <a:latin typeface="Gill Sans MT"/>
                <a:ea typeface="华文新魏" panose="02010800040101010101" pitchFamily="2" charset="-122"/>
                <a:cs typeface="+mn-cs"/>
              </a:rPr>
            </a:br>
            <a:r>
              <a:rPr lang="en-US" altLang="zh-CN" sz="2400" cap="none" dirty="0">
                <a:solidFill>
                  <a:srgbClr val="0070C0"/>
                </a:solidFill>
                <a:latin typeface="Gill Sans MT"/>
                <a:ea typeface="华文新魏" panose="02010800040101010101" pitchFamily="2" charset="-122"/>
                <a:cs typeface="+mn-cs"/>
              </a:rPr>
              <a:t>Second trophic level</a:t>
            </a:r>
            <a:br>
              <a:rPr lang="en-US" altLang="zh-CN" sz="2400" cap="none" dirty="0">
                <a:solidFill>
                  <a:srgbClr val="0070C0"/>
                </a:solidFill>
                <a:latin typeface="Gill Sans MT"/>
                <a:ea typeface="华文新魏" panose="02010800040101010101" pitchFamily="2" charset="-122"/>
                <a:cs typeface="+mn-cs"/>
              </a:rPr>
            </a:br>
            <a:br>
              <a:rPr lang="en-US" altLang="zh-CN" sz="2400" cap="none" dirty="0">
                <a:solidFill>
                  <a:srgbClr val="0070C0"/>
                </a:solidFill>
                <a:latin typeface="Gill Sans MT"/>
                <a:ea typeface="华文新魏" panose="02010800040101010101" pitchFamily="2" charset="-122"/>
                <a:cs typeface="+mn-cs"/>
              </a:rPr>
            </a:br>
            <a:r>
              <a:rPr lang="en-US" altLang="zh-CN" sz="2400" cap="none" dirty="0">
                <a:solidFill>
                  <a:srgbClr val="0070C0"/>
                </a:solidFill>
                <a:latin typeface="Gill Sans MT"/>
                <a:ea typeface="华文新魏" panose="02010800040101010101" pitchFamily="2" charset="-122"/>
                <a:cs typeface="+mn-cs"/>
              </a:rPr>
              <a:t>First trophic level</a:t>
            </a:r>
            <a:br>
              <a:rPr lang="en-US" altLang="zh-CN" sz="2400" cap="none" dirty="0">
                <a:solidFill>
                  <a:srgbClr val="FFFFFF"/>
                </a:solidFill>
                <a:latin typeface="Gill Sans MT"/>
                <a:ea typeface="华文新魏" panose="02010800040101010101" pitchFamily="2" charset="-122"/>
                <a:cs typeface="+mn-cs"/>
              </a:rPr>
            </a:br>
            <a:endParaRPr lang="zh-CN" altLang="en-US" sz="2400" dirty="0"/>
          </a:p>
        </p:txBody>
      </p:sp>
      <p:pic>
        <p:nvPicPr>
          <p:cNvPr id="9" name="内容占位符 8">
            <a:extLst>
              <a:ext uri="{FF2B5EF4-FFF2-40B4-BE49-F238E27FC236}">
                <a16:creationId xmlns:a16="http://schemas.microsoft.com/office/drawing/2014/main" id="{46696091-3729-4BCC-AEC6-9BAAC943E8D8}"/>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286249" y="326572"/>
            <a:ext cx="7127421" cy="5048704"/>
          </a:xfrm>
        </p:spPr>
      </p:pic>
      <p:cxnSp>
        <p:nvCxnSpPr>
          <p:cNvPr id="11" name="直接箭头连接符 10">
            <a:extLst>
              <a:ext uri="{FF2B5EF4-FFF2-40B4-BE49-F238E27FC236}">
                <a16:creationId xmlns:a16="http://schemas.microsoft.com/office/drawing/2014/main" id="{20224A95-48D4-48D4-B278-C717A14D3F31}"/>
              </a:ext>
            </a:extLst>
          </p:cNvPr>
          <p:cNvCxnSpPr/>
          <p:nvPr/>
        </p:nvCxnSpPr>
        <p:spPr>
          <a:xfrm flipH="1">
            <a:off x="3869871" y="1771650"/>
            <a:ext cx="2032908" cy="0"/>
          </a:xfrm>
          <a:prstGeom prst="straightConnector1">
            <a:avLst/>
          </a:prstGeom>
          <a:ln w="28575">
            <a:tailEnd type="triangle"/>
          </a:ln>
        </p:spPr>
        <p:style>
          <a:lnRef idx="1">
            <a:schemeClr val="accent6"/>
          </a:lnRef>
          <a:fillRef idx="0">
            <a:schemeClr val="accent6"/>
          </a:fillRef>
          <a:effectRef idx="0">
            <a:schemeClr val="accent6"/>
          </a:effectRef>
          <a:fontRef idx="minor">
            <a:schemeClr val="tx1"/>
          </a:fontRef>
        </p:style>
      </p:cxnSp>
      <p:cxnSp>
        <p:nvCxnSpPr>
          <p:cNvPr id="13" name="直接箭头连接符 12">
            <a:extLst>
              <a:ext uri="{FF2B5EF4-FFF2-40B4-BE49-F238E27FC236}">
                <a16:creationId xmlns:a16="http://schemas.microsoft.com/office/drawing/2014/main" id="{22B8FFCA-C2F7-4491-B821-F18F0CD2DC30}"/>
              </a:ext>
            </a:extLst>
          </p:cNvPr>
          <p:cNvCxnSpPr/>
          <p:nvPr/>
        </p:nvCxnSpPr>
        <p:spPr>
          <a:xfrm flipH="1">
            <a:off x="3894364" y="2612571"/>
            <a:ext cx="1502229" cy="0"/>
          </a:xfrm>
          <a:prstGeom prst="straightConnector1">
            <a:avLst/>
          </a:prstGeom>
          <a:ln w="28575">
            <a:tailEnd type="triangle"/>
          </a:ln>
        </p:spPr>
        <p:style>
          <a:lnRef idx="1">
            <a:schemeClr val="accent6"/>
          </a:lnRef>
          <a:fillRef idx="0">
            <a:schemeClr val="accent6"/>
          </a:fillRef>
          <a:effectRef idx="0">
            <a:schemeClr val="accent6"/>
          </a:effectRef>
          <a:fontRef idx="minor">
            <a:schemeClr val="tx1"/>
          </a:fontRef>
        </p:style>
      </p:cxnSp>
      <p:cxnSp>
        <p:nvCxnSpPr>
          <p:cNvPr id="15" name="直接箭头连接符 14">
            <a:extLst>
              <a:ext uri="{FF2B5EF4-FFF2-40B4-BE49-F238E27FC236}">
                <a16:creationId xmlns:a16="http://schemas.microsoft.com/office/drawing/2014/main" id="{9822A0A8-6232-4D6B-9DFC-BA7FCB01A389}"/>
              </a:ext>
            </a:extLst>
          </p:cNvPr>
          <p:cNvCxnSpPr/>
          <p:nvPr/>
        </p:nvCxnSpPr>
        <p:spPr>
          <a:xfrm flipH="1">
            <a:off x="3869871" y="3331029"/>
            <a:ext cx="1069522" cy="0"/>
          </a:xfrm>
          <a:prstGeom prst="straightConnector1">
            <a:avLst/>
          </a:prstGeom>
          <a:ln w="28575">
            <a:tailEnd type="triangle"/>
          </a:ln>
        </p:spPr>
        <p:style>
          <a:lnRef idx="1">
            <a:schemeClr val="accent6"/>
          </a:lnRef>
          <a:fillRef idx="0">
            <a:schemeClr val="accent6"/>
          </a:fillRef>
          <a:effectRef idx="0">
            <a:schemeClr val="accent6"/>
          </a:effectRef>
          <a:fontRef idx="minor">
            <a:schemeClr val="tx1"/>
          </a:fontRef>
        </p:style>
      </p:cxnSp>
      <p:cxnSp>
        <p:nvCxnSpPr>
          <p:cNvPr id="17" name="直接箭头连接符 16">
            <a:extLst>
              <a:ext uri="{FF2B5EF4-FFF2-40B4-BE49-F238E27FC236}">
                <a16:creationId xmlns:a16="http://schemas.microsoft.com/office/drawing/2014/main" id="{A89FD1B1-D44B-45F2-83BC-7E4B0D834324}"/>
              </a:ext>
            </a:extLst>
          </p:cNvPr>
          <p:cNvCxnSpPr/>
          <p:nvPr/>
        </p:nvCxnSpPr>
        <p:spPr>
          <a:xfrm flipH="1">
            <a:off x="3894364" y="4016829"/>
            <a:ext cx="677636" cy="0"/>
          </a:xfrm>
          <a:prstGeom prst="straightConnector1">
            <a:avLst/>
          </a:prstGeom>
          <a:ln w="28575">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703554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1368F29-153F-47C9-9411-DA059D186153}"/>
              </a:ext>
            </a:extLst>
          </p:cNvPr>
          <p:cNvSpPr>
            <a:spLocks noGrp="1"/>
          </p:cNvSpPr>
          <p:nvPr>
            <p:ph type="title"/>
          </p:nvPr>
        </p:nvSpPr>
        <p:spPr>
          <a:xfrm>
            <a:off x="685801" y="685800"/>
            <a:ext cx="10396882" cy="889907"/>
          </a:xfrm>
        </p:spPr>
        <p:txBody>
          <a:bodyPr/>
          <a:lstStyle/>
          <a:p>
            <a:r>
              <a:rPr lang="en-US" altLang="zh-CN" dirty="0"/>
              <a:t>Classic examples</a:t>
            </a:r>
            <a:endParaRPr lang="zh-CN" altLang="en-US" dirty="0"/>
          </a:p>
        </p:txBody>
      </p:sp>
      <p:pic>
        <p:nvPicPr>
          <p:cNvPr id="5" name="内容占位符 4">
            <a:extLst>
              <a:ext uri="{FF2B5EF4-FFF2-40B4-BE49-F238E27FC236}">
                <a16:creationId xmlns:a16="http://schemas.microsoft.com/office/drawing/2014/main" id="{1A55967D-AD18-48FB-B2EE-CC6476DBD5C0}"/>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01779" y="1575707"/>
            <a:ext cx="7362457" cy="3388179"/>
          </a:xfrm>
        </p:spPr>
      </p:pic>
      <p:sp>
        <p:nvSpPr>
          <p:cNvPr id="6" name="文本框 5">
            <a:extLst>
              <a:ext uri="{FF2B5EF4-FFF2-40B4-BE49-F238E27FC236}">
                <a16:creationId xmlns:a16="http://schemas.microsoft.com/office/drawing/2014/main" id="{29B7702D-D79F-4333-9185-3CDE68779C54}"/>
              </a:ext>
            </a:extLst>
          </p:cNvPr>
          <p:cNvSpPr txBox="1"/>
          <p:nvPr/>
        </p:nvSpPr>
        <p:spPr>
          <a:xfrm>
            <a:off x="7976507" y="1575707"/>
            <a:ext cx="3529692" cy="3416320"/>
          </a:xfrm>
          <a:prstGeom prst="rect">
            <a:avLst/>
          </a:prstGeom>
          <a:noFill/>
        </p:spPr>
        <p:txBody>
          <a:bodyPr wrap="square" rtlCol="0">
            <a:spAutoFit/>
          </a:bodyPr>
          <a:lstStyle/>
          <a:p>
            <a:pPr lvl="0" defTabSz="914400"/>
            <a:r>
              <a:rPr lang="en-US" altLang="zh-CN" sz="2400" dirty="0">
                <a:solidFill>
                  <a:srgbClr val="0070C0"/>
                </a:solidFill>
                <a:latin typeface="Gill Sans MT"/>
                <a:ea typeface="华文新魏" panose="02010800040101010101" pitchFamily="2" charset="-122"/>
              </a:rPr>
              <a:t>The producer is the first trophic level, and for an animal, its trophic level is not fixed, the starting point of each food chain is the producer, and the end point is an animal that is not eaten by other animals.</a:t>
            </a:r>
            <a:r>
              <a:rPr lang="en-US" altLang="zh-CN" dirty="0">
                <a:solidFill>
                  <a:srgbClr val="FFFFFF"/>
                </a:solidFill>
                <a:latin typeface="Gill Sans MT"/>
                <a:ea typeface="华文新魏" panose="02010800040101010101" pitchFamily="2" charset="-122"/>
              </a:rPr>
              <a:t>.</a:t>
            </a:r>
          </a:p>
        </p:txBody>
      </p:sp>
    </p:spTree>
    <p:extLst>
      <p:ext uri="{BB962C8B-B14F-4D97-AF65-F5344CB8AC3E}">
        <p14:creationId xmlns:p14="http://schemas.microsoft.com/office/powerpoint/2010/main" val="226166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主要事件">
  <a:themeElements>
    <a:clrScheme name="主要事件">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主要事件">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主要事件">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docProps/app.xml><?xml version="1.0" encoding="utf-8"?>
<Properties xmlns="http://schemas.openxmlformats.org/officeDocument/2006/extended-properties" xmlns:vt="http://schemas.openxmlformats.org/officeDocument/2006/docPropsVTypes">
  <Template/>
  <TotalTime>373</TotalTime>
  <Words>289</Words>
  <Application>Microsoft Office PowerPoint</Application>
  <PresentationFormat>宽屏</PresentationFormat>
  <Paragraphs>27</Paragraphs>
  <Slides>11</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11</vt:i4>
      </vt:variant>
    </vt:vector>
  </HeadingPairs>
  <TitlesOfParts>
    <vt:vector size="21" baseType="lpstr">
      <vt:lpstr>华文行楷</vt:lpstr>
      <vt:lpstr>华文新魏</vt:lpstr>
      <vt:lpstr>宋体</vt:lpstr>
      <vt:lpstr>Arial</vt:lpstr>
      <vt:lpstr>Georgia</vt:lpstr>
      <vt:lpstr>Gill Sans MT</vt:lpstr>
      <vt:lpstr>Impact</vt:lpstr>
      <vt:lpstr>Verdana</vt:lpstr>
      <vt:lpstr>Wingdings 3</vt:lpstr>
      <vt:lpstr>主要事件</vt:lpstr>
      <vt:lpstr>Trophic CASCADES</vt:lpstr>
      <vt:lpstr>Trophic Cascades? What?   </vt:lpstr>
      <vt:lpstr>Trophic Cascades? What? </vt:lpstr>
      <vt:lpstr>How it works?</vt:lpstr>
      <vt:lpstr> </vt:lpstr>
      <vt:lpstr>  Trophic cascade – influence of producers or consumers on species that are two or more trophic levels away  Top-down Control – influence of predators on the relative abundance of lower trophic levels  Bottom-up Control – influence of producers on the relative abundance of higher trophic levels </vt:lpstr>
      <vt:lpstr>The number of second trophic levels will increase when the third trophic level disappears.</vt:lpstr>
      <vt:lpstr>Fourth trophic level  Third trophic level  Second trophic level  First trophic level </vt:lpstr>
      <vt:lpstr>Classic examples</vt:lpstr>
      <vt:lpstr>References</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mlj0409@outlook.com</dc:creator>
  <cp:lastModifiedBy>mlj0409@outlook.com</cp:lastModifiedBy>
  <cp:revision>23</cp:revision>
  <dcterms:created xsi:type="dcterms:W3CDTF">2018-05-27T11:45:22Z</dcterms:created>
  <dcterms:modified xsi:type="dcterms:W3CDTF">2018-05-30T16:41:55Z</dcterms:modified>
</cp:coreProperties>
</file>