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12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512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194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8807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67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95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518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872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277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6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08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33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185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950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81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87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261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904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Superorder of </a:t>
            </a:r>
            <a:br>
              <a:rPr lang="en-US" altLang="zh-CN" dirty="0" smtClean="0"/>
            </a:br>
            <a:r>
              <a:rPr lang="en-US" altLang="zh-CN" dirty="0" smtClean="0"/>
              <a:t>Acanthopterygii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辐鳍鱼纲共同特征</a:t>
            </a:r>
            <a:endParaRPr lang="en-US" altLang="zh-CN" dirty="0" smtClean="0"/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主讲人：柏皓天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6499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金枪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5" y="2141621"/>
            <a:ext cx="3825979" cy="3703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04b_21" pitchFamily="2" charset="0"/>
              </a:rPr>
              <a:t>General informations</a:t>
            </a:r>
            <a:endParaRPr lang="zh-CN" altLang="en-US" dirty="0">
              <a:latin typeface="04b_21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altLang="zh-CN" cap="none" dirty="0" smtClean="0"/>
              <a:t>Acanthopterygii is a superorder within the class teleostei. </a:t>
            </a:r>
          </a:p>
          <a:p>
            <a:endParaRPr lang="en-GB" altLang="zh-CN" cap="none" dirty="0" smtClean="0"/>
          </a:p>
          <a:p>
            <a:r>
              <a:rPr lang="en-GB" altLang="zh-CN" cap="none" dirty="0" smtClean="0"/>
              <a:t>This superorder contains a remarkably diversity of the higher spiny-rayed fishes with 14,800 species in 267 families</a:t>
            </a:r>
            <a:endParaRPr lang="zh-CN" altLang="en-US" cap="none" dirty="0"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zh-CN" sz="4400" cap="none" dirty="0" smtClean="0">
                <a:solidFill>
                  <a:prstClr val="black"/>
                </a:solidFill>
                <a:latin typeface="Calibri Light"/>
              </a:rPr>
              <a:t>The Acanthoperygii are being distinguished by: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769395" y="2439282"/>
            <a:ext cx="10363826" cy="3424107"/>
          </a:xfrm>
        </p:spPr>
        <p:txBody>
          <a:bodyPr/>
          <a:lstStyle/>
          <a:p>
            <a:r>
              <a:rPr lang="en-US" altLang="zh-CN" cap="none" dirty="0" smtClean="0"/>
              <a:t>Upper jaw  is mobility and protrusibilty  in this group.</a:t>
            </a:r>
          </a:p>
          <a:p>
            <a:endParaRPr lang="en-US" altLang="zh-CN" cap="none" dirty="0" smtClean="0"/>
          </a:p>
          <a:p>
            <a:endParaRPr lang="en-US" altLang="zh-CN" cap="none" dirty="0" smtClean="0"/>
          </a:p>
          <a:p>
            <a:r>
              <a:rPr lang="en-US" altLang="zh-CN" cap="none" dirty="0" smtClean="0"/>
              <a:t>Pharyngeal dentition and action reach their </a:t>
            </a:r>
          </a:p>
          <a:p>
            <a:r>
              <a:rPr lang="en-US" altLang="zh-CN" cap="none" dirty="0" smtClean="0"/>
              <a:t>highest  level of  development.</a:t>
            </a:r>
            <a:endParaRPr lang="zh-CN" altLang="en-US" cap="none" dirty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153" y="1566679"/>
            <a:ext cx="3233887" cy="21631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16" y="3711809"/>
            <a:ext cx="3269273" cy="2833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 </a:t>
            </a:r>
            <a:endParaRPr lang="zh-CN" altLang="en-US" cap="none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buClrTx/>
            </a:pPr>
            <a:r>
              <a:rPr lang="nl-NL" altLang="zh-CN" sz="2800" cap="none" dirty="0" smtClean="0">
                <a:solidFill>
                  <a:prstClr val="black"/>
                </a:solidFill>
                <a:latin typeface="Calibri"/>
              </a:rPr>
              <a:t>Ctenoid scales;</a:t>
            </a:r>
          </a:p>
          <a:p>
            <a:pPr lvl="0">
              <a:lnSpc>
                <a:spcPct val="90000"/>
              </a:lnSpc>
              <a:buClrTx/>
            </a:pPr>
            <a:r>
              <a:rPr lang="nl-NL" altLang="zh-CN" sz="2800" cap="none" dirty="0" smtClean="0">
                <a:solidFill>
                  <a:prstClr val="black"/>
                </a:solidFill>
                <a:latin typeface="Calibri"/>
              </a:rPr>
              <a:t>A physoclistous gas bladder;</a:t>
            </a:r>
          </a:p>
          <a:p>
            <a:pPr lvl="0">
              <a:lnSpc>
                <a:spcPct val="90000"/>
              </a:lnSpc>
              <a:buClrTx/>
            </a:pPr>
            <a:r>
              <a:rPr lang="nl-NL" altLang="zh-CN" sz="2800" cap="none" dirty="0" smtClean="0">
                <a:solidFill>
                  <a:prstClr val="black"/>
                </a:solidFill>
                <a:latin typeface="Calibri"/>
              </a:rPr>
              <a:t>Two distinct dorsal fins, which of one is spiny and the other is soft-rayed;</a:t>
            </a:r>
          </a:p>
          <a:p>
            <a:pPr lvl="0">
              <a:lnSpc>
                <a:spcPct val="90000"/>
              </a:lnSpc>
              <a:buClrTx/>
            </a:pPr>
            <a:r>
              <a:rPr lang="nl-NL" altLang="zh-CN" sz="2800" cap="none" dirty="0" smtClean="0">
                <a:solidFill>
                  <a:prstClr val="black"/>
                </a:solidFill>
                <a:latin typeface="Calibri"/>
              </a:rPr>
              <a:t>Pelvic and anal fins with spines;</a:t>
            </a:r>
          </a:p>
          <a:p>
            <a:pPr lvl="0">
              <a:lnSpc>
                <a:spcPct val="90000"/>
              </a:lnSpc>
              <a:buClrTx/>
            </a:pPr>
            <a:r>
              <a:rPr lang="nl-NL" altLang="zh-CN" sz="2800" cap="none" dirty="0" smtClean="0">
                <a:solidFill>
                  <a:prstClr val="black"/>
                </a:solidFill>
                <a:latin typeface="Calibri"/>
              </a:rPr>
              <a:t>And a number of trends in feeding, locomotion, and predator protection.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endParaRPr lang="zh-CN" altLang="en-US" sz="3600" cap="none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778" y="986588"/>
            <a:ext cx="1013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zh-CN" sz="2800" dirty="0" smtClean="0"/>
              <a:t>Other features Acanthopterygians typically charactarize</a:t>
            </a:r>
            <a:r>
              <a:rPr lang="nl-NL" altLang="zh-CN" dirty="0" smtClean="0"/>
              <a:t>:</a:t>
            </a:r>
            <a:endParaRPr lang="zh-CN" altLang="en-US" dirty="0"/>
          </a:p>
        </p:txBody>
      </p:sp>
      <p:pic>
        <p:nvPicPr>
          <p:cNvPr id="5" name="图片 4" descr="鱼鳞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38" y="1570346"/>
            <a:ext cx="1893555" cy="1336627"/>
          </a:xfrm>
          <a:prstGeom prst="rect">
            <a:avLst/>
          </a:prstGeom>
        </p:spPr>
      </p:pic>
      <p:pic>
        <p:nvPicPr>
          <p:cNvPr id="6" name="图片 5" descr="鱼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81" y="1606881"/>
            <a:ext cx="2952750" cy="1791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zh-CN" sz="4400" cap="none" dirty="0" smtClean="0">
                <a:solidFill>
                  <a:prstClr val="black"/>
                </a:solidFill>
                <a:latin typeface="Calibri Light"/>
              </a:rPr>
              <a:t>Acanthopterygian species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56574" y="2270839"/>
            <a:ext cx="10363826" cy="3424107"/>
          </a:xfrm>
        </p:spPr>
        <p:txBody>
          <a:bodyPr/>
          <a:lstStyle/>
          <a:p>
            <a:r>
              <a:rPr lang="nl-NL" altLang="zh-CN" cap="none" dirty="0" smtClean="0"/>
              <a:t>Lionfish  (Scorpaeniformes)</a:t>
            </a:r>
          </a:p>
          <a:p>
            <a:endParaRPr lang="en-GB" altLang="zh-CN" cap="none" dirty="0" smtClean="0"/>
          </a:p>
          <a:p>
            <a:endParaRPr lang="nl-NL" altLang="zh-CN" cap="none" dirty="0" smtClean="0"/>
          </a:p>
          <a:p>
            <a:r>
              <a:rPr lang="nl-NL" altLang="zh-CN" cap="none" dirty="0" smtClean="0"/>
              <a:t>Tuna (</a:t>
            </a:r>
            <a:r>
              <a:rPr lang="en-GB" altLang="zh-CN" cap="none" dirty="0" smtClean="0"/>
              <a:t>Scombridae)</a:t>
            </a:r>
          </a:p>
          <a:p>
            <a:endParaRPr lang="nl-NL" altLang="zh-CN" cap="none" dirty="0" smtClean="0"/>
          </a:p>
          <a:p>
            <a:endParaRPr lang="nl-NL" altLang="zh-CN" cap="none" dirty="0" smtClean="0"/>
          </a:p>
          <a:p>
            <a:r>
              <a:rPr lang="nl-NL" altLang="zh-CN" cap="none" dirty="0" smtClean="0"/>
              <a:t>Anglerfish (</a:t>
            </a:r>
            <a:r>
              <a:rPr lang="en-GB" altLang="zh-CN" cap="none" dirty="0" smtClean="0"/>
              <a:t>Lophiiformes</a:t>
            </a:r>
            <a:r>
              <a:rPr lang="en-GB" altLang="zh-CN" b="1" cap="none" dirty="0" smtClean="0"/>
              <a:t>)</a:t>
            </a:r>
            <a:endParaRPr lang="nl-NL" altLang="zh-CN" cap="none" dirty="0" smtClean="0"/>
          </a:p>
          <a:p>
            <a:endParaRPr lang="zh-CN" altLang="en-US" dirty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87" y="2377537"/>
            <a:ext cx="4330698" cy="3248024"/>
          </a:xfrm>
          <a:prstGeom prst="rect">
            <a:avLst/>
          </a:prstGeom>
        </p:spPr>
      </p:pic>
      <p:pic>
        <p:nvPicPr>
          <p:cNvPr id="5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10" y="2774067"/>
            <a:ext cx="3698596" cy="2464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Male-and-female-spotted-handfish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3686705"/>
            <a:ext cx="4706260" cy="3171295"/>
          </a:xfrm>
        </p:spPr>
      </p:pic>
      <p:pic>
        <p:nvPicPr>
          <p:cNvPr id="6" name="图片 5" descr="Spotted-handfis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41" y="2005971"/>
            <a:ext cx="4466701" cy="2968638"/>
          </a:xfrm>
          <a:prstGeom prst="rect">
            <a:avLst/>
          </a:prstGeom>
        </p:spPr>
      </p:pic>
      <p:pic>
        <p:nvPicPr>
          <p:cNvPr id="7" name="图片 6" descr="Spotted-handfish-anterior-view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95200" cy="2975212"/>
          </a:xfrm>
          <a:prstGeom prst="rect">
            <a:avLst/>
          </a:prstGeom>
        </p:spPr>
      </p:pic>
      <p:pic>
        <p:nvPicPr>
          <p:cNvPr id="8" name="图片 7" descr="Spotted-handfish-lateral-view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135" y="3933257"/>
            <a:ext cx="4410865" cy="2924743"/>
          </a:xfrm>
          <a:prstGeom prst="rect">
            <a:avLst/>
          </a:prstGeom>
        </p:spPr>
      </p:pic>
      <p:pic>
        <p:nvPicPr>
          <p:cNvPr id="9" name="图片 8" descr="Spotted-handfish-swimm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939" y="0"/>
            <a:ext cx="4727061" cy="339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TC104033925[[fn=水滴]]</Template>
  <TotalTime>50</TotalTime>
  <Words>139</Words>
  <Application>Microsoft Office PowerPoint</Application>
  <PresentationFormat>自定义</PresentationFormat>
  <Paragraphs>28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水滴</vt:lpstr>
      <vt:lpstr>Superorder of  Acanthopterygii</vt:lpstr>
      <vt:lpstr>General informations</vt:lpstr>
      <vt:lpstr>The Acanthoperygii are being distinguished by:</vt:lpstr>
      <vt:lpstr> </vt:lpstr>
      <vt:lpstr>Acanthopterygian species </vt:lpstr>
      <vt:lpstr>幻灯片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Chalalai Sarakor</dc:creator>
  <cp:lastModifiedBy>Administrator</cp:lastModifiedBy>
  <cp:revision>8</cp:revision>
  <dcterms:created xsi:type="dcterms:W3CDTF">2013-07-30T10:12:54Z</dcterms:created>
  <dcterms:modified xsi:type="dcterms:W3CDTF">2018-05-07T03:23:55Z</dcterms:modified>
</cp:coreProperties>
</file>