
<file path=[Content_Types].xml><?xml version="1.0" encoding="utf-8"?>
<Types xmlns="http://schemas.openxmlformats.org/package/2006/content-types">
  <Default Extension="jpeg" ContentType="image/jpeg"/>
  <Default Extension="JPG" ContentType="image/.jp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5"/>
  </p:notesMasterIdLst>
  <p:sldIdLst>
    <p:sldId id="2123" r:id="rId3"/>
    <p:sldId id="2148" r:id="rId4"/>
    <p:sldId id="2149" r:id="rId6"/>
    <p:sldId id="2150" r:id="rId7"/>
    <p:sldId id="2151" r:id="rId8"/>
    <p:sldId id="2152" r:id="rId9"/>
    <p:sldId id="2154" r:id="rId10"/>
    <p:sldId id="2153" r:id="rId11"/>
    <p:sldId id="2135" r:id="rId12"/>
  </p:sldIdLst>
  <p:sldSz cx="12192000" cy="6858000"/>
  <p:notesSz cx="6858000" cy="9144000"/>
  <p:custDataLst>
    <p:tags r:id="rId16"/>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399"/>
    <p:restoredTop sz="94655"/>
  </p:normalViewPr>
  <p:slideViewPr>
    <p:cSldViewPr snapToGrid="0">
      <p:cViewPr varScale="1">
        <p:scale>
          <a:sx n="76" d="100"/>
          <a:sy n="76" d="100"/>
        </p:scale>
        <p:origin x="804"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notesMaster" Target="notesMasters/notesMaster1.xml"/><Relationship Id="rId4" Type="http://schemas.openxmlformats.org/officeDocument/2006/relationships/slide" Target="slides/slide2.xml"/><Relationship Id="rId3" Type="http://schemas.openxmlformats.org/officeDocument/2006/relationships/slide" Target="slides/slide1.xml"/><Relationship Id="rId2" Type="http://schemas.openxmlformats.org/officeDocument/2006/relationships/theme" Target="theme/theme1.xml"/><Relationship Id="rId16" Type="http://schemas.openxmlformats.org/officeDocument/2006/relationships/tags" Target="tags/tag3.xml"/><Relationship Id="rId15" Type="http://schemas.openxmlformats.org/officeDocument/2006/relationships/tableStyles" Target="tableStyles.xml"/><Relationship Id="rId14" Type="http://schemas.openxmlformats.org/officeDocument/2006/relationships/viewProps" Target="viewProps.xml"/><Relationship Id="rId13" Type="http://schemas.openxmlformats.org/officeDocument/2006/relationships/presProps" Target="presProps.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C3E3488-600C-48B6-953D-A312D20A41F4}"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63EC090-1D11-44F3-AF8F-F6F93BF0AA75}"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xml"/></Relationships>
</file>

<file path=ppt/notesSlides/_rels/notesSlide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6.xml"/></Relationships>
</file>

<file path=ppt/notesSlides/_rels/notesSlide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7.xml"/></Relationships>
</file>

<file path=ppt/notesSlides/_rels/notesSlide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8.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0E8FA86E-575D-F544-882E-C4F534F99C7D}" type="slidenum">
              <a:rPr lang="en-US" altLang="zh-CN" smtClean="0"/>
            </a:fld>
            <a:endParaRPr kumimoji="1" lang="zh-CN"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endParaRPr lang="zh-CN" altLang="en-US"/>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endParaRPr lang="zh-CN" altLang="en-US"/>
          </a:p>
        </p:txBody>
      </p:sp>
      <p:sp>
        <p:nvSpPr>
          <p:cNvPr id="4" name="日期占位符 3"/>
          <p:cNvSpPr>
            <a:spLocks noGrp="1"/>
          </p:cNvSpPr>
          <p:nvPr>
            <p:ph type="dt" sz="half" idx="10"/>
          </p:nvPr>
        </p:nvSpPr>
        <p:spPr/>
        <p:txBody>
          <a:bodyPr/>
          <a:lstStyle/>
          <a:p>
            <a:fld id="{7EDAD53D-8A36-4298-8A68-41675434C277}"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3B9A7D43-4CEA-4845-B182-C21026152149}" type="slidenum">
              <a:rPr lang="zh-CN" altLang="en-US" smtClean="0"/>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4" name="日期占位符 3"/>
          <p:cNvSpPr>
            <a:spLocks noGrp="1"/>
          </p:cNvSpPr>
          <p:nvPr>
            <p:ph type="dt" sz="half" idx="10"/>
          </p:nvPr>
        </p:nvSpPr>
        <p:spPr/>
        <p:txBody>
          <a:bodyPr/>
          <a:lstStyle/>
          <a:p>
            <a:fld id="{7EDAD53D-8A36-4298-8A68-41675434C277}"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3B9A7D43-4CEA-4845-B182-C21026152149}" type="slidenum">
              <a:rPr lang="zh-CN" altLang="en-US" smtClean="0"/>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a:t>单击此处编辑母版标题样式</a:t>
            </a:r>
            <a:endParaRPr lang="zh-CN" altLang="en-US"/>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4" name="日期占位符 3"/>
          <p:cNvSpPr>
            <a:spLocks noGrp="1"/>
          </p:cNvSpPr>
          <p:nvPr>
            <p:ph type="dt" sz="half" idx="10"/>
          </p:nvPr>
        </p:nvSpPr>
        <p:spPr/>
        <p:txBody>
          <a:bodyPr/>
          <a:lstStyle/>
          <a:p>
            <a:fld id="{7EDAD53D-8A36-4298-8A68-41675434C277}"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3B9A7D43-4CEA-4845-B182-C21026152149}" type="slidenum">
              <a:rPr lang="zh-CN" altLang="en-US" smtClean="0"/>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内容占位符 2"/>
          <p:cNvSpPr>
            <a:spLocks noGrp="1"/>
          </p:cNvSpPr>
          <p:nvPr>
            <p:ph idx="1"/>
          </p:nvPr>
        </p:nvSpPr>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4" name="日期占位符 3"/>
          <p:cNvSpPr>
            <a:spLocks noGrp="1"/>
          </p:cNvSpPr>
          <p:nvPr>
            <p:ph type="dt" sz="half" idx="10"/>
          </p:nvPr>
        </p:nvSpPr>
        <p:spPr/>
        <p:txBody>
          <a:bodyPr/>
          <a:lstStyle/>
          <a:p>
            <a:fld id="{7EDAD53D-8A36-4298-8A68-41675434C277}"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3B9A7D43-4CEA-4845-B182-C21026152149}" type="slidenum">
              <a:rPr lang="zh-CN" altLang="en-US" smtClean="0"/>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a:t>单击此处编辑母版标题样式</a:t>
            </a:r>
            <a:endParaRPr lang="zh-CN" altLang="en-US"/>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endParaRPr lang="zh-CN" altLang="en-US"/>
          </a:p>
        </p:txBody>
      </p:sp>
      <p:sp>
        <p:nvSpPr>
          <p:cNvPr id="4" name="日期占位符 3"/>
          <p:cNvSpPr>
            <a:spLocks noGrp="1"/>
          </p:cNvSpPr>
          <p:nvPr>
            <p:ph type="dt" sz="half" idx="10"/>
          </p:nvPr>
        </p:nvSpPr>
        <p:spPr/>
        <p:txBody>
          <a:bodyPr/>
          <a:lstStyle/>
          <a:p>
            <a:fld id="{7EDAD53D-8A36-4298-8A68-41675434C277}"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3B9A7D43-4CEA-4845-B182-C21026152149}"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内容占位符 2"/>
          <p:cNvSpPr>
            <a:spLocks noGrp="1"/>
          </p:cNvSpPr>
          <p:nvPr>
            <p:ph sz="half" idx="1"/>
          </p:nvPr>
        </p:nvSpPr>
        <p:spPr>
          <a:xfrm>
            <a:off x="838200" y="1825625"/>
            <a:ext cx="5181600" cy="4351338"/>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4" name="内容占位符 3"/>
          <p:cNvSpPr>
            <a:spLocks noGrp="1"/>
          </p:cNvSpPr>
          <p:nvPr>
            <p:ph sz="half" idx="2"/>
          </p:nvPr>
        </p:nvSpPr>
        <p:spPr>
          <a:xfrm>
            <a:off x="6172200" y="1825625"/>
            <a:ext cx="5181600" cy="4351338"/>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5" name="日期占位符 4"/>
          <p:cNvSpPr>
            <a:spLocks noGrp="1"/>
          </p:cNvSpPr>
          <p:nvPr>
            <p:ph type="dt" sz="half" idx="10"/>
          </p:nvPr>
        </p:nvSpPr>
        <p:spPr/>
        <p:txBody>
          <a:bodyPr/>
          <a:lstStyle/>
          <a:p>
            <a:fld id="{7EDAD53D-8A36-4298-8A68-41675434C277}"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3B9A7D43-4CEA-4845-B182-C21026152149}"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a:t>单击此处编辑母版标题样式</a:t>
            </a:r>
            <a:endParaRPr lang="zh-CN" altLang="en-US"/>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4" name="内容占位符 3"/>
          <p:cNvSpPr>
            <a:spLocks noGrp="1"/>
          </p:cNvSpPr>
          <p:nvPr>
            <p:ph sz="half" idx="2"/>
          </p:nvPr>
        </p:nvSpPr>
        <p:spPr>
          <a:xfrm>
            <a:off x="839788" y="2505075"/>
            <a:ext cx="5157787" cy="3684588"/>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6" name="内容占位符 5"/>
          <p:cNvSpPr>
            <a:spLocks noGrp="1"/>
          </p:cNvSpPr>
          <p:nvPr>
            <p:ph sz="quarter" idx="4"/>
          </p:nvPr>
        </p:nvSpPr>
        <p:spPr>
          <a:xfrm>
            <a:off x="6172200" y="2505075"/>
            <a:ext cx="5183188" cy="3684588"/>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7" name="日期占位符 6"/>
          <p:cNvSpPr>
            <a:spLocks noGrp="1"/>
          </p:cNvSpPr>
          <p:nvPr>
            <p:ph type="dt" sz="half" idx="10"/>
          </p:nvPr>
        </p:nvSpPr>
        <p:spPr/>
        <p:txBody>
          <a:bodyPr/>
          <a:lstStyle/>
          <a:p>
            <a:fld id="{7EDAD53D-8A36-4298-8A68-41675434C277}"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3B9A7D43-4CEA-4845-B182-C21026152149}"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日期占位符 2"/>
          <p:cNvSpPr>
            <a:spLocks noGrp="1"/>
          </p:cNvSpPr>
          <p:nvPr>
            <p:ph type="dt" sz="half" idx="10"/>
          </p:nvPr>
        </p:nvSpPr>
        <p:spPr/>
        <p:txBody>
          <a:bodyPr/>
          <a:lstStyle/>
          <a:p>
            <a:fld id="{7EDAD53D-8A36-4298-8A68-41675434C277}"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3B9A7D43-4CEA-4845-B182-C21026152149}"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7EDAD53D-8A36-4298-8A68-41675434C277}" type="datetimeFigureOut">
              <a:rPr lang="zh-CN" altLang="en-US" smtClean="0"/>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3B9A7D43-4CEA-4845-B182-C21026152149}"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endParaRPr lang="zh-CN" altLang="en-US"/>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endParaRPr lang="zh-CN" altLang="en-US"/>
          </a:p>
        </p:txBody>
      </p:sp>
      <p:sp>
        <p:nvSpPr>
          <p:cNvPr id="5" name="日期占位符 4"/>
          <p:cNvSpPr>
            <a:spLocks noGrp="1"/>
          </p:cNvSpPr>
          <p:nvPr>
            <p:ph type="dt" sz="half" idx="10"/>
          </p:nvPr>
        </p:nvSpPr>
        <p:spPr/>
        <p:txBody>
          <a:bodyPr/>
          <a:lstStyle/>
          <a:p>
            <a:fld id="{7EDAD53D-8A36-4298-8A68-41675434C277}"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3B9A7D43-4CEA-4845-B182-C21026152149}" type="slidenum">
              <a:rPr lang="zh-CN" altLang="en-US" smtClean="0"/>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endParaRPr lang="zh-CN" altLang="en-US"/>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endParaRPr lang="zh-CN" altLang="en-US"/>
          </a:p>
        </p:txBody>
      </p:sp>
      <p:sp>
        <p:nvSpPr>
          <p:cNvPr id="5" name="日期占位符 4"/>
          <p:cNvSpPr>
            <a:spLocks noGrp="1"/>
          </p:cNvSpPr>
          <p:nvPr>
            <p:ph type="dt" sz="half" idx="10"/>
          </p:nvPr>
        </p:nvSpPr>
        <p:spPr/>
        <p:txBody>
          <a:bodyPr/>
          <a:lstStyle/>
          <a:p>
            <a:fld id="{7EDAD53D-8A36-4298-8A68-41675434C277}"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3B9A7D43-4CEA-4845-B182-C21026152149}"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endParaRPr lang="zh-CN" altLang="en-US"/>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EDAD53D-8A36-4298-8A68-41675434C277}" type="datetimeFigureOut">
              <a:rPr lang="zh-CN" altLang="en-US" smtClean="0"/>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B9A7D43-4CEA-4845-B182-C21026152149}" type="slidenum">
              <a:rPr lang="zh-CN" altLang="en-US" smtClean="0"/>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4" Type="http://schemas.openxmlformats.org/officeDocument/2006/relationships/notesSlide" Target="../notesSlides/notesSlide1.xml"/><Relationship Id="rId3" Type="http://schemas.openxmlformats.org/officeDocument/2006/relationships/slideLayout" Target="../slideLayouts/slideLayout7.xml"/><Relationship Id="rId2" Type="http://schemas.openxmlformats.org/officeDocument/2006/relationships/image" Target="../media/image1.jpeg"/><Relationship Id="rId1" Type="http://schemas.openxmlformats.org/officeDocument/2006/relationships/tags" Target="../tags/tag1.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2.jpe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7.xml"/><Relationship Id="rId1" Type="http://schemas.openxmlformats.org/officeDocument/2006/relationships/image" Target="../media/image3.jpeg"/></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圆角 6"/>
          <p:cNvSpPr/>
          <p:nvPr/>
        </p:nvSpPr>
        <p:spPr>
          <a:xfrm>
            <a:off x="2390140" y="623570"/>
            <a:ext cx="8410575" cy="5758815"/>
          </a:xfrm>
          <a:prstGeom prst="roundRect">
            <a:avLst/>
          </a:prstGeom>
          <a:solidFill>
            <a:schemeClr val="bg1">
              <a:lumMod val="95000"/>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50000"/>
              </a:lnSpc>
            </a:pPr>
            <a:r>
              <a:rPr lang="zh-CN" altLang="en-US" sz="4000">
                <a:solidFill>
                  <a:schemeClr val="tx1"/>
                </a:solidFill>
                <a:latin typeface="Arial" panose="020B0604020202020204" pitchFamily="34" charset="0"/>
                <a:ea typeface="+mj-ea"/>
                <a:cs typeface="Arial" panose="020B0604020202020204" pitchFamily="34" charset="0"/>
                <a:sym typeface="思源黑体" panose="020B0500000000000000" pitchFamily="34" charset="-122"/>
              </a:rPr>
              <a:t>What traits that the ostariophysans have, which made this group so successful?</a:t>
            </a:r>
            <a:endParaRPr lang="zh-CN" altLang="en-US" sz="4000">
              <a:solidFill>
                <a:schemeClr val="tx1"/>
              </a:solidFill>
              <a:latin typeface="Arial" panose="020B0604020202020204" pitchFamily="34" charset="0"/>
              <a:ea typeface="思源黑体" panose="020B0500000000000000" pitchFamily="34" charset="-122"/>
              <a:cs typeface="Arial" panose="020B0604020202020204" pitchFamily="34" charset="0"/>
              <a:sym typeface="思源黑体" panose="020B0500000000000000" pitchFamily="34" charset="-122"/>
            </a:endParaRPr>
          </a:p>
          <a:p>
            <a:pPr algn="ctr">
              <a:lnSpc>
                <a:spcPct val="150000"/>
              </a:lnSpc>
            </a:pPr>
            <a:endParaRPr lang="zh-CN" altLang="en-US" sz="4000">
              <a:solidFill>
                <a:schemeClr val="tx1"/>
              </a:solidFill>
              <a:latin typeface="思源黑体" panose="020B0500000000000000" pitchFamily="34" charset="-122"/>
              <a:ea typeface="思源黑体" panose="020B0500000000000000" pitchFamily="34" charset="-122"/>
              <a:cs typeface="+mn-ea"/>
              <a:sym typeface="思源黑体" panose="020B0500000000000000" pitchFamily="34" charset="-122"/>
            </a:endParaRPr>
          </a:p>
          <a:p>
            <a:pPr algn="ctr">
              <a:lnSpc>
                <a:spcPct val="150000"/>
              </a:lnSpc>
            </a:pPr>
            <a:r>
              <a:rPr lang="zh-CN" altLang="en-US" sz="2800">
                <a:solidFill>
                  <a:schemeClr val="accent2">
                    <a:lumMod val="75000"/>
                  </a:schemeClr>
                </a:solidFill>
                <a:latin typeface="思源黑体" panose="020B0500000000000000" pitchFamily="34" charset="-122"/>
                <a:ea typeface="思源黑体" panose="020B0500000000000000" pitchFamily="34" charset="-122"/>
                <a:cs typeface="+mn-ea"/>
                <a:sym typeface="思源黑体" panose="020B0500000000000000" pitchFamily="34" charset="-122"/>
              </a:rPr>
              <a:t>2111714 倪婧方</a:t>
            </a:r>
            <a:endParaRPr lang="zh-CN" altLang="en-US" sz="2800">
              <a:solidFill>
                <a:schemeClr val="accent2">
                  <a:lumMod val="75000"/>
                </a:schemeClr>
              </a:solidFill>
              <a:latin typeface="思源黑体" panose="020B0500000000000000" pitchFamily="34" charset="-122"/>
              <a:ea typeface="思源黑体" panose="020B0500000000000000" pitchFamily="34" charset="-122"/>
              <a:cs typeface="+mn-ea"/>
              <a:sym typeface="思源黑体" panose="020B0500000000000000" pitchFamily="34" charset="-122"/>
            </a:endParaRPr>
          </a:p>
        </p:txBody>
      </p:sp>
      <p:sp>
        <p:nvSpPr>
          <p:cNvPr id="4" name="矩形: 圆角 6"/>
          <p:cNvSpPr/>
          <p:nvPr/>
        </p:nvSpPr>
        <p:spPr>
          <a:xfrm rot="2700000">
            <a:off x="-3334385" y="1845945"/>
            <a:ext cx="5609590" cy="3966845"/>
          </a:xfrm>
          <a:prstGeom prst="round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50000"/>
              </a:lnSpc>
            </a:pPr>
            <a:endParaRPr lang="zh-CN" altLang="en-US">
              <a:solidFill>
                <a:schemeClr val="tx1"/>
              </a:solidFill>
              <a:latin typeface="思源黑体" panose="020B0500000000000000" pitchFamily="34" charset="-122"/>
              <a:ea typeface="思源黑体" panose="020B0500000000000000" pitchFamily="34" charset="-122"/>
              <a:cs typeface="+mn-ea"/>
              <a:sym typeface="思源黑体" panose="020B0500000000000000" pitchFamily="34" charset="-122"/>
            </a:endParaRPr>
          </a:p>
        </p:txBody>
      </p:sp>
      <p:sp>
        <p:nvSpPr>
          <p:cNvPr id="10" name="矩形: 圆角 6"/>
          <p:cNvSpPr/>
          <p:nvPr/>
        </p:nvSpPr>
        <p:spPr>
          <a:xfrm rot="2700000">
            <a:off x="10161061" y="-297880"/>
            <a:ext cx="2027189" cy="1975230"/>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50000"/>
              </a:lnSpc>
            </a:pPr>
            <a:endParaRPr lang="zh-CN" altLang="en-US">
              <a:solidFill>
                <a:schemeClr val="tx1"/>
              </a:solidFill>
              <a:latin typeface="思源黑体" panose="020B0500000000000000" pitchFamily="34" charset="-122"/>
              <a:ea typeface="思源黑体" panose="020B0500000000000000" pitchFamily="34" charset="-122"/>
              <a:cs typeface="+mn-ea"/>
              <a:sym typeface="思源黑体" panose="020B0500000000000000" pitchFamily="34"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0-#ppt_w/2"/>
                                          </p:val>
                                        </p:tav>
                                        <p:tav tm="100000">
                                          <p:val>
                                            <p:strVal val="#ppt_x"/>
                                          </p:val>
                                        </p:tav>
                                      </p:tavLst>
                                    </p:anim>
                                    <p:anim calcmode="lin" valueType="num">
                                      <p:cBhvr additive="base">
                                        <p:cTn id="8" dur="500" fill="hold"/>
                                        <p:tgtEl>
                                          <p:spTgt spid="4"/>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 presetClass="entr" presetSubtype="8" fill="hold" grpId="0" nodeType="afterEffect">
                                  <p:stCondLst>
                                    <p:cond delay="0"/>
                                  </p:stCondLst>
                                  <p:childTnLst>
                                    <p:set>
                                      <p:cBhvr>
                                        <p:cTn id="11" dur="1" fill="hold">
                                          <p:stCondLst>
                                            <p:cond delay="0"/>
                                          </p:stCondLst>
                                        </p:cTn>
                                        <p:tgtEl>
                                          <p:spTgt spid="10"/>
                                        </p:tgtEl>
                                        <p:attrNameLst>
                                          <p:attrName>style.visibility</p:attrName>
                                        </p:attrNameLst>
                                      </p:cBhvr>
                                      <p:to>
                                        <p:strVal val="visible"/>
                                      </p:to>
                                    </p:set>
                                    <p:anim calcmode="lin" valueType="num">
                                      <p:cBhvr additive="base">
                                        <p:cTn id="12" dur="500" fill="hold"/>
                                        <p:tgtEl>
                                          <p:spTgt spid="10"/>
                                        </p:tgtEl>
                                        <p:attrNameLst>
                                          <p:attrName>ppt_x</p:attrName>
                                        </p:attrNameLst>
                                      </p:cBhvr>
                                      <p:tavLst>
                                        <p:tav tm="0">
                                          <p:val>
                                            <p:strVal val="0-#ppt_w/2"/>
                                          </p:val>
                                        </p:tav>
                                        <p:tav tm="100000">
                                          <p:val>
                                            <p:strVal val="#ppt_x"/>
                                          </p:val>
                                        </p:tav>
                                      </p:tavLst>
                                    </p:anim>
                                    <p:anim calcmode="lin" valueType="num">
                                      <p:cBhvr additive="base">
                                        <p:cTn id="13" dur="500" fill="hold"/>
                                        <p:tgtEl>
                                          <p:spTgt spid="10"/>
                                        </p:tgtEl>
                                        <p:attrNameLst>
                                          <p:attrName>ppt_y</p:attrName>
                                        </p:attrNameLst>
                                      </p:cBhvr>
                                      <p:tavLst>
                                        <p:tav tm="0">
                                          <p:val>
                                            <p:strVal val="#ppt_y"/>
                                          </p:val>
                                        </p:tav>
                                        <p:tav tm="100000">
                                          <p:val>
                                            <p:strVal val="#ppt_y"/>
                                          </p:val>
                                        </p:tav>
                                      </p:tavLst>
                                    </p:anim>
                                  </p:childTnLst>
                                </p:cTn>
                              </p:par>
                            </p:childTnLst>
                          </p:cTn>
                        </p:par>
                        <p:par>
                          <p:cTn id="14" fill="hold">
                            <p:stCondLst>
                              <p:cond delay="1000"/>
                            </p:stCondLst>
                            <p:childTnLst>
                              <p:par>
                                <p:cTn id="15" presetID="2" presetClass="entr" presetSubtype="8" fill="hold" grpId="0" nodeType="afterEffect">
                                  <p:stCondLst>
                                    <p:cond delay="0"/>
                                  </p:stCondLst>
                                  <p:childTnLst>
                                    <p:set>
                                      <p:cBhvr>
                                        <p:cTn id="16" dur="1" fill="hold">
                                          <p:stCondLst>
                                            <p:cond delay="0"/>
                                          </p:stCondLst>
                                        </p:cTn>
                                        <p:tgtEl>
                                          <p:spTgt spid="3"/>
                                        </p:tgtEl>
                                        <p:attrNameLst>
                                          <p:attrName>style.visibility</p:attrName>
                                        </p:attrNameLst>
                                      </p:cBhvr>
                                      <p:to>
                                        <p:strVal val="visible"/>
                                      </p:to>
                                    </p:set>
                                    <p:anim calcmode="lin" valueType="num">
                                      <p:cBhvr additive="base">
                                        <p:cTn id="17" dur="500" fill="hold"/>
                                        <p:tgtEl>
                                          <p:spTgt spid="3"/>
                                        </p:tgtEl>
                                        <p:attrNameLst>
                                          <p:attrName>ppt_x</p:attrName>
                                        </p:attrNameLst>
                                      </p:cBhvr>
                                      <p:tavLst>
                                        <p:tav tm="0">
                                          <p:val>
                                            <p:strVal val="0-#ppt_w/2"/>
                                          </p:val>
                                        </p:tav>
                                        <p:tav tm="100000">
                                          <p:val>
                                            <p:strVal val="#ppt_x"/>
                                          </p:val>
                                        </p:tav>
                                      </p:tavLst>
                                    </p:anim>
                                    <p:anim calcmode="lin" valueType="num">
                                      <p:cBhvr additive="base">
                                        <p:cTn id="18" dur="500" fill="hold"/>
                                        <p:tgtEl>
                                          <p:spTgt spid="3"/>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ldLvl="0" animBg="1"/>
      <p:bldP spid="4" grpId="0" bldLvl="0" animBg="1"/>
      <p:bldP spid="10" grpId="0" bldLvl="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圆角 9"/>
          <p:cNvSpPr/>
          <p:nvPr/>
        </p:nvSpPr>
        <p:spPr>
          <a:xfrm rot="2700000">
            <a:off x="-3667365" y="-550489"/>
            <a:ext cx="8168338" cy="7958976"/>
          </a:xfrm>
          <a:prstGeom prst="roundRect">
            <a:avLst/>
          </a:prstGeom>
          <a:solidFill>
            <a:schemeClr val="accent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50000"/>
              </a:lnSpc>
            </a:pPr>
            <a:endParaRPr lang="zh-CN" altLang="en-US">
              <a:solidFill>
                <a:schemeClr val="tx1"/>
              </a:solidFill>
              <a:latin typeface="思源黑体" panose="020B0500000000000000" pitchFamily="34" charset="-122"/>
              <a:ea typeface="思源黑体" panose="020B0500000000000000" pitchFamily="34" charset="-122"/>
              <a:cs typeface="+mn-ea"/>
              <a:sym typeface="思源黑体" panose="020B0500000000000000" pitchFamily="34" charset="-122"/>
            </a:endParaRPr>
          </a:p>
        </p:txBody>
      </p:sp>
      <p:sp>
        <p:nvSpPr>
          <p:cNvPr id="5" name="矩形: 圆角 8"/>
          <p:cNvSpPr/>
          <p:nvPr/>
        </p:nvSpPr>
        <p:spPr>
          <a:xfrm rot="2700000">
            <a:off x="-4246142" y="-550489"/>
            <a:ext cx="8168338" cy="7958976"/>
          </a:xfrm>
          <a:prstGeom prst="roundRect">
            <a:avLst/>
          </a:prstGeom>
          <a:solidFill>
            <a:schemeClr val="accent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50000"/>
              </a:lnSpc>
            </a:pPr>
            <a:endParaRPr lang="zh-CN" altLang="en-US">
              <a:solidFill>
                <a:schemeClr val="tx1"/>
              </a:solidFill>
              <a:latin typeface="思源黑体" panose="020B0500000000000000" pitchFamily="34" charset="-122"/>
              <a:ea typeface="思源黑体" panose="020B0500000000000000" pitchFamily="34" charset="-122"/>
              <a:cs typeface="+mn-ea"/>
              <a:sym typeface="思源黑体" panose="020B0500000000000000" pitchFamily="34" charset="-122"/>
            </a:endParaRPr>
          </a:p>
        </p:txBody>
      </p:sp>
      <p:sp>
        <p:nvSpPr>
          <p:cNvPr id="6" name="矩形: 圆角 6"/>
          <p:cNvSpPr/>
          <p:nvPr/>
        </p:nvSpPr>
        <p:spPr>
          <a:xfrm rot="2700000">
            <a:off x="-4824920" y="-550488"/>
            <a:ext cx="8168338" cy="7958976"/>
          </a:xfrm>
          <a:prstGeom prst="round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50000"/>
              </a:lnSpc>
            </a:pPr>
            <a:endParaRPr lang="zh-CN" altLang="en-US">
              <a:solidFill>
                <a:schemeClr val="tx1"/>
              </a:solidFill>
              <a:latin typeface="思源黑体" panose="020B0500000000000000" pitchFamily="34" charset="-122"/>
              <a:ea typeface="思源黑体" panose="020B0500000000000000" pitchFamily="34" charset="-122"/>
              <a:cs typeface="+mn-ea"/>
              <a:sym typeface="思源黑体" panose="020B0500000000000000" pitchFamily="34" charset="-122"/>
            </a:endParaRPr>
          </a:p>
        </p:txBody>
      </p:sp>
      <p:pic>
        <p:nvPicPr>
          <p:cNvPr id="12" name="图片 11" descr="C:\Users\Coco\OneDrive\桌面\QQ图片20221105225056.jpgQQ图片20221105225056"/>
          <p:cNvPicPr>
            <a:picLocks noChangeAspect="1"/>
          </p:cNvPicPr>
          <p:nvPr>
            <p:custDataLst>
              <p:tags r:id="rId1"/>
            </p:custDataLst>
          </p:nvPr>
        </p:nvPicPr>
        <p:blipFill>
          <a:blip r:embed="rId2"/>
          <a:srcRect/>
          <a:stretch>
            <a:fillRect/>
          </a:stretch>
        </p:blipFill>
        <p:spPr>
          <a:xfrm>
            <a:off x="5539740" y="-100965"/>
            <a:ext cx="6106795" cy="6858000"/>
          </a:xfrm>
          <a:prstGeom prst="rect">
            <a:avLst/>
          </a:prstGeom>
        </p:spPr>
      </p:pic>
      <p:sp>
        <p:nvSpPr>
          <p:cNvPr id="3" name="矩形: 圆角 10"/>
          <p:cNvSpPr/>
          <p:nvPr/>
        </p:nvSpPr>
        <p:spPr>
          <a:xfrm rot="2700000">
            <a:off x="-3062605" y="-612775"/>
            <a:ext cx="8268335" cy="8073390"/>
          </a:xfrm>
          <a:prstGeom prst="roundRect">
            <a:avLst/>
          </a:prstGeom>
          <a:solidFill>
            <a:schemeClr val="accent1">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50000"/>
              </a:lnSpc>
            </a:pPr>
            <a:endParaRPr lang="zh-CN" altLang="en-US" dirty="0">
              <a:solidFill>
                <a:schemeClr val="tx1"/>
              </a:solidFill>
              <a:latin typeface="思源黑体" panose="020B0500000000000000" pitchFamily="34" charset="-122"/>
              <a:ea typeface="思源黑体" panose="020B0500000000000000" pitchFamily="34" charset="-122"/>
              <a:cs typeface="+mn-ea"/>
              <a:sym typeface="思源黑体" panose="020B0500000000000000" pitchFamily="34" charset="-122"/>
            </a:endParaRPr>
          </a:p>
        </p:txBody>
      </p:sp>
      <p:sp>
        <p:nvSpPr>
          <p:cNvPr id="17" name="文本框 16"/>
          <p:cNvSpPr txBox="1"/>
          <p:nvPr/>
        </p:nvSpPr>
        <p:spPr>
          <a:xfrm>
            <a:off x="455930" y="1438910"/>
            <a:ext cx="4432300" cy="2320925"/>
          </a:xfrm>
          <a:prstGeom prst="rect">
            <a:avLst/>
          </a:prstGeom>
          <a:noFill/>
        </p:spPr>
        <p:txBody>
          <a:bodyPr wrap="square" rtlCol="0">
            <a:noAutofit/>
          </a:bodyPr>
          <a:p>
            <a:r>
              <a:rPr lang="en-US" altLang="zh-CN" sz="3600">
                <a:latin typeface="Malgun Gothic" panose="020B0503020000020004" charset="-127"/>
                <a:ea typeface="Malgun Gothic" panose="020B0503020000020004" charset="-127"/>
              </a:rPr>
              <a:t> </a:t>
            </a:r>
            <a:r>
              <a:rPr lang="en-US" altLang="zh-CN" sz="3600" b="1">
                <a:solidFill>
                  <a:schemeClr val="bg1"/>
                </a:solidFill>
                <a:latin typeface="Malgun Gothic" panose="020B0503020000020004" charset="-127"/>
                <a:ea typeface="Malgun Gothic" panose="020B0503020000020004" charset="-127"/>
              </a:rPr>
              <a:t>Teleostei</a:t>
            </a:r>
            <a:endParaRPr lang="en-US" altLang="zh-CN" sz="3600" b="1">
              <a:solidFill>
                <a:schemeClr val="bg1"/>
              </a:solidFill>
              <a:latin typeface="Malgun Gothic" panose="020B0503020000020004" charset="-127"/>
              <a:ea typeface="Malgun Gothic" panose="020B0503020000020004" charset="-127"/>
            </a:endParaRPr>
          </a:p>
          <a:p>
            <a:r>
              <a:rPr lang="en-US" altLang="zh-CN" b="1">
                <a:solidFill>
                  <a:schemeClr val="bg1"/>
                </a:solidFill>
                <a:latin typeface="Malgun Gothic" panose="020B0503020000020004" charset="-127"/>
                <a:ea typeface="Malgun Gothic" panose="020B0503020000020004" charset="-127"/>
              </a:rPr>
              <a:t>Subdivision</a:t>
            </a:r>
            <a:r>
              <a:rPr lang="en-US" altLang="zh-CN" sz="3600" b="1">
                <a:solidFill>
                  <a:schemeClr val="bg1"/>
                </a:solidFill>
                <a:latin typeface="Malgun Gothic" panose="020B0503020000020004" charset="-127"/>
                <a:ea typeface="Malgun Gothic" panose="020B0503020000020004" charset="-127"/>
              </a:rPr>
              <a:t> </a:t>
            </a:r>
            <a:endParaRPr lang="en-US" altLang="zh-CN" sz="3600" b="1">
              <a:solidFill>
                <a:schemeClr val="bg1"/>
              </a:solidFill>
              <a:latin typeface="Malgun Gothic" panose="020B0503020000020004" charset="-127"/>
              <a:ea typeface="Malgun Gothic" panose="020B0503020000020004" charset="-127"/>
            </a:endParaRPr>
          </a:p>
          <a:p>
            <a:r>
              <a:rPr lang="en-US" altLang="zh-CN" sz="3600" b="1">
                <a:solidFill>
                  <a:schemeClr val="bg1"/>
                </a:solidFill>
                <a:latin typeface="Malgun Gothic" panose="020B0503020000020004" charset="-127"/>
                <a:ea typeface="Malgun Gothic" panose="020B0503020000020004" charset="-127"/>
              </a:rPr>
              <a:t>   Otocephala</a:t>
            </a:r>
            <a:endParaRPr lang="en-US" altLang="zh-CN" sz="3600" b="1">
              <a:solidFill>
                <a:schemeClr val="bg1"/>
              </a:solidFill>
              <a:latin typeface="Malgun Gothic" panose="020B0503020000020004" charset="-127"/>
              <a:ea typeface="Malgun Gothic" panose="020B0503020000020004" charset="-127"/>
            </a:endParaRPr>
          </a:p>
          <a:p>
            <a:r>
              <a:rPr lang="en-US" altLang="zh-CN" b="1">
                <a:solidFill>
                  <a:schemeClr val="bg1"/>
                </a:solidFill>
                <a:latin typeface="Malgun Gothic" panose="020B0503020000020004" charset="-127"/>
                <a:ea typeface="Malgun Gothic" panose="020B0503020000020004" charset="-127"/>
              </a:rPr>
              <a:t>   Superorder</a:t>
            </a:r>
            <a:r>
              <a:rPr lang="en-US" altLang="zh-CN" sz="3600" b="1">
                <a:solidFill>
                  <a:schemeClr val="bg1"/>
                </a:solidFill>
                <a:latin typeface="Malgun Gothic" panose="020B0503020000020004" charset="-127"/>
                <a:ea typeface="Malgun Gothic" panose="020B0503020000020004" charset="-127"/>
              </a:rPr>
              <a:t> </a:t>
            </a:r>
            <a:endParaRPr lang="en-US" altLang="zh-CN" sz="3600" b="1">
              <a:solidFill>
                <a:schemeClr val="bg1"/>
              </a:solidFill>
              <a:latin typeface="Malgun Gothic" panose="020B0503020000020004" charset="-127"/>
              <a:ea typeface="Malgun Gothic" panose="020B0503020000020004" charset="-127"/>
            </a:endParaRPr>
          </a:p>
          <a:p>
            <a:r>
              <a:rPr lang="en-US" altLang="zh-CN" sz="3600" b="1">
                <a:solidFill>
                  <a:schemeClr val="bg1"/>
                </a:solidFill>
                <a:latin typeface="Malgun Gothic" panose="020B0503020000020004" charset="-127"/>
                <a:ea typeface="Malgun Gothic" panose="020B0503020000020004" charset="-127"/>
              </a:rPr>
              <a:t>      Ostariophysi</a:t>
            </a:r>
            <a:endParaRPr lang="en-US" altLang="zh-CN" sz="3600" b="1">
              <a:solidFill>
                <a:schemeClr val="bg1"/>
              </a:solidFill>
              <a:latin typeface="Malgun Gothic" panose="020B0503020000020004" charset="-127"/>
              <a:ea typeface="Malgun Gothic" panose="020B0503020000020004" charset="-127"/>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0-#ppt_w/2"/>
                                          </p:val>
                                        </p:tav>
                                        <p:tav tm="100000">
                                          <p:val>
                                            <p:strVal val="#ppt_x"/>
                                          </p:val>
                                        </p:tav>
                                      </p:tavLst>
                                    </p:anim>
                                    <p:anim calcmode="lin" valueType="num">
                                      <p:cBhvr additive="base">
                                        <p:cTn id="8" dur="500" fill="hold"/>
                                        <p:tgtEl>
                                          <p:spTgt spid="4"/>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 presetClass="entr" presetSubtype="8" fill="hold" grpId="0" nodeType="afterEffect">
                                  <p:stCondLst>
                                    <p:cond delay="0"/>
                                  </p:stCondLst>
                                  <p:childTnLst>
                                    <p:set>
                                      <p:cBhvr>
                                        <p:cTn id="11" dur="1" fill="hold">
                                          <p:stCondLst>
                                            <p:cond delay="0"/>
                                          </p:stCondLst>
                                        </p:cTn>
                                        <p:tgtEl>
                                          <p:spTgt spid="3"/>
                                        </p:tgtEl>
                                        <p:attrNameLst>
                                          <p:attrName>style.visibility</p:attrName>
                                        </p:attrNameLst>
                                      </p:cBhvr>
                                      <p:to>
                                        <p:strVal val="visible"/>
                                      </p:to>
                                    </p:set>
                                    <p:anim calcmode="lin" valueType="num">
                                      <p:cBhvr additive="base">
                                        <p:cTn id="12" dur="500" fill="hold"/>
                                        <p:tgtEl>
                                          <p:spTgt spid="3"/>
                                        </p:tgtEl>
                                        <p:attrNameLst>
                                          <p:attrName>ppt_x</p:attrName>
                                        </p:attrNameLst>
                                      </p:cBhvr>
                                      <p:tavLst>
                                        <p:tav tm="0">
                                          <p:val>
                                            <p:strVal val="0-#ppt_w/2"/>
                                          </p:val>
                                        </p:tav>
                                        <p:tav tm="100000">
                                          <p:val>
                                            <p:strVal val="#ppt_x"/>
                                          </p:val>
                                        </p:tav>
                                      </p:tavLst>
                                    </p:anim>
                                    <p:anim calcmode="lin" valueType="num">
                                      <p:cBhvr additive="base">
                                        <p:cTn id="13" dur="500" fill="hold"/>
                                        <p:tgtEl>
                                          <p:spTgt spid="3"/>
                                        </p:tgtEl>
                                        <p:attrNameLst>
                                          <p:attrName>ppt_y</p:attrName>
                                        </p:attrNameLst>
                                      </p:cBhvr>
                                      <p:tavLst>
                                        <p:tav tm="0">
                                          <p:val>
                                            <p:strVal val="#ppt_y"/>
                                          </p:val>
                                        </p:tav>
                                        <p:tav tm="100000">
                                          <p:val>
                                            <p:strVal val="#ppt_y"/>
                                          </p:val>
                                        </p:tav>
                                      </p:tavLst>
                                    </p:anim>
                                  </p:childTnLst>
                                </p:cTn>
                              </p:par>
                            </p:childTnLst>
                          </p:cTn>
                        </p:par>
                        <p:par>
                          <p:cTn id="14" fill="hold">
                            <p:stCondLst>
                              <p:cond delay="1000"/>
                            </p:stCondLst>
                            <p:childTnLst>
                              <p:par>
                                <p:cTn id="15" presetID="2" presetClass="entr" presetSubtype="8" fill="hold" grpId="0" nodeType="afterEffect">
                                  <p:stCondLst>
                                    <p:cond delay="0"/>
                                  </p:stCondLst>
                                  <p:childTnLst>
                                    <p:set>
                                      <p:cBhvr>
                                        <p:cTn id="16" dur="1" fill="hold">
                                          <p:stCondLst>
                                            <p:cond delay="0"/>
                                          </p:stCondLst>
                                        </p:cTn>
                                        <p:tgtEl>
                                          <p:spTgt spid="5"/>
                                        </p:tgtEl>
                                        <p:attrNameLst>
                                          <p:attrName>style.visibility</p:attrName>
                                        </p:attrNameLst>
                                      </p:cBhvr>
                                      <p:to>
                                        <p:strVal val="visible"/>
                                      </p:to>
                                    </p:set>
                                    <p:anim calcmode="lin" valueType="num">
                                      <p:cBhvr additive="base">
                                        <p:cTn id="17" dur="500" fill="hold"/>
                                        <p:tgtEl>
                                          <p:spTgt spid="5"/>
                                        </p:tgtEl>
                                        <p:attrNameLst>
                                          <p:attrName>ppt_x</p:attrName>
                                        </p:attrNameLst>
                                      </p:cBhvr>
                                      <p:tavLst>
                                        <p:tav tm="0">
                                          <p:val>
                                            <p:strVal val="0-#ppt_w/2"/>
                                          </p:val>
                                        </p:tav>
                                        <p:tav tm="100000">
                                          <p:val>
                                            <p:strVal val="#ppt_x"/>
                                          </p:val>
                                        </p:tav>
                                      </p:tavLst>
                                    </p:anim>
                                    <p:anim calcmode="lin" valueType="num">
                                      <p:cBhvr additive="base">
                                        <p:cTn id="18" dur="500" fill="hold"/>
                                        <p:tgtEl>
                                          <p:spTgt spid="5"/>
                                        </p:tgtEl>
                                        <p:attrNameLst>
                                          <p:attrName>ppt_y</p:attrName>
                                        </p:attrNameLst>
                                      </p:cBhvr>
                                      <p:tavLst>
                                        <p:tav tm="0">
                                          <p:val>
                                            <p:strVal val="#ppt_y"/>
                                          </p:val>
                                        </p:tav>
                                        <p:tav tm="100000">
                                          <p:val>
                                            <p:strVal val="#ppt_y"/>
                                          </p:val>
                                        </p:tav>
                                      </p:tavLst>
                                    </p:anim>
                                  </p:childTnLst>
                                </p:cTn>
                              </p:par>
                            </p:childTnLst>
                          </p:cTn>
                        </p:par>
                        <p:par>
                          <p:cTn id="19" fill="hold">
                            <p:stCondLst>
                              <p:cond delay="1500"/>
                            </p:stCondLst>
                            <p:childTnLst>
                              <p:par>
                                <p:cTn id="20" presetID="2" presetClass="entr" presetSubtype="8" fill="hold" grpId="0" nodeType="afterEffect">
                                  <p:stCondLst>
                                    <p:cond delay="0"/>
                                  </p:stCondLst>
                                  <p:childTnLst>
                                    <p:set>
                                      <p:cBhvr>
                                        <p:cTn id="21" dur="1" fill="hold">
                                          <p:stCondLst>
                                            <p:cond delay="0"/>
                                          </p:stCondLst>
                                        </p:cTn>
                                        <p:tgtEl>
                                          <p:spTgt spid="6"/>
                                        </p:tgtEl>
                                        <p:attrNameLst>
                                          <p:attrName>style.visibility</p:attrName>
                                        </p:attrNameLst>
                                      </p:cBhvr>
                                      <p:to>
                                        <p:strVal val="visible"/>
                                      </p:to>
                                    </p:set>
                                    <p:anim calcmode="lin" valueType="num">
                                      <p:cBhvr additive="base">
                                        <p:cTn id="22" dur="500" fill="hold"/>
                                        <p:tgtEl>
                                          <p:spTgt spid="6"/>
                                        </p:tgtEl>
                                        <p:attrNameLst>
                                          <p:attrName>ppt_x</p:attrName>
                                        </p:attrNameLst>
                                      </p:cBhvr>
                                      <p:tavLst>
                                        <p:tav tm="0">
                                          <p:val>
                                            <p:strVal val="0-#ppt_w/2"/>
                                          </p:val>
                                        </p:tav>
                                        <p:tav tm="100000">
                                          <p:val>
                                            <p:strVal val="#ppt_x"/>
                                          </p:val>
                                        </p:tav>
                                      </p:tavLst>
                                    </p:anim>
                                    <p:anim calcmode="lin" valueType="num">
                                      <p:cBhvr additive="base">
                                        <p:cTn id="23" dur="500" fill="hold"/>
                                        <p:tgtEl>
                                          <p:spTgt spid="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ldLvl="0" animBg="1"/>
      <p:bldP spid="4" grpId="0" bldLvl="0" animBg="1"/>
      <p:bldP spid="5" grpId="0" bldLvl="0" animBg="1"/>
      <p:bldP spid="6" grpId="0" bldLvl="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ctrTitle"/>
          </p:nvPr>
        </p:nvSpPr>
        <p:spPr>
          <a:xfrm>
            <a:off x="845820" y="2804160"/>
            <a:ext cx="5956935" cy="3586480"/>
          </a:xfrm>
        </p:spPr>
        <p:txBody>
          <a:bodyPr>
            <a:noAutofit/>
          </a:bodyPr>
          <a:p>
            <a:pPr algn="l"/>
            <a:r>
              <a:rPr lang="zh-CN" altLang="en-US" sz="2400">
                <a:latin typeface="等线 Light" panose="02010600030101010101" charset="-122"/>
                <a:ea typeface="等线 Light" panose="02010600030101010101" charset="-122"/>
              </a:rPr>
              <a:t>Freshwater habitats worldwide are dominated in terms of </a:t>
            </a:r>
            <a:r>
              <a:rPr lang="zh-CN" altLang="en-US" sz="2400">
                <a:latin typeface="等线 Light" panose="02010600030101010101" charset="-122"/>
                <a:ea typeface="等线 Light" panose="02010600030101010101" charset="-122"/>
              </a:rPr>
              <a:t>numbers of both species and individuals by ostariophysans, </a:t>
            </a:r>
            <a:r>
              <a:rPr lang="zh-CN" altLang="en-US" sz="2400">
                <a:latin typeface="等线 Light" panose="02010600030101010101" charset="-122"/>
                <a:ea typeface="等线 Light" panose="02010600030101010101" charset="-122"/>
              </a:rPr>
              <a:t>which account for about 68% of all freshwater species. </a:t>
            </a:r>
            <a:r>
              <a:rPr lang="zh-CN" altLang="en-US" sz="2400">
                <a:latin typeface="等线 Light" panose="02010600030101010101" charset="-122"/>
                <a:ea typeface="等线 Light" panose="02010600030101010101" charset="-122"/>
              </a:rPr>
              <a:t>Ostariophysans include such disparate taxa as milkfish, </a:t>
            </a:r>
            <a:r>
              <a:rPr lang="zh-CN" altLang="en-US" sz="2400">
                <a:latin typeface="等线 Light" panose="02010600030101010101" charset="-122"/>
                <a:ea typeface="等线 Light" panose="02010600030101010101" charset="-122"/>
              </a:rPr>
              <a:t>minnows, carps, barbs, suckers, loaches, piranhas, tetras, </a:t>
            </a:r>
            <a:r>
              <a:rPr lang="zh-CN" altLang="en-US" sz="2400">
                <a:latin typeface="等线 Light" panose="02010600030101010101" charset="-122"/>
                <a:ea typeface="等线 Light" panose="02010600030101010101" charset="-122"/>
              </a:rPr>
              <a:t>catfishes, and electriceels, but two unique traits characterize </a:t>
            </a:r>
            <a:r>
              <a:rPr lang="zh-CN" altLang="en-US" sz="2400">
                <a:latin typeface="等线 Light" panose="02010600030101010101" charset="-122"/>
                <a:ea typeface="等线 Light" panose="02010600030101010101" charset="-122"/>
              </a:rPr>
              <a:t>most members of this massive taxon.</a:t>
            </a:r>
            <a:r>
              <a:rPr lang="zh-CN" altLang="en-US" sz="2800">
                <a:latin typeface="等线 Light" panose="02010600030101010101" charset="-122"/>
                <a:ea typeface="等线 Light" panose="02010600030101010101" charset="-122"/>
              </a:rPr>
              <a:t> </a:t>
            </a:r>
            <a:endParaRPr lang="zh-CN" altLang="en-US" sz="2800">
              <a:latin typeface="等线 Light" panose="02010600030101010101" charset="-122"/>
              <a:ea typeface="等线 Light" panose="02010600030101010101" charset="-122"/>
            </a:endParaRPr>
          </a:p>
        </p:txBody>
      </p:sp>
      <p:grpSp>
        <p:nvGrpSpPr>
          <p:cNvPr id="10" name="组合 9"/>
          <p:cNvGrpSpPr/>
          <p:nvPr/>
        </p:nvGrpSpPr>
        <p:grpSpPr>
          <a:xfrm>
            <a:off x="7303363" y="3609894"/>
            <a:ext cx="1065117" cy="593113"/>
            <a:chOff x="1204686" y="2163479"/>
            <a:chExt cx="1065502" cy="593327"/>
          </a:xfrm>
        </p:grpSpPr>
        <p:sp>
          <p:nvSpPr>
            <p:cNvPr id="11" name="椭圆 10"/>
            <p:cNvSpPr/>
            <p:nvPr/>
          </p:nvSpPr>
          <p:spPr>
            <a:xfrm>
              <a:off x="1204686" y="2176235"/>
              <a:ext cx="580571" cy="580571"/>
            </a:xfrm>
            <a:prstGeom prst="ellipse">
              <a:avLst/>
            </a:prstGeom>
            <a:solidFill>
              <a:schemeClr val="accent2"/>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en-US" altLang="zh-CN" sz="2800" b="1" dirty="0">
                  <a:solidFill>
                    <a:schemeClr val="bg1"/>
                  </a:solidFill>
                  <a:latin typeface="思源黑体" panose="020B0500000000000000" pitchFamily="34" charset="-122"/>
                  <a:ea typeface="思源黑体" panose="020B0500000000000000" pitchFamily="34" charset="-122"/>
                  <a:cs typeface="+mn-ea"/>
                  <a:sym typeface="思源黑体" panose="020B0500000000000000" pitchFamily="34" charset="-122"/>
                </a:rPr>
                <a:t>1</a:t>
              </a:r>
              <a:endParaRPr lang="zh-CN" altLang="en-US" sz="2800" b="1" dirty="0">
                <a:solidFill>
                  <a:schemeClr val="bg1"/>
                </a:solidFill>
                <a:latin typeface="思源黑体" panose="020B0500000000000000" pitchFamily="34" charset="-122"/>
                <a:ea typeface="思源黑体" panose="020B0500000000000000" pitchFamily="34" charset="-122"/>
                <a:cs typeface="+mn-ea"/>
                <a:sym typeface="思源黑体" panose="020B0500000000000000" pitchFamily="34" charset="-122"/>
              </a:endParaRPr>
            </a:p>
          </p:txBody>
        </p:sp>
        <p:sp>
          <p:nvSpPr>
            <p:cNvPr id="14" name="文本框 13"/>
            <p:cNvSpPr txBox="1"/>
            <p:nvPr/>
          </p:nvSpPr>
          <p:spPr>
            <a:xfrm>
              <a:off x="1960196" y="2163479"/>
              <a:ext cx="309992" cy="460541"/>
            </a:xfrm>
            <a:prstGeom prst="rect">
              <a:avLst/>
            </a:prstGeom>
            <a:noFill/>
          </p:spPr>
          <p:txBody>
            <a:bodyPr wrap="none" rtlCol="0">
              <a:spAutoFit/>
              <a:scene3d>
                <a:camera prst="orthographicFront"/>
                <a:lightRig rig="threePt" dir="t"/>
              </a:scene3d>
              <a:sp3d contourW="12700"/>
            </a:bodyPr>
            <a:p>
              <a:endParaRPr lang="zh-CN" altLang="en-US" sz="2400" b="1" spc="600" dirty="0">
                <a:solidFill>
                  <a:schemeClr val="accent1"/>
                </a:solidFill>
                <a:latin typeface="思源黑体" panose="020B0500000000000000" pitchFamily="34" charset="-122"/>
                <a:ea typeface="思源黑体" panose="020B0500000000000000" pitchFamily="34" charset="-122"/>
                <a:cs typeface="+mn-ea"/>
                <a:sym typeface="思源黑体" panose="020B0500000000000000" pitchFamily="34" charset="-122"/>
              </a:endParaRPr>
            </a:p>
          </p:txBody>
        </p:sp>
      </p:grpSp>
      <p:grpSp>
        <p:nvGrpSpPr>
          <p:cNvPr id="15" name="组合 14"/>
          <p:cNvGrpSpPr/>
          <p:nvPr/>
        </p:nvGrpSpPr>
        <p:grpSpPr>
          <a:xfrm>
            <a:off x="7303365" y="4668127"/>
            <a:ext cx="1065117" cy="593113"/>
            <a:chOff x="1204686" y="3150828"/>
            <a:chExt cx="1065502" cy="593327"/>
          </a:xfrm>
        </p:grpSpPr>
        <p:sp>
          <p:nvSpPr>
            <p:cNvPr id="16" name="椭圆 15"/>
            <p:cNvSpPr/>
            <p:nvPr/>
          </p:nvSpPr>
          <p:spPr>
            <a:xfrm>
              <a:off x="1204686" y="3163584"/>
              <a:ext cx="580571" cy="580571"/>
            </a:xfrm>
            <a:prstGeom prst="ellipse">
              <a:avLst/>
            </a:prstGeom>
            <a:solidFill>
              <a:schemeClr val="accent2"/>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en-US" altLang="zh-CN" sz="2800" b="1" dirty="0">
                  <a:solidFill>
                    <a:schemeClr val="bg1"/>
                  </a:solidFill>
                  <a:latin typeface="思源黑体" panose="020B0500000000000000" pitchFamily="34" charset="-122"/>
                  <a:ea typeface="思源黑体" panose="020B0500000000000000" pitchFamily="34" charset="-122"/>
                  <a:cs typeface="+mn-ea"/>
                  <a:sym typeface="思源黑体" panose="020B0500000000000000" pitchFamily="34" charset="-122"/>
                </a:rPr>
                <a:t>2</a:t>
              </a:r>
              <a:endParaRPr lang="zh-CN" altLang="en-US" sz="2800" b="1" dirty="0">
                <a:solidFill>
                  <a:schemeClr val="bg1"/>
                </a:solidFill>
                <a:latin typeface="思源黑体" panose="020B0500000000000000" pitchFamily="34" charset="-122"/>
                <a:ea typeface="思源黑体" panose="020B0500000000000000" pitchFamily="34" charset="-122"/>
                <a:cs typeface="+mn-ea"/>
                <a:sym typeface="思源黑体" panose="020B0500000000000000" pitchFamily="34" charset="-122"/>
              </a:endParaRPr>
            </a:p>
          </p:txBody>
        </p:sp>
        <p:sp>
          <p:nvSpPr>
            <p:cNvPr id="19" name="文本框 18"/>
            <p:cNvSpPr txBox="1"/>
            <p:nvPr/>
          </p:nvSpPr>
          <p:spPr>
            <a:xfrm>
              <a:off x="1960196" y="3150828"/>
              <a:ext cx="309992" cy="460541"/>
            </a:xfrm>
            <a:prstGeom prst="rect">
              <a:avLst/>
            </a:prstGeom>
            <a:noFill/>
          </p:spPr>
          <p:txBody>
            <a:bodyPr wrap="none" rtlCol="0">
              <a:spAutoFit/>
              <a:scene3d>
                <a:camera prst="orthographicFront"/>
                <a:lightRig rig="threePt" dir="t"/>
              </a:scene3d>
              <a:sp3d contourW="12700"/>
            </a:bodyPr>
            <a:p>
              <a:endParaRPr lang="zh-CN" altLang="en-US" sz="2400" b="1" spc="600" dirty="0">
                <a:solidFill>
                  <a:schemeClr val="accent1"/>
                </a:solidFill>
                <a:latin typeface="思源黑体" panose="020B0500000000000000" pitchFamily="34" charset="-122"/>
                <a:ea typeface="思源黑体" panose="020B0500000000000000" pitchFamily="34" charset="-122"/>
                <a:cs typeface="+mn-ea"/>
                <a:sym typeface="思源黑体" panose="020B0500000000000000" pitchFamily="34" charset="-122"/>
              </a:endParaRPr>
            </a:p>
          </p:txBody>
        </p:sp>
      </p:grpSp>
      <p:sp>
        <p:nvSpPr>
          <p:cNvPr id="4" name="文本框 3"/>
          <p:cNvSpPr txBox="1"/>
          <p:nvPr/>
        </p:nvSpPr>
        <p:spPr>
          <a:xfrm>
            <a:off x="8077200" y="3622675"/>
            <a:ext cx="4471670" cy="583565"/>
          </a:xfrm>
          <a:prstGeom prst="rect">
            <a:avLst/>
          </a:prstGeom>
          <a:noFill/>
        </p:spPr>
        <p:txBody>
          <a:bodyPr wrap="square" rtlCol="0">
            <a:spAutoFit/>
          </a:bodyPr>
          <a:p>
            <a:r>
              <a:rPr lang="zh-CN" altLang="en-US" sz="3200">
                <a:latin typeface="Arial" panose="020B0604020202020204" pitchFamily="34" charset="0"/>
                <a:cs typeface="Arial" panose="020B0604020202020204" pitchFamily="34" charset="0"/>
                <a:sym typeface="+mn-ea"/>
              </a:rPr>
              <a:t>Weberian apparatus</a:t>
            </a:r>
            <a:endParaRPr lang="zh-CN" altLang="en-US" sz="3200">
              <a:latin typeface="Arial" panose="020B0604020202020204" pitchFamily="34" charset="0"/>
              <a:cs typeface="Arial" panose="020B0604020202020204" pitchFamily="34" charset="0"/>
            </a:endParaRPr>
          </a:p>
        </p:txBody>
      </p:sp>
      <p:sp>
        <p:nvSpPr>
          <p:cNvPr id="6" name="文本框 5"/>
          <p:cNvSpPr txBox="1"/>
          <p:nvPr/>
        </p:nvSpPr>
        <p:spPr>
          <a:xfrm>
            <a:off x="8212455" y="4716145"/>
            <a:ext cx="3979545" cy="509905"/>
          </a:xfrm>
          <a:prstGeom prst="rect">
            <a:avLst/>
          </a:prstGeom>
          <a:noFill/>
        </p:spPr>
        <p:txBody>
          <a:bodyPr wrap="square" rtlCol="0">
            <a:noAutofit/>
          </a:bodyPr>
          <a:p>
            <a:r>
              <a:rPr lang="zh-CN" altLang="en-US" sz="3200">
                <a:latin typeface="Arial" panose="020B0604020202020204" pitchFamily="34" charset="0"/>
                <a:cs typeface="Arial" panose="020B0604020202020204" pitchFamily="34" charset="0"/>
              </a:rPr>
              <a:t>alarm response</a:t>
            </a:r>
            <a:endParaRPr lang="zh-CN" altLang="en-US" sz="3200">
              <a:latin typeface="Arial" panose="020B0604020202020204" pitchFamily="34" charset="0"/>
              <a:cs typeface="Arial" panose="020B0604020202020204" pitchFamily="34" charset="0"/>
            </a:endParaRPr>
          </a:p>
        </p:txBody>
      </p:sp>
      <p:pic>
        <p:nvPicPr>
          <p:cNvPr id="3" name="图片 2" descr="12356+"/>
          <p:cNvPicPr>
            <a:picLocks noChangeAspect="1"/>
          </p:cNvPicPr>
          <p:nvPr/>
        </p:nvPicPr>
        <p:blipFill>
          <a:blip r:embed="rId1"/>
          <a:stretch>
            <a:fillRect/>
          </a:stretch>
        </p:blipFill>
        <p:spPr>
          <a:xfrm>
            <a:off x="1826895" y="158115"/>
            <a:ext cx="7200265" cy="248158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wipe(left)">
                                      <p:cBhvr>
                                        <p:cTn id="7" dur="500"/>
                                        <p:tgtEl>
                                          <p:spTgt spid="10"/>
                                        </p:tgtEl>
                                      </p:cBhvr>
                                    </p:animEffect>
                                  </p:childTnLst>
                                </p:cTn>
                              </p:par>
                            </p:childTnLst>
                          </p:cTn>
                        </p:par>
                        <p:par>
                          <p:cTn id="8" fill="hold">
                            <p:stCondLst>
                              <p:cond delay="500"/>
                            </p:stCondLst>
                            <p:childTnLst>
                              <p:par>
                                <p:cTn id="9" presetID="22" presetClass="entr" presetSubtype="8" fill="hold" nodeType="afterEffect">
                                  <p:stCondLst>
                                    <p:cond delay="0"/>
                                  </p:stCondLst>
                                  <p:childTnLst>
                                    <p:set>
                                      <p:cBhvr>
                                        <p:cTn id="10" dur="1" fill="hold">
                                          <p:stCondLst>
                                            <p:cond delay="0"/>
                                          </p:stCondLst>
                                        </p:cTn>
                                        <p:tgtEl>
                                          <p:spTgt spid="15"/>
                                        </p:tgtEl>
                                        <p:attrNameLst>
                                          <p:attrName>style.visibility</p:attrName>
                                        </p:attrNameLst>
                                      </p:cBhvr>
                                      <p:to>
                                        <p:strVal val="visible"/>
                                      </p:to>
                                    </p:set>
                                    <p:animEffect transition="in" filter="wipe(left)">
                                      <p:cBhvr>
                                        <p:cTn id="11"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 name="Freeform 5"/>
          <p:cNvSpPr/>
          <p:nvPr/>
        </p:nvSpPr>
        <p:spPr bwMode="auto">
          <a:xfrm>
            <a:off x="7451" y="5415562"/>
            <a:ext cx="1771761" cy="1448099"/>
          </a:xfrm>
          <a:custGeom>
            <a:avLst/>
            <a:gdLst>
              <a:gd name="T0" fmla="*/ 986 w 2279"/>
              <a:gd name="T1" fmla="*/ 83 h 1865"/>
              <a:gd name="T2" fmla="*/ 825 w 2279"/>
              <a:gd name="T3" fmla="*/ 0 h 1865"/>
              <a:gd name="T4" fmla="*/ 824 w 2279"/>
              <a:gd name="T5" fmla="*/ 0 h 1865"/>
              <a:gd name="T6" fmla="*/ 663 w 2279"/>
              <a:gd name="T7" fmla="*/ 82 h 1865"/>
              <a:gd name="T8" fmla="*/ 0 w 2279"/>
              <a:gd name="T9" fmla="*/ 987 h 1865"/>
              <a:gd name="T10" fmla="*/ 0 w 2279"/>
              <a:gd name="T11" fmla="*/ 1664 h 1865"/>
              <a:gd name="T12" fmla="*/ 823 w 2279"/>
              <a:gd name="T13" fmla="*/ 540 h 1865"/>
              <a:gd name="T14" fmla="*/ 1785 w 2279"/>
              <a:gd name="T15" fmla="*/ 1865 h 1865"/>
              <a:gd name="T16" fmla="*/ 2279 w 2279"/>
              <a:gd name="T17" fmla="*/ 1865 h 1865"/>
              <a:gd name="T18" fmla="*/ 986 w 2279"/>
              <a:gd name="T19" fmla="*/ 83 h 18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279" h="1865">
                <a:moveTo>
                  <a:pt x="986" y="83"/>
                </a:moveTo>
                <a:cubicBezTo>
                  <a:pt x="949" y="31"/>
                  <a:pt x="889" y="0"/>
                  <a:pt x="825" y="0"/>
                </a:cubicBezTo>
                <a:cubicBezTo>
                  <a:pt x="825" y="0"/>
                  <a:pt x="824" y="0"/>
                  <a:pt x="824" y="0"/>
                </a:cubicBezTo>
                <a:cubicBezTo>
                  <a:pt x="760" y="0"/>
                  <a:pt x="701" y="31"/>
                  <a:pt x="663" y="82"/>
                </a:cubicBezTo>
                <a:cubicBezTo>
                  <a:pt x="0" y="987"/>
                  <a:pt x="0" y="987"/>
                  <a:pt x="0" y="987"/>
                </a:cubicBezTo>
                <a:cubicBezTo>
                  <a:pt x="0" y="1664"/>
                  <a:pt x="0" y="1664"/>
                  <a:pt x="0" y="1664"/>
                </a:cubicBezTo>
                <a:cubicBezTo>
                  <a:pt x="823" y="540"/>
                  <a:pt x="823" y="540"/>
                  <a:pt x="823" y="540"/>
                </a:cubicBezTo>
                <a:cubicBezTo>
                  <a:pt x="1785" y="1865"/>
                  <a:pt x="1785" y="1865"/>
                  <a:pt x="1785" y="1865"/>
                </a:cubicBezTo>
                <a:cubicBezTo>
                  <a:pt x="2279" y="1865"/>
                  <a:pt x="2279" y="1865"/>
                  <a:pt x="2279" y="1865"/>
                </a:cubicBezTo>
                <a:lnTo>
                  <a:pt x="986" y="83"/>
                </a:lnTo>
                <a:close/>
              </a:path>
            </a:pathLst>
          </a:custGeom>
          <a:gradFill>
            <a:gsLst>
              <a:gs pos="0">
                <a:schemeClr val="accent1"/>
              </a:gs>
              <a:gs pos="74000">
                <a:schemeClr val="accent2"/>
              </a:gs>
              <a:gs pos="100000">
                <a:schemeClr val="accent3"/>
              </a:gs>
            </a:gsLst>
            <a:lin ang="11400000" scaled="0"/>
          </a:gradFill>
          <a:ln>
            <a:noFill/>
          </a:ln>
        </p:spPr>
        <p:txBody>
          <a:bodyPr vert="horz" wrap="square" lIns="91440" tIns="45720" rIns="91440" bIns="45720" numCol="1" anchor="t" anchorCtr="0" compatLnSpc="1"/>
          <a:lstStyle/>
          <a:p>
            <a:endParaRPr lang="en-US"/>
          </a:p>
        </p:txBody>
      </p:sp>
      <p:sp>
        <p:nvSpPr>
          <p:cNvPr id="48" name="Freeform 5"/>
          <p:cNvSpPr/>
          <p:nvPr/>
        </p:nvSpPr>
        <p:spPr bwMode="auto">
          <a:xfrm rot="10800000">
            <a:off x="8372010" y="449578"/>
            <a:ext cx="2670637" cy="2182769"/>
          </a:xfrm>
          <a:custGeom>
            <a:avLst/>
            <a:gdLst>
              <a:gd name="T0" fmla="*/ 986 w 2279"/>
              <a:gd name="T1" fmla="*/ 83 h 1865"/>
              <a:gd name="T2" fmla="*/ 825 w 2279"/>
              <a:gd name="T3" fmla="*/ 0 h 1865"/>
              <a:gd name="T4" fmla="*/ 824 w 2279"/>
              <a:gd name="T5" fmla="*/ 0 h 1865"/>
              <a:gd name="T6" fmla="*/ 663 w 2279"/>
              <a:gd name="T7" fmla="*/ 82 h 1865"/>
              <a:gd name="T8" fmla="*/ 0 w 2279"/>
              <a:gd name="T9" fmla="*/ 987 h 1865"/>
              <a:gd name="T10" fmla="*/ 0 w 2279"/>
              <a:gd name="T11" fmla="*/ 1664 h 1865"/>
              <a:gd name="T12" fmla="*/ 823 w 2279"/>
              <a:gd name="T13" fmla="*/ 540 h 1865"/>
              <a:gd name="T14" fmla="*/ 1785 w 2279"/>
              <a:gd name="T15" fmla="*/ 1865 h 1865"/>
              <a:gd name="T16" fmla="*/ 2279 w 2279"/>
              <a:gd name="T17" fmla="*/ 1865 h 1865"/>
              <a:gd name="T18" fmla="*/ 986 w 2279"/>
              <a:gd name="T19" fmla="*/ 83 h 18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279" h="1865">
                <a:moveTo>
                  <a:pt x="986" y="83"/>
                </a:moveTo>
                <a:cubicBezTo>
                  <a:pt x="949" y="31"/>
                  <a:pt x="889" y="0"/>
                  <a:pt x="825" y="0"/>
                </a:cubicBezTo>
                <a:cubicBezTo>
                  <a:pt x="825" y="0"/>
                  <a:pt x="824" y="0"/>
                  <a:pt x="824" y="0"/>
                </a:cubicBezTo>
                <a:cubicBezTo>
                  <a:pt x="760" y="0"/>
                  <a:pt x="701" y="31"/>
                  <a:pt x="663" y="82"/>
                </a:cubicBezTo>
                <a:cubicBezTo>
                  <a:pt x="0" y="987"/>
                  <a:pt x="0" y="987"/>
                  <a:pt x="0" y="987"/>
                </a:cubicBezTo>
                <a:cubicBezTo>
                  <a:pt x="0" y="1664"/>
                  <a:pt x="0" y="1664"/>
                  <a:pt x="0" y="1664"/>
                </a:cubicBezTo>
                <a:cubicBezTo>
                  <a:pt x="823" y="540"/>
                  <a:pt x="823" y="540"/>
                  <a:pt x="823" y="540"/>
                </a:cubicBezTo>
                <a:cubicBezTo>
                  <a:pt x="1785" y="1865"/>
                  <a:pt x="1785" y="1865"/>
                  <a:pt x="1785" y="1865"/>
                </a:cubicBezTo>
                <a:cubicBezTo>
                  <a:pt x="2279" y="1865"/>
                  <a:pt x="2279" y="1865"/>
                  <a:pt x="2279" y="1865"/>
                </a:cubicBezTo>
                <a:lnTo>
                  <a:pt x="986" y="83"/>
                </a:lnTo>
                <a:close/>
              </a:path>
            </a:pathLst>
          </a:custGeom>
          <a:gradFill>
            <a:gsLst>
              <a:gs pos="0">
                <a:schemeClr val="accent1"/>
              </a:gs>
              <a:gs pos="74000">
                <a:schemeClr val="accent2"/>
              </a:gs>
              <a:gs pos="100000">
                <a:schemeClr val="accent3"/>
              </a:gs>
            </a:gsLst>
            <a:lin ang="11400000" scaled="0"/>
          </a:gradFill>
          <a:ln>
            <a:noFill/>
          </a:ln>
        </p:spPr>
        <p:txBody>
          <a:bodyPr vert="horz" wrap="square" lIns="91440" tIns="45720" rIns="91440" bIns="45720" numCol="1" anchor="t" anchorCtr="0" compatLnSpc="1"/>
          <a:lstStyle/>
          <a:p>
            <a:endParaRPr lang="en-US"/>
          </a:p>
        </p:txBody>
      </p:sp>
      <p:grpSp>
        <p:nvGrpSpPr>
          <p:cNvPr id="49" name="Group 101"/>
          <p:cNvGrpSpPr/>
          <p:nvPr/>
        </p:nvGrpSpPr>
        <p:grpSpPr>
          <a:xfrm>
            <a:off x="4962772" y="5868838"/>
            <a:ext cx="818657" cy="100142"/>
            <a:chOff x="-1587" y="4763"/>
            <a:chExt cx="300037" cy="42862"/>
          </a:xfrm>
          <a:solidFill>
            <a:schemeClr val="accent1"/>
          </a:solidFill>
        </p:grpSpPr>
        <p:sp>
          <p:nvSpPr>
            <p:cNvPr id="50" name="Oval 13"/>
            <p:cNvSpPr>
              <a:spLocks noChangeArrowheads="1"/>
            </p:cNvSpPr>
            <p:nvPr/>
          </p:nvSpPr>
          <p:spPr bwMode="auto">
            <a:xfrm>
              <a:off x="-1587" y="4763"/>
              <a:ext cx="36512" cy="42862"/>
            </a:xfrm>
            <a:prstGeom prst="ellipse">
              <a:avLst/>
            </a:pr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p>
          </p:txBody>
        </p:sp>
        <p:sp>
          <p:nvSpPr>
            <p:cNvPr id="51" name="Oval 14"/>
            <p:cNvSpPr>
              <a:spLocks noChangeArrowheads="1"/>
            </p:cNvSpPr>
            <p:nvPr/>
          </p:nvSpPr>
          <p:spPr bwMode="auto">
            <a:xfrm>
              <a:off x="85725" y="4763"/>
              <a:ext cx="36512" cy="42862"/>
            </a:xfrm>
            <a:prstGeom prst="ellipse">
              <a:avLst/>
            </a:pr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p>
          </p:txBody>
        </p:sp>
        <p:sp>
          <p:nvSpPr>
            <p:cNvPr id="52" name="Oval 15"/>
            <p:cNvSpPr>
              <a:spLocks noChangeArrowheads="1"/>
            </p:cNvSpPr>
            <p:nvPr/>
          </p:nvSpPr>
          <p:spPr bwMode="auto">
            <a:xfrm>
              <a:off x="171450" y="4763"/>
              <a:ext cx="36512" cy="42862"/>
            </a:xfrm>
            <a:prstGeom prst="ellipse">
              <a:avLst/>
            </a:pr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p>
          </p:txBody>
        </p:sp>
        <p:sp>
          <p:nvSpPr>
            <p:cNvPr id="53" name="Oval 16"/>
            <p:cNvSpPr>
              <a:spLocks noChangeArrowheads="1"/>
            </p:cNvSpPr>
            <p:nvPr/>
          </p:nvSpPr>
          <p:spPr bwMode="auto">
            <a:xfrm>
              <a:off x="261938" y="4763"/>
              <a:ext cx="36512" cy="42862"/>
            </a:xfrm>
            <a:prstGeom prst="ellipse">
              <a:avLst/>
            </a:pr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p>
          </p:txBody>
        </p:sp>
      </p:grpSp>
      <p:grpSp>
        <p:nvGrpSpPr>
          <p:cNvPr id="62" name="Group 8"/>
          <p:cNvGrpSpPr/>
          <p:nvPr/>
        </p:nvGrpSpPr>
        <p:grpSpPr>
          <a:xfrm>
            <a:off x="50800" y="594791"/>
            <a:ext cx="12192000" cy="6263209"/>
            <a:chOff x="0" y="594791"/>
            <a:chExt cx="12192000" cy="6263209"/>
          </a:xfrm>
        </p:grpSpPr>
        <p:sp>
          <p:nvSpPr>
            <p:cNvPr id="63" name="矩形: 圆角 6"/>
            <p:cNvSpPr/>
            <p:nvPr/>
          </p:nvSpPr>
          <p:spPr>
            <a:xfrm rot="2700000">
              <a:off x="600435" y="661538"/>
              <a:ext cx="238178" cy="232073"/>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50000"/>
                </a:lnSpc>
              </a:pPr>
              <a:endParaRPr lang="zh-CN" altLang="en-US">
                <a:solidFill>
                  <a:schemeClr val="tx1"/>
                </a:solidFill>
                <a:latin typeface="思源黑体" panose="020B0500000000000000" pitchFamily="34" charset="-122"/>
                <a:ea typeface="思源黑体" panose="020B0500000000000000" pitchFamily="34" charset="-122"/>
                <a:cs typeface="+mn-ea"/>
                <a:sym typeface="思源黑体" panose="020B0500000000000000" pitchFamily="34" charset="-122"/>
              </a:endParaRPr>
            </a:p>
          </p:txBody>
        </p:sp>
        <p:sp>
          <p:nvSpPr>
            <p:cNvPr id="64" name="Rectangle 10"/>
            <p:cNvSpPr/>
            <p:nvPr/>
          </p:nvSpPr>
          <p:spPr>
            <a:xfrm>
              <a:off x="1181804" y="594791"/>
              <a:ext cx="309880" cy="583565"/>
            </a:xfrm>
            <a:prstGeom prst="rect">
              <a:avLst/>
            </a:prstGeom>
          </p:spPr>
          <p:txBody>
            <a:bodyPr wrap="none">
              <a:spAutoFit/>
            </a:bodyPr>
            <a:lstStyle/>
            <a:p>
              <a:endParaRPr lang="zh-CN" altLang="en-US" sz="3200" b="1" spc="600" dirty="0">
                <a:solidFill>
                  <a:schemeClr val="accent2">
                    <a:lumMod val="75000"/>
                  </a:schemeClr>
                </a:solidFill>
                <a:ea typeface="+mn-lt"/>
                <a:sym typeface="思源黑体" panose="020B0500000000000000" pitchFamily="34" charset="-122"/>
              </a:endParaRPr>
            </a:p>
          </p:txBody>
        </p:sp>
        <p:sp>
          <p:nvSpPr>
            <p:cNvPr id="65" name="Rectangle 6"/>
            <p:cNvSpPr/>
            <p:nvPr/>
          </p:nvSpPr>
          <p:spPr>
            <a:xfrm>
              <a:off x="0" y="6525480"/>
              <a:ext cx="12192000" cy="3325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latin typeface="思源黑体" panose="020B0500000000000000" pitchFamily="34" charset="-122"/>
                <a:ea typeface="思源黑体" panose="020B0500000000000000" pitchFamily="34" charset="-122"/>
                <a:sym typeface="思源黑体" panose="020B0500000000000000" pitchFamily="34" charset="-122"/>
              </a:endParaRPr>
            </a:p>
          </p:txBody>
        </p:sp>
      </p:grpSp>
      <p:sp>
        <p:nvSpPr>
          <p:cNvPr id="100" name="文本框 99"/>
          <p:cNvSpPr txBox="1"/>
          <p:nvPr/>
        </p:nvSpPr>
        <p:spPr>
          <a:xfrm>
            <a:off x="936625" y="1480185"/>
            <a:ext cx="8848725" cy="4258310"/>
          </a:xfrm>
          <a:prstGeom prst="rect">
            <a:avLst/>
          </a:prstGeom>
          <a:noFill/>
          <a:ln w="9525">
            <a:noFill/>
          </a:ln>
        </p:spPr>
        <p:txBody>
          <a:bodyPr wrap="square">
            <a:noAutofit/>
          </a:bodyPr>
          <a:p>
            <a:pPr indent="0"/>
            <a:r>
              <a:rPr lang="en-US" altLang="zh-CN" sz="2000">
                <a:latin typeface="Malgun Gothic" panose="020B0503020000020004" charset="-127"/>
                <a:ea typeface="Malgun Gothic" panose="020B0503020000020004" charset="-127"/>
                <a:cs typeface="华文仿宋" panose="02010600040101010101" charset="-122"/>
              </a:rPr>
              <a:t>O</a:t>
            </a:r>
            <a:r>
              <a:rPr lang="zh-CN" altLang="en-US" sz="2000">
                <a:latin typeface="Malgun Gothic" panose="020B0503020000020004" charset="-127"/>
                <a:ea typeface="Malgun Gothic" panose="020B0503020000020004" charset="-127"/>
                <a:cs typeface="华文仿宋" panose="02010600040101010101" charset="-122"/>
              </a:rPr>
              <a:t>stariophysans possess a unique series of bones that connect the gas bladder with the inner ear, an </a:t>
            </a:r>
            <a:r>
              <a:rPr lang="zh-CN" altLang="en-US" sz="2000" b="1">
                <a:latin typeface="Malgun Gothic" panose="020B0503020000020004" charset="-127"/>
                <a:ea typeface="Malgun Gothic" panose="020B0503020000020004" charset="-127"/>
                <a:cs typeface="华文仿宋" panose="02010600040101010101" charset="-122"/>
              </a:rPr>
              <a:t>otophysic</a:t>
            </a:r>
            <a:r>
              <a:rPr lang="zh-CN" altLang="en-US" sz="2000">
                <a:latin typeface="Malgun Gothic" panose="020B0503020000020004" charset="-127"/>
                <a:ea typeface="Malgun Gothic" panose="020B0503020000020004" charset="-127"/>
                <a:cs typeface="华文仿宋" panose="02010600040101010101" charset="-122"/>
              </a:rPr>
              <a:t> condition. </a:t>
            </a:r>
            <a:endParaRPr lang="zh-CN" altLang="en-US" sz="2000">
              <a:latin typeface="Malgun Gothic" panose="020B0503020000020004" charset="-127"/>
              <a:ea typeface="Malgun Gothic" panose="020B0503020000020004" charset="-127"/>
              <a:cs typeface="华文仿宋" panose="02010600040101010101" charset="-122"/>
            </a:endParaRPr>
          </a:p>
          <a:p>
            <a:pPr indent="0"/>
            <a:r>
              <a:rPr lang="zh-CN" altLang="en-US" sz="2000">
                <a:latin typeface="Malgun Gothic" panose="020B0503020000020004" charset="-127"/>
                <a:ea typeface="Malgun Gothic" panose="020B0503020000020004" charset="-127"/>
                <a:cs typeface="华文仿宋" panose="02010600040101010101" charset="-122"/>
              </a:rPr>
              <a:t>The superorder gets its name from this complex structure (ostar = small bone, physa = a bladder; “otophysic” basically means “ear” and “bladder”)</a:t>
            </a:r>
            <a:endParaRPr lang="zh-CN" altLang="en-US" sz="2000">
              <a:latin typeface="Malgun Gothic" panose="020B0503020000020004" charset="-127"/>
              <a:ea typeface="Malgun Gothic" panose="020B0503020000020004" charset="-127"/>
              <a:cs typeface="华文仿宋" panose="02010600040101010101" charset="-122"/>
            </a:endParaRPr>
          </a:p>
          <a:p>
            <a:pPr indent="0"/>
            <a:endParaRPr lang="zh-CN" altLang="en-US" sz="2000">
              <a:latin typeface="Malgun Gothic" panose="020B0503020000020004" charset="-127"/>
              <a:ea typeface="Malgun Gothic" panose="020B0503020000020004" charset="-127"/>
              <a:cs typeface="华文仿宋" panose="02010600040101010101" charset="-122"/>
            </a:endParaRPr>
          </a:p>
          <a:p>
            <a:pPr indent="0"/>
            <a:r>
              <a:rPr lang="zh-CN" altLang="en-US" sz="2000">
                <a:latin typeface="Malgun Gothic" panose="020B0503020000020004" charset="-127"/>
                <a:ea typeface="Malgun Gothic" panose="020B0503020000020004" charset="-127"/>
                <a:cs typeface="华文仿宋" panose="02010600040101010101" charset="-122"/>
              </a:rPr>
              <a:t>When sound waves contact the fish, the gas bladder vibrates, and this vibration is passed anteriorly to the inner ear, being amplified by the intervening Weberian ossicles. Unrelated taxa have convergently evolved connections between the gas bladder and the inner ear, either by an otophysic extension of the gas bladder anteriorly; by a bony connection involving the pectoral girdle or skull; or, in chaetodontid butterflyfishes, by connections between anterior extensions of the bladder and the lateral line canal system.</a:t>
            </a:r>
            <a:endParaRPr lang="zh-CN" altLang="en-US" sz="2000">
              <a:latin typeface="Malgun Gothic" panose="020B0503020000020004" charset="-127"/>
              <a:ea typeface="Malgun Gothic" panose="020B0503020000020004" charset="-127"/>
              <a:cs typeface="华文仿宋" panose="02010600040101010101" charset="-122"/>
            </a:endParaRPr>
          </a:p>
        </p:txBody>
      </p:sp>
      <p:sp>
        <p:nvSpPr>
          <p:cNvPr id="7" name="文本框 6"/>
          <p:cNvSpPr txBox="1"/>
          <p:nvPr/>
        </p:nvSpPr>
        <p:spPr>
          <a:xfrm>
            <a:off x="1337945" y="520065"/>
            <a:ext cx="5260975" cy="550545"/>
          </a:xfrm>
          <a:prstGeom prst="rect">
            <a:avLst/>
          </a:prstGeom>
          <a:noFill/>
        </p:spPr>
        <p:txBody>
          <a:bodyPr wrap="square" rtlCol="0">
            <a:noAutofit/>
          </a:bodyPr>
          <a:p>
            <a:r>
              <a:rPr lang="zh-CN" altLang="en-US" sz="3200">
                <a:latin typeface="Arial" panose="020B0604020202020204" pitchFamily="34" charset="0"/>
                <a:cs typeface="Arial" panose="020B0604020202020204" pitchFamily="34" charset="0"/>
                <a:sym typeface="+mn-ea"/>
              </a:rPr>
              <a:t>Weberian apparatus</a:t>
            </a:r>
            <a:endParaRPr lang="zh-CN" altLang="en-US" sz="3200">
              <a:latin typeface="Arial" panose="020B0604020202020204" pitchFamily="34" charset="0"/>
              <a:cs typeface="Arial" panose="020B0604020202020204" pitchFamily="3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 name="Freeform 5"/>
          <p:cNvSpPr/>
          <p:nvPr/>
        </p:nvSpPr>
        <p:spPr bwMode="auto">
          <a:xfrm>
            <a:off x="7451" y="5415562"/>
            <a:ext cx="1771761" cy="1448099"/>
          </a:xfrm>
          <a:custGeom>
            <a:avLst/>
            <a:gdLst>
              <a:gd name="T0" fmla="*/ 986 w 2279"/>
              <a:gd name="T1" fmla="*/ 83 h 1865"/>
              <a:gd name="T2" fmla="*/ 825 w 2279"/>
              <a:gd name="T3" fmla="*/ 0 h 1865"/>
              <a:gd name="T4" fmla="*/ 824 w 2279"/>
              <a:gd name="T5" fmla="*/ 0 h 1865"/>
              <a:gd name="T6" fmla="*/ 663 w 2279"/>
              <a:gd name="T7" fmla="*/ 82 h 1865"/>
              <a:gd name="T8" fmla="*/ 0 w 2279"/>
              <a:gd name="T9" fmla="*/ 987 h 1865"/>
              <a:gd name="T10" fmla="*/ 0 w 2279"/>
              <a:gd name="T11" fmla="*/ 1664 h 1865"/>
              <a:gd name="T12" fmla="*/ 823 w 2279"/>
              <a:gd name="T13" fmla="*/ 540 h 1865"/>
              <a:gd name="T14" fmla="*/ 1785 w 2279"/>
              <a:gd name="T15" fmla="*/ 1865 h 1865"/>
              <a:gd name="T16" fmla="*/ 2279 w 2279"/>
              <a:gd name="T17" fmla="*/ 1865 h 1865"/>
              <a:gd name="T18" fmla="*/ 986 w 2279"/>
              <a:gd name="T19" fmla="*/ 83 h 18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279" h="1865">
                <a:moveTo>
                  <a:pt x="986" y="83"/>
                </a:moveTo>
                <a:cubicBezTo>
                  <a:pt x="949" y="31"/>
                  <a:pt x="889" y="0"/>
                  <a:pt x="825" y="0"/>
                </a:cubicBezTo>
                <a:cubicBezTo>
                  <a:pt x="825" y="0"/>
                  <a:pt x="824" y="0"/>
                  <a:pt x="824" y="0"/>
                </a:cubicBezTo>
                <a:cubicBezTo>
                  <a:pt x="760" y="0"/>
                  <a:pt x="701" y="31"/>
                  <a:pt x="663" y="82"/>
                </a:cubicBezTo>
                <a:cubicBezTo>
                  <a:pt x="0" y="987"/>
                  <a:pt x="0" y="987"/>
                  <a:pt x="0" y="987"/>
                </a:cubicBezTo>
                <a:cubicBezTo>
                  <a:pt x="0" y="1664"/>
                  <a:pt x="0" y="1664"/>
                  <a:pt x="0" y="1664"/>
                </a:cubicBezTo>
                <a:cubicBezTo>
                  <a:pt x="823" y="540"/>
                  <a:pt x="823" y="540"/>
                  <a:pt x="823" y="540"/>
                </a:cubicBezTo>
                <a:cubicBezTo>
                  <a:pt x="1785" y="1865"/>
                  <a:pt x="1785" y="1865"/>
                  <a:pt x="1785" y="1865"/>
                </a:cubicBezTo>
                <a:cubicBezTo>
                  <a:pt x="2279" y="1865"/>
                  <a:pt x="2279" y="1865"/>
                  <a:pt x="2279" y="1865"/>
                </a:cubicBezTo>
                <a:lnTo>
                  <a:pt x="986" y="83"/>
                </a:lnTo>
                <a:close/>
              </a:path>
            </a:pathLst>
          </a:custGeom>
          <a:gradFill>
            <a:gsLst>
              <a:gs pos="0">
                <a:schemeClr val="accent1"/>
              </a:gs>
              <a:gs pos="74000">
                <a:schemeClr val="accent2"/>
              </a:gs>
              <a:gs pos="100000">
                <a:schemeClr val="accent3"/>
              </a:gs>
            </a:gsLst>
            <a:lin ang="11400000" scaled="0"/>
          </a:gradFill>
          <a:ln>
            <a:noFill/>
          </a:ln>
        </p:spPr>
        <p:txBody>
          <a:bodyPr vert="horz" wrap="square" lIns="91440" tIns="45720" rIns="91440" bIns="45720" numCol="1" anchor="t" anchorCtr="0" compatLnSpc="1"/>
          <a:lstStyle/>
          <a:p>
            <a:endParaRPr lang="en-US"/>
          </a:p>
        </p:txBody>
      </p:sp>
      <p:sp>
        <p:nvSpPr>
          <p:cNvPr id="48" name="Freeform 5"/>
          <p:cNvSpPr/>
          <p:nvPr/>
        </p:nvSpPr>
        <p:spPr bwMode="auto">
          <a:xfrm rot="10800000">
            <a:off x="8372010" y="449578"/>
            <a:ext cx="2670637" cy="2182769"/>
          </a:xfrm>
          <a:custGeom>
            <a:avLst/>
            <a:gdLst>
              <a:gd name="T0" fmla="*/ 986 w 2279"/>
              <a:gd name="T1" fmla="*/ 83 h 1865"/>
              <a:gd name="T2" fmla="*/ 825 w 2279"/>
              <a:gd name="T3" fmla="*/ 0 h 1865"/>
              <a:gd name="T4" fmla="*/ 824 w 2279"/>
              <a:gd name="T5" fmla="*/ 0 h 1865"/>
              <a:gd name="T6" fmla="*/ 663 w 2279"/>
              <a:gd name="T7" fmla="*/ 82 h 1865"/>
              <a:gd name="T8" fmla="*/ 0 w 2279"/>
              <a:gd name="T9" fmla="*/ 987 h 1865"/>
              <a:gd name="T10" fmla="*/ 0 w 2279"/>
              <a:gd name="T11" fmla="*/ 1664 h 1865"/>
              <a:gd name="T12" fmla="*/ 823 w 2279"/>
              <a:gd name="T13" fmla="*/ 540 h 1865"/>
              <a:gd name="T14" fmla="*/ 1785 w 2279"/>
              <a:gd name="T15" fmla="*/ 1865 h 1865"/>
              <a:gd name="T16" fmla="*/ 2279 w 2279"/>
              <a:gd name="T17" fmla="*/ 1865 h 1865"/>
              <a:gd name="T18" fmla="*/ 986 w 2279"/>
              <a:gd name="T19" fmla="*/ 83 h 18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279" h="1865">
                <a:moveTo>
                  <a:pt x="986" y="83"/>
                </a:moveTo>
                <a:cubicBezTo>
                  <a:pt x="949" y="31"/>
                  <a:pt x="889" y="0"/>
                  <a:pt x="825" y="0"/>
                </a:cubicBezTo>
                <a:cubicBezTo>
                  <a:pt x="825" y="0"/>
                  <a:pt x="824" y="0"/>
                  <a:pt x="824" y="0"/>
                </a:cubicBezTo>
                <a:cubicBezTo>
                  <a:pt x="760" y="0"/>
                  <a:pt x="701" y="31"/>
                  <a:pt x="663" y="82"/>
                </a:cubicBezTo>
                <a:cubicBezTo>
                  <a:pt x="0" y="987"/>
                  <a:pt x="0" y="987"/>
                  <a:pt x="0" y="987"/>
                </a:cubicBezTo>
                <a:cubicBezTo>
                  <a:pt x="0" y="1664"/>
                  <a:pt x="0" y="1664"/>
                  <a:pt x="0" y="1664"/>
                </a:cubicBezTo>
                <a:cubicBezTo>
                  <a:pt x="823" y="540"/>
                  <a:pt x="823" y="540"/>
                  <a:pt x="823" y="540"/>
                </a:cubicBezTo>
                <a:cubicBezTo>
                  <a:pt x="1785" y="1865"/>
                  <a:pt x="1785" y="1865"/>
                  <a:pt x="1785" y="1865"/>
                </a:cubicBezTo>
                <a:cubicBezTo>
                  <a:pt x="2279" y="1865"/>
                  <a:pt x="2279" y="1865"/>
                  <a:pt x="2279" y="1865"/>
                </a:cubicBezTo>
                <a:lnTo>
                  <a:pt x="986" y="83"/>
                </a:lnTo>
                <a:close/>
              </a:path>
            </a:pathLst>
          </a:custGeom>
          <a:gradFill>
            <a:gsLst>
              <a:gs pos="0">
                <a:schemeClr val="accent1"/>
              </a:gs>
              <a:gs pos="74000">
                <a:schemeClr val="accent2"/>
              </a:gs>
              <a:gs pos="100000">
                <a:schemeClr val="accent3"/>
              </a:gs>
            </a:gsLst>
            <a:lin ang="11400000" scaled="0"/>
          </a:gradFill>
          <a:ln>
            <a:noFill/>
          </a:ln>
        </p:spPr>
        <p:txBody>
          <a:bodyPr vert="horz" wrap="square" lIns="91440" tIns="45720" rIns="91440" bIns="45720" numCol="1" anchor="t" anchorCtr="0" compatLnSpc="1"/>
          <a:lstStyle/>
          <a:p>
            <a:endParaRPr lang="en-US"/>
          </a:p>
        </p:txBody>
      </p:sp>
      <p:grpSp>
        <p:nvGrpSpPr>
          <p:cNvPr id="49" name="Group 101"/>
          <p:cNvGrpSpPr/>
          <p:nvPr/>
        </p:nvGrpSpPr>
        <p:grpSpPr>
          <a:xfrm>
            <a:off x="4962772" y="5868838"/>
            <a:ext cx="818657" cy="100142"/>
            <a:chOff x="-1587" y="4763"/>
            <a:chExt cx="300037" cy="42862"/>
          </a:xfrm>
          <a:solidFill>
            <a:schemeClr val="accent1"/>
          </a:solidFill>
        </p:grpSpPr>
        <p:sp>
          <p:nvSpPr>
            <p:cNvPr id="50" name="Oval 13"/>
            <p:cNvSpPr>
              <a:spLocks noChangeArrowheads="1"/>
            </p:cNvSpPr>
            <p:nvPr/>
          </p:nvSpPr>
          <p:spPr bwMode="auto">
            <a:xfrm>
              <a:off x="-1587" y="4763"/>
              <a:ext cx="36512" cy="42862"/>
            </a:xfrm>
            <a:prstGeom prst="ellipse">
              <a:avLst/>
            </a:pr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p>
          </p:txBody>
        </p:sp>
        <p:sp>
          <p:nvSpPr>
            <p:cNvPr id="51" name="Oval 14"/>
            <p:cNvSpPr>
              <a:spLocks noChangeArrowheads="1"/>
            </p:cNvSpPr>
            <p:nvPr/>
          </p:nvSpPr>
          <p:spPr bwMode="auto">
            <a:xfrm>
              <a:off x="85725" y="4763"/>
              <a:ext cx="36512" cy="42862"/>
            </a:xfrm>
            <a:prstGeom prst="ellipse">
              <a:avLst/>
            </a:pr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p>
          </p:txBody>
        </p:sp>
        <p:sp>
          <p:nvSpPr>
            <p:cNvPr id="52" name="Oval 15"/>
            <p:cNvSpPr>
              <a:spLocks noChangeArrowheads="1"/>
            </p:cNvSpPr>
            <p:nvPr/>
          </p:nvSpPr>
          <p:spPr bwMode="auto">
            <a:xfrm>
              <a:off x="171450" y="4763"/>
              <a:ext cx="36512" cy="42862"/>
            </a:xfrm>
            <a:prstGeom prst="ellipse">
              <a:avLst/>
            </a:pr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p>
          </p:txBody>
        </p:sp>
        <p:sp>
          <p:nvSpPr>
            <p:cNvPr id="53" name="Oval 16"/>
            <p:cNvSpPr>
              <a:spLocks noChangeArrowheads="1"/>
            </p:cNvSpPr>
            <p:nvPr/>
          </p:nvSpPr>
          <p:spPr bwMode="auto">
            <a:xfrm>
              <a:off x="261938" y="4763"/>
              <a:ext cx="36512" cy="42862"/>
            </a:xfrm>
            <a:prstGeom prst="ellipse">
              <a:avLst/>
            </a:pr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p>
          </p:txBody>
        </p:sp>
      </p:grpSp>
      <p:grpSp>
        <p:nvGrpSpPr>
          <p:cNvPr id="62" name="Group 8"/>
          <p:cNvGrpSpPr/>
          <p:nvPr/>
        </p:nvGrpSpPr>
        <p:grpSpPr>
          <a:xfrm>
            <a:off x="50800" y="594791"/>
            <a:ext cx="12192000" cy="6263209"/>
            <a:chOff x="0" y="594791"/>
            <a:chExt cx="12192000" cy="6263209"/>
          </a:xfrm>
        </p:grpSpPr>
        <p:sp>
          <p:nvSpPr>
            <p:cNvPr id="63" name="矩形: 圆角 6"/>
            <p:cNvSpPr/>
            <p:nvPr/>
          </p:nvSpPr>
          <p:spPr>
            <a:xfrm rot="2700000">
              <a:off x="600435" y="661538"/>
              <a:ext cx="238178" cy="232073"/>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50000"/>
                </a:lnSpc>
              </a:pPr>
              <a:endParaRPr lang="zh-CN" altLang="en-US">
                <a:solidFill>
                  <a:schemeClr val="tx1"/>
                </a:solidFill>
                <a:latin typeface="思源黑体" panose="020B0500000000000000" pitchFamily="34" charset="-122"/>
                <a:ea typeface="思源黑体" panose="020B0500000000000000" pitchFamily="34" charset="-122"/>
                <a:cs typeface="+mn-ea"/>
                <a:sym typeface="思源黑体" panose="020B0500000000000000" pitchFamily="34" charset="-122"/>
              </a:endParaRPr>
            </a:p>
          </p:txBody>
        </p:sp>
        <p:sp>
          <p:nvSpPr>
            <p:cNvPr id="64" name="Rectangle 10"/>
            <p:cNvSpPr/>
            <p:nvPr/>
          </p:nvSpPr>
          <p:spPr>
            <a:xfrm>
              <a:off x="1181804" y="594791"/>
              <a:ext cx="309880" cy="583565"/>
            </a:xfrm>
            <a:prstGeom prst="rect">
              <a:avLst/>
            </a:prstGeom>
          </p:spPr>
          <p:txBody>
            <a:bodyPr wrap="none">
              <a:spAutoFit/>
            </a:bodyPr>
            <a:lstStyle/>
            <a:p>
              <a:endParaRPr lang="zh-CN" altLang="en-US" sz="3200" b="1" spc="600" dirty="0">
                <a:solidFill>
                  <a:schemeClr val="accent2">
                    <a:lumMod val="75000"/>
                  </a:schemeClr>
                </a:solidFill>
                <a:ea typeface="+mn-lt"/>
                <a:sym typeface="思源黑体" panose="020B0500000000000000" pitchFamily="34" charset="-122"/>
              </a:endParaRPr>
            </a:p>
          </p:txBody>
        </p:sp>
        <p:sp>
          <p:nvSpPr>
            <p:cNvPr id="65" name="Rectangle 6"/>
            <p:cNvSpPr/>
            <p:nvPr/>
          </p:nvSpPr>
          <p:spPr>
            <a:xfrm>
              <a:off x="0" y="6525480"/>
              <a:ext cx="12192000" cy="3325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latin typeface="思源黑体" panose="020B0500000000000000" pitchFamily="34" charset="-122"/>
                <a:ea typeface="思源黑体" panose="020B0500000000000000" pitchFamily="34" charset="-122"/>
                <a:sym typeface="思源黑体" panose="020B0500000000000000" pitchFamily="34" charset="-122"/>
              </a:endParaRPr>
            </a:p>
          </p:txBody>
        </p:sp>
      </p:grpSp>
      <p:sp>
        <p:nvSpPr>
          <p:cNvPr id="100" name="文本框 99"/>
          <p:cNvSpPr txBox="1"/>
          <p:nvPr/>
        </p:nvSpPr>
        <p:spPr>
          <a:xfrm>
            <a:off x="826135" y="1595120"/>
            <a:ext cx="8707120" cy="3994785"/>
          </a:xfrm>
          <a:prstGeom prst="rect">
            <a:avLst/>
          </a:prstGeom>
          <a:noFill/>
          <a:ln w="9525">
            <a:noFill/>
          </a:ln>
        </p:spPr>
        <p:txBody>
          <a:bodyPr wrap="square">
            <a:noAutofit/>
          </a:bodyPr>
          <a:p>
            <a:pPr indent="0"/>
            <a:r>
              <a:rPr lang="zh-CN" altLang="en-US" sz="2000">
                <a:latin typeface="Malgun Gothic" panose="020B0503020000020004" charset="-127"/>
                <a:ea typeface="Malgun Gothic" panose="020B0503020000020004" charset="-127"/>
                <a:cs typeface="华文仿宋" panose="02010600040101010101" charset="-122"/>
              </a:rPr>
              <a:t>The alarm response, which involves: </a:t>
            </a:r>
            <a:endParaRPr lang="zh-CN" altLang="en-US" sz="2000">
              <a:latin typeface="Malgun Gothic" panose="020B0503020000020004" charset="-127"/>
              <a:ea typeface="Malgun Gothic" panose="020B0503020000020004" charset="-127"/>
              <a:cs typeface="华文仿宋" panose="02010600040101010101" charset="-122"/>
            </a:endParaRPr>
          </a:p>
          <a:p>
            <a:pPr indent="0"/>
            <a:r>
              <a:rPr lang="zh-CN" altLang="en-US" sz="2000">
                <a:latin typeface="Malgun Gothic" panose="020B0503020000020004" charset="-127"/>
                <a:ea typeface="Malgun Gothic" panose="020B0503020000020004" charset="-127"/>
                <a:cs typeface="华文仿宋" panose="02010600040101010101" charset="-122"/>
              </a:rPr>
              <a:t>(i) the production of an alarm</a:t>
            </a:r>
            <a:r>
              <a:rPr lang="en-US" altLang="zh-CN" sz="2000">
                <a:latin typeface="Malgun Gothic" panose="020B0503020000020004" charset="-127"/>
                <a:ea typeface="Malgun Gothic" panose="020B0503020000020004" charset="-127"/>
                <a:cs typeface="华文仿宋" panose="02010600040101010101" charset="-122"/>
              </a:rPr>
              <a:t> substance (Schreckstoff)</a:t>
            </a:r>
            <a:endParaRPr lang="en-US" altLang="zh-CN" sz="2000">
              <a:latin typeface="Malgun Gothic" panose="020B0503020000020004" charset="-127"/>
              <a:ea typeface="Malgun Gothic" panose="020B0503020000020004" charset="-127"/>
              <a:cs typeface="华文仿宋" panose="02010600040101010101" charset="-122"/>
            </a:endParaRPr>
          </a:p>
          <a:p>
            <a:pPr indent="0"/>
            <a:r>
              <a:rPr lang="zh-CN" altLang="en-US" sz="2000">
                <a:latin typeface="Malgun Gothic" panose="020B0503020000020004" charset="-127"/>
                <a:ea typeface="Malgun Gothic" panose="020B0503020000020004" charset="-127"/>
                <a:cs typeface="华文仿宋" panose="02010600040101010101" charset="-122"/>
              </a:rPr>
              <a:t>(ii) a behavioral alarm reaction to the presence of the substance </a:t>
            </a:r>
            <a:endParaRPr lang="zh-CN" altLang="en-US" sz="2000">
              <a:latin typeface="Malgun Gothic" panose="020B0503020000020004" charset="-127"/>
              <a:ea typeface="Malgun Gothic" panose="020B0503020000020004" charset="-127"/>
              <a:cs typeface="华文仿宋" panose="02010600040101010101" charset="-122"/>
            </a:endParaRPr>
          </a:p>
          <a:p>
            <a:pPr indent="0"/>
            <a:r>
              <a:rPr lang="zh-CN" altLang="en-US" sz="2000">
                <a:latin typeface="Malgun Gothic" panose="020B0503020000020004" charset="-127"/>
                <a:ea typeface="Malgun Gothic" panose="020B0503020000020004" charset="-127"/>
                <a:cs typeface="华文仿宋" panose="02010600040101010101" charset="-122"/>
              </a:rPr>
              <a:t>in the water. (Schreckreaktion)</a:t>
            </a:r>
            <a:endParaRPr lang="zh-CN" altLang="en-US" sz="2000">
              <a:latin typeface="Malgun Gothic" panose="020B0503020000020004" charset="-127"/>
              <a:ea typeface="Malgun Gothic" panose="020B0503020000020004" charset="-127"/>
              <a:cs typeface="华文仿宋" panose="02010600040101010101" charset="-122"/>
            </a:endParaRPr>
          </a:p>
          <a:p>
            <a:pPr indent="0"/>
            <a:endParaRPr lang="zh-CN" altLang="en-US" sz="2000">
              <a:latin typeface="Malgun Gothic" panose="020B0503020000020004" charset="-127"/>
              <a:ea typeface="Malgun Gothic" panose="020B0503020000020004" charset="-127"/>
              <a:cs typeface="华文仿宋" panose="02010600040101010101" charset="-122"/>
            </a:endParaRPr>
          </a:p>
          <a:p>
            <a:pPr indent="0"/>
            <a:r>
              <a:rPr lang="zh-CN" altLang="en-US" sz="2000">
                <a:latin typeface="Malgun Gothic" panose="020B0503020000020004" charset="-127"/>
                <a:ea typeface="Malgun Gothic" panose="020B0503020000020004" charset="-127"/>
                <a:cs typeface="华文仿宋" panose="02010600040101010101" charset="-122"/>
              </a:rPr>
              <a:t>The alarm substance is given off when specialized dermal club cells are ruptured, as when a predator bites down on a prey fish. Nearby</a:t>
            </a:r>
            <a:r>
              <a:rPr lang="en-US" altLang="zh-CN" sz="2000">
                <a:latin typeface="Malgun Gothic" panose="020B0503020000020004" charset="-127"/>
                <a:ea typeface="Malgun Gothic" panose="020B0503020000020004" charset="-127"/>
                <a:cs typeface="华文仿宋" panose="02010600040101010101" charset="-122"/>
              </a:rPr>
              <a:t> </a:t>
            </a:r>
            <a:r>
              <a:rPr lang="zh-CN" altLang="en-US" sz="2000">
                <a:latin typeface="Malgun Gothic" panose="020B0503020000020004" charset="-127"/>
                <a:ea typeface="Malgun Gothic" panose="020B0503020000020004" charset="-127"/>
                <a:cs typeface="华文仿宋" panose="02010600040101010101" charset="-122"/>
              </a:rPr>
              <a:t>individuals, most likely</a:t>
            </a:r>
            <a:r>
              <a:rPr lang="en-US" altLang="zh-CN" sz="2000">
                <a:latin typeface="Malgun Gothic" panose="020B0503020000020004" charset="-127"/>
                <a:ea typeface="Malgun Gothic" panose="020B0503020000020004" charset="-127"/>
                <a:cs typeface="华文仿宋" panose="02010600040101010101" charset="-122"/>
              </a:rPr>
              <a:t> </a:t>
            </a:r>
            <a:r>
              <a:rPr lang="zh-CN" altLang="en-US" sz="2000">
                <a:latin typeface="Malgun Gothic" panose="020B0503020000020004" charset="-127"/>
                <a:ea typeface="Malgun Gothic" panose="020B0503020000020004" charset="-127"/>
                <a:cs typeface="华文仿宋" panose="02010600040101010101" charset="-122"/>
              </a:rPr>
              <a:t>schoolmates, sense the chemical in the water and take a variety of coordinated escape actions, depending on the species. Possession of the alarm response was a factor contributing to the inclusion of the gonorhynchiforms within the Ostariophysi.</a:t>
            </a:r>
            <a:endParaRPr lang="zh-CN" altLang="en-US" sz="2000">
              <a:latin typeface="Malgun Gothic" panose="020B0503020000020004" charset="-127"/>
              <a:ea typeface="Malgun Gothic" panose="020B0503020000020004" charset="-127"/>
              <a:cs typeface="华文仿宋" panose="02010600040101010101" charset="-122"/>
            </a:endParaRPr>
          </a:p>
        </p:txBody>
      </p:sp>
      <p:sp>
        <p:nvSpPr>
          <p:cNvPr id="7" name="文本框 6"/>
          <p:cNvSpPr txBox="1"/>
          <p:nvPr/>
        </p:nvSpPr>
        <p:spPr>
          <a:xfrm>
            <a:off x="1307465" y="502285"/>
            <a:ext cx="5260975" cy="550545"/>
          </a:xfrm>
          <a:prstGeom prst="rect">
            <a:avLst/>
          </a:prstGeom>
          <a:noFill/>
        </p:spPr>
        <p:txBody>
          <a:bodyPr wrap="square" rtlCol="0">
            <a:noAutofit/>
          </a:bodyPr>
          <a:p>
            <a:r>
              <a:rPr lang="en-US" altLang="zh-CN" sz="3200">
                <a:latin typeface="Arial" panose="020B0604020202020204" pitchFamily="34" charset="0"/>
                <a:cs typeface="Arial" panose="020B0604020202020204" pitchFamily="34" charset="0"/>
              </a:rPr>
              <a:t>The </a:t>
            </a:r>
            <a:r>
              <a:rPr lang="zh-CN" altLang="en-US" sz="3200">
                <a:latin typeface="Arial" panose="020B0604020202020204" pitchFamily="34" charset="0"/>
                <a:cs typeface="Arial" panose="020B0604020202020204" pitchFamily="34" charset="0"/>
              </a:rPr>
              <a:t>alarm response</a:t>
            </a:r>
            <a:endParaRPr lang="zh-CN" altLang="en-US" sz="3200">
              <a:latin typeface="Arial" panose="020B0604020202020204" pitchFamily="34" charset="0"/>
              <a:cs typeface="Arial" panose="020B0604020202020204" pitchFamily="34"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 name="Freeform 5"/>
          <p:cNvSpPr/>
          <p:nvPr/>
        </p:nvSpPr>
        <p:spPr bwMode="auto">
          <a:xfrm>
            <a:off x="7451" y="5415562"/>
            <a:ext cx="1771761" cy="1448099"/>
          </a:xfrm>
          <a:custGeom>
            <a:avLst/>
            <a:gdLst>
              <a:gd name="T0" fmla="*/ 986 w 2279"/>
              <a:gd name="T1" fmla="*/ 83 h 1865"/>
              <a:gd name="T2" fmla="*/ 825 w 2279"/>
              <a:gd name="T3" fmla="*/ 0 h 1865"/>
              <a:gd name="T4" fmla="*/ 824 w 2279"/>
              <a:gd name="T5" fmla="*/ 0 h 1865"/>
              <a:gd name="T6" fmla="*/ 663 w 2279"/>
              <a:gd name="T7" fmla="*/ 82 h 1865"/>
              <a:gd name="T8" fmla="*/ 0 w 2279"/>
              <a:gd name="T9" fmla="*/ 987 h 1865"/>
              <a:gd name="T10" fmla="*/ 0 w 2279"/>
              <a:gd name="T11" fmla="*/ 1664 h 1865"/>
              <a:gd name="T12" fmla="*/ 823 w 2279"/>
              <a:gd name="T13" fmla="*/ 540 h 1865"/>
              <a:gd name="T14" fmla="*/ 1785 w 2279"/>
              <a:gd name="T15" fmla="*/ 1865 h 1865"/>
              <a:gd name="T16" fmla="*/ 2279 w 2279"/>
              <a:gd name="T17" fmla="*/ 1865 h 1865"/>
              <a:gd name="T18" fmla="*/ 986 w 2279"/>
              <a:gd name="T19" fmla="*/ 83 h 18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279" h="1865">
                <a:moveTo>
                  <a:pt x="986" y="83"/>
                </a:moveTo>
                <a:cubicBezTo>
                  <a:pt x="949" y="31"/>
                  <a:pt x="889" y="0"/>
                  <a:pt x="825" y="0"/>
                </a:cubicBezTo>
                <a:cubicBezTo>
                  <a:pt x="825" y="0"/>
                  <a:pt x="824" y="0"/>
                  <a:pt x="824" y="0"/>
                </a:cubicBezTo>
                <a:cubicBezTo>
                  <a:pt x="760" y="0"/>
                  <a:pt x="701" y="31"/>
                  <a:pt x="663" y="82"/>
                </a:cubicBezTo>
                <a:cubicBezTo>
                  <a:pt x="0" y="987"/>
                  <a:pt x="0" y="987"/>
                  <a:pt x="0" y="987"/>
                </a:cubicBezTo>
                <a:cubicBezTo>
                  <a:pt x="0" y="1664"/>
                  <a:pt x="0" y="1664"/>
                  <a:pt x="0" y="1664"/>
                </a:cubicBezTo>
                <a:cubicBezTo>
                  <a:pt x="823" y="540"/>
                  <a:pt x="823" y="540"/>
                  <a:pt x="823" y="540"/>
                </a:cubicBezTo>
                <a:cubicBezTo>
                  <a:pt x="1785" y="1865"/>
                  <a:pt x="1785" y="1865"/>
                  <a:pt x="1785" y="1865"/>
                </a:cubicBezTo>
                <a:cubicBezTo>
                  <a:pt x="2279" y="1865"/>
                  <a:pt x="2279" y="1865"/>
                  <a:pt x="2279" y="1865"/>
                </a:cubicBezTo>
                <a:lnTo>
                  <a:pt x="986" y="83"/>
                </a:lnTo>
                <a:close/>
              </a:path>
            </a:pathLst>
          </a:custGeom>
          <a:gradFill>
            <a:gsLst>
              <a:gs pos="0">
                <a:schemeClr val="accent1"/>
              </a:gs>
              <a:gs pos="74000">
                <a:schemeClr val="accent2"/>
              </a:gs>
              <a:gs pos="100000">
                <a:schemeClr val="accent3"/>
              </a:gs>
            </a:gsLst>
            <a:lin ang="11400000" scaled="0"/>
          </a:gradFill>
          <a:ln>
            <a:noFill/>
          </a:ln>
        </p:spPr>
        <p:txBody>
          <a:bodyPr vert="horz" wrap="square" lIns="91440" tIns="45720" rIns="91440" bIns="45720" numCol="1" anchor="t" anchorCtr="0" compatLnSpc="1"/>
          <a:lstStyle/>
          <a:p>
            <a:endParaRPr lang="en-US"/>
          </a:p>
        </p:txBody>
      </p:sp>
      <p:sp>
        <p:nvSpPr>
          <p:cNvPr id="48" name="Freeform 5"/>
          <p:cNvSpPr/>
          <p:nvPr/>
        </p:nvSpPr>
        <p:spPr bwMode="auto">
          <a:xfrm rot="10800000">
            <a:off x="8372010" y="449578"/>
            <a:ext cx="2670637" cy="2182769"/>
          </a:xfrm>
          <a:custGeom>
            <a:avLst/>
            <a:gdLst>
              <a:gd name="T0" fmla="*/ 986 w 2279"/>
              <a:gd name="T1" fmla="*/ 83 h 1865"/>
              <a:gd name="T2" fmla="*/ 825 w 2279"/>
              <a:gd name="T3" fmla="*/ 0 h 1865"/>
              <a:gd name="T4" fmla="*/ 824 w 2279"/>
              <a:gd name="T5" fmla="*/ 0 h 1865"/>
              <a:gd name="T6" fmla="*/ 663 w 2279"/>
              <a:gd name="T7" fmla="*/ 82 h 1865"/>
              <a:gd name="T8" fmla="*/ 0 w 2279"/>
              <a:gd name="T9" fmla="*/ 987 h 1865"/>
              <a:gd name="T10" fmla="*/ 0 w 2279"/>
              <a:gd name="T11" fmla="*/ 1664 h 1865"/>
              <a:gd name="T12" fmla="*/ 823 w 2279"/>
              <a:gd name="T13" fmla="*/ 540 h 1865"/>
              <a:gd name="T14" fmla="*/ 1785 w 2279"/>
              <a:gd name="T15" fmla="*/ 1865 h 1865"/>
              <a:gd name="T16" fmla="*/ 2279 w 2279"/>
              <a:gd name="T17" fmla="*/ 1865 h 1865"/>
              <a:gd name="T18" fmla="*/ 986 w 2279"/>
              <a:gd name="T19" fmla="*/ 83 h 18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279" h="1865">
                <a:moveTo>
                  <a:pt x="986" y="83"/>
                </a:moveTo>
                <a:cubicBezTo>
                  <a:pt x="949" y="31"/>
                  <a:pt x="889" y="0"/>
                  <a:pt x="825" y="0"/>
                </a:cubicBezTo>
                <a:cubicBezTo>
                  <a:pt x="825" y="0"/>
                  <a:pt x="824" y="0"/>
                  <a:pt x="824" y="0"/>
                </a:cubicBezTo>
                <a:cubicBezTo>
                  <a:pt x="760" y="0"/>
                  <a:pt x="701" y="31"/>
                  <a:pt x="663" y="82"/>
                </a:cubicBezTo>
                <a:cubicBezTo>
                  <a:pt x="0" y="987"/>
                  <a:pt x="0" y="987"/>
                  <a:pt x="0" y="987"/>
                </a:cubicBezTo>
                <a:cubicBezTo>
                  <a:pt x="0" y="1664"/>
                  <a:pt x="0" y="1664"/>
                  <a:pt x="0" y="1664"/>
                </a:cubicBezTo>
                <a:cubicBezTo>
                  <a:pt x="823" y="540"/>
                  <a:pt x="823" y="540"/>
                  <a:pt x="823" y="540"/>
                </a:cubicBezTo>
                <a:cubicBezTo>
                  <a:pt x="1785" y="1865"/>
                  <a:pt x="1785" y="1865"/>
                  <a:pt x="1785" y="1865"/>
                </a:cubicBezTo>
                <a:cubicBezTo>
                  <a:pt x="2279" y="1865"/>
                  <a:pt x="2279" y="1865"/>
                  <a:pt x="2279" y="1865"/>
                </a:cubicBezTo>
                <a:lnTo>
                  <a:pt x="986" y="83"/>
                </a:lnTo>
                <a:close/>
              </a:path>
            </a:pathLst>
          </a:custGeom>
          <a:gradFill>
            <a:gsLst>
              <a:gs pos="0">
                <a:schemeClr val="accent1"/>
              </a:gs>
              <a:gs pos="74000">
                <a:schemeClr val="accent2"/>
              </a:gs>
              <a:gs pos="100000">
                <a:schemeClr val="accent3"/>
              </a:gs>
            </a:gsLst>
            <a:lin ang="11400000" scaled="0"/>
          </a:gradFill>
          <a:ln>
            <a:noFill/>
          </a:ln>
        </p:spPr>
        <p:txBody>
          <a:bodyPr vert="horz" wrap="square" lIns="91440" tIns="45720" rIns="91440" bIns="45720" numCol="1" anchor="t" anchorCtr="0" compatLnSpc="1"/>
          <a:lstStyle/>
          <a:p>
            <a:endParaRPr lang="en-US"/>
          </a:p>
        </p:txBody>
      </p:sp>
      <p:grpSp>
        <p:nvGrpSpPr>
          <p:cNvPr id="49" name="Group 101"/>
          <p:cNvGrpSpPr/>
          <p:nvPr/>
        </p:nvGrpSpPr>
        <p:grpSpPr>
          <a:xfrm>
            <a:off x="4962772" y="5868838"/>
            <a:ext cx="818657" cy="100142"/>
            <a:chOff x="-1587" y="4763"/>
            <a:chExt cx="300037" cy="42862"/>
          </a:xfrm>
          <a:solidFill>
            <a:schemeClr val="accent1"/>
          </a:solidFill>
        </p:grpSpPr>
        <p:sp>
          <p:nvSpPr>
            <p:cNvPr id="50" name="Oval 13"/>
            <p:cNvSpPr>
              <a:spLocks noChangeArrowheads="1"/>
            </p:cNvSpPr>
            <p:nvPr/>
          </p:nvSpPr>
          <p:spPr bwMode="auto">
            <a:xfrm>
              <a:off x="-1587" y="4763"/>
              <a:ext cx="36512" cy="42862"/>
            </a:xfrm>
            <a:prstGeom prst="ellipse">
              <a:avLst/>
            </a:pr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p>
          </p:txBody>
        </p:sp>
        <p:sp>
          <p:nvSpPr>
            <p:cNvPr id="51" name="Oval 14"/>
            <p:cNvSpPr>
              <a:spLocks noChangeArrowheads="1"/>
            </p:cNvSpPr>
            <p:nvPr/>
          </p:nvSpPr>
          <p:spPr bwMode="auto">
            <a:xfrm>
              <a:off x="85725" y="4763"/>
              <a:ext cx="36512" cy="42862"/>
            </a:xfrm>
            <a:prstGeom prst="ellipse">
              <a:avLst/>
            </a:pr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p>
          </p:txBody>
        </p:sp>
        <p:sp>
          <p:nvSpPr>
            <p:cNvPr id="52" name="Oval 15"/>
            <p:cNvSpPr>
              <a:spLocks noChangeArrowheads="1"/>
            </p:cNvSpPr>
            <p:nvPr/>
          </p:nvSpPr>
          <p:spPr bwMode="auto">
            <a:xfrm>
              <a:off x="171450" y="4763"/>
              <a:ext cx="36512" cy="42862"/>
            </a:xfrm>
            <a:prstGeom prst="ellipse">
              <a:avLst/>
            </a:pr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p>
          </p:txBody>
        </p:sp>
        <p:sp>
          <p:nvSpPr>
            <p:cNvPr id="53" name="Oval 16"/>
            <p:cNvSpPr>
              <a:spLocks noChangeArrowheads="1"/>
            </p:cNvSpPr>
            <p:nvPr/>
          </p:nvSpPr>
          <p:spPr bwMode="auto">
            <a:xfrm>
              <a:off x="261938" y="4763"/>
              <a:ext cx="36512" cy="42862"/>
            </a:xfrm>
            <a:prstGeom prst="ellipse">
              <a:avLst/>
            </a:pr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p>
          </p:txBody>
        </p:sp>
      </p:grpSp>
      <p:grpSp>
        <p:nvGrpSpPr>
          <p:cNvPr id="62" name="Group 8"/>
          <p:cNvGrpSpPr/>
          <p:nvPr/>
        </p:nvGrpSpPr>
        <p:grpSpPr>
          <a:xfrm>
            <a:off x="50800" y="594791"/>
            <a:ext cx="12192000" cy="6263209"/>
            <a:chOff x="0" y="594791"/>
            <a:chExt cx="12192000" cy="6263209"/>
          </a:xfrm>
        </p:grpSpPr>
        <p:sp>
          <p:nvSpPr>
            <p:cNvPr id="63" name="矩形: 圆角 6"/>
            <p:cNvSpPr/>
            <p:nvPr/>
          </p:nvSpPr>
          <p:spPr>
            <a:xfrm rot="2700000">
              <a:off x="600435" y="661538"/>
              <a:ext cx="238178" cy="232073"/>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50000"/>
                </a:lnSpc>
              </a:pPr>
              <a:endParaRPr lang="zh-CN" altLang="en-US">
                <a:solidFill>
                  <a:schemeClr val="tx1"/>
                </a:solidFill>
                <a:latin typeface="思源黑体" panose="020B0500000000000000" pitchFamily="34" charset="-122"/>
                <a:ea typeface="思源黑体" panose="020B0500000000000000" pitchFamily="34" charset="-122"/>
                <a:cs typeface="+mn-ea"/>
                <a:sym typeface="思源黑体" panose="020B0500000000000000" pitchFamily="34" charset="-122"/>
              </a:endParaRPr>
            </a:p>
          </p:txBody>
        </p:sp>
        <p:sp>
          <p:nvSpPr>
            <p:cNvPr id="64" name="Rectangle 10"/>
            <p:cNvSpPr/>
            <p:nvPr/>
          </p:nvSpPr>
          <p:spPr>
            <a:xfrm>
              <a:off x="1181804" y="594791"/>
              <a:ext cx="309880" cy="583565"/>
            </a:xfrm>
            <a:prstGeom prst="rect">
              <a:avLst/>
            </a:prstGeom>
          </p:spPr>
          <p:txBody>
            <a:bodyPr wrap="none">
              <a:spAutoFit/>
            </a:bodyPr>
            <a:lstStyle/>
            <a:p>
              <a:endParaRPr lang="zh-CN" altLang="en-US" sz="3200" b="1" spc="600" dirty="0">
                <a:solidFill>
                  <a:schemeClr val="accent2">
                    <a:lumMod val="75000"/>
                  </a:schemeClr>
                </a:solidFill>
                <a:ea typeface="+mn-lt"/>
                <a:sym typeface="思源黑体" panose="020B0500000000000000" pitchFamily="34" charset="-122"/>
              </a:endParaRPr>
            </a:p>
          </p:txBody>
        </p:sp>
        <p:sp>
          <p:nvSpPr>
            <p:cNvPr id="65" name="Rectangle 6"/>
            <p:cNvSpPr/>
            <p:nvPr/>
          </p:nvSpPr>
          <p:spPr>
            <a:xfrm>
              <a:off x="0" y="6525480"/>
              <a:ext cx="12192000" cy="3325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latin typeface="思源黑体" panose="020B0500000000000000" pitchFamily="34" charset="-122"/>
                <a:ea typeface="思源黑体" panose="020B0500000000000000" pitchFamily="34" charset="-122"/>
                <a:sym typeface="思源黑体" panose="020B0500000000000000" pitchFamily="34" charset="-122"/>
              </a:endParaRPr>
            </a:p>
          </p:txBody>
        </p:sp>
      </p:grpSp>
      <p:sp>
        <p:nvSpPr>
          <p:cNvPr id="100" name="文本框 99"/>
          <p:cNvSpPr txBox="1"/>
          <p:nvPr/>
        </p:nvSpPr>
        <p:spPr>
          <a:xfrm>
            <a:off x="1231900" y="1480185"/>
            <a:ext cx="8301355" cy="4109720"/>
          </a:xfrm>
          <a:prstGeom prst="rect">
            <a:avLst/>
          </a:prstGeom>
          <a:noFill/>
          <a:ln w="9525">
            <a:noFill/>
          </a:ln>
        </p:spPr>
        <p:txBody>
          <a:bodyPr wrap="square">
            <a:noAutofit/>
          </a:bodyPr>
          <a:p>
            <a:pPr indent="0"/>
            <a:r>
              <a:rPr lang="zh-CN" altLang="en-US" sz="2000">
                <a:latin typeface="Malgun Gothic" panose="020B0503020000020004" charset="-127"/>
                <a:ea typeface="Malgun Gothic" panose="020B0503020000020004" charset="-127"/>
                <a:cs typeface="华文仿宋" panose="02010600040101010101" charset="-122"/>
              </a:rPr>
              <a:t>Some ostariophysans lack one or both parts of the response for apparently adaptive reasons. Piranhas lack the alarm reaction, which makes sense as many of their prey are also ostariophysans and it would be counterproductive for a predator to flee each time it bit into prey. </a:t>
            </a:r>
            <a:endParaRPr lang="zh-CN" altLang="en-US" sz="2000">
              <a:latin typeface="Malgun Gothic" panose="020B0503020000020004" charset="-127"/>
              <a:ea typeface="Malgun Gothic" panose="020B0503020000020004" charset="-127"/>
              <a:cs typeface="华文仿宋" panose="02010600040101010101" charset="-122"/>
            </a:endParaRPr>
          </a:p>
          <a:p>
            <a:pPr indent="0"/>
            <a:endParaRPr lang="zh-CN" altLang="en-US" sz="2000">
              <a:latin typeface="Malgun Gothic" panose="020B0503020000020004" charset="-127"/>
              <a:ea typeface="Malgun Gothic" panose="020B0503020000020004" charset="-127"/>
              <a:cs typeface="华文仿宋" panose="02010600040101010101" charset="-122"/>
            </a:endParaRPr>
          </a:p>
          <a:p>
            <a:pPr indent="0"/>
            <a:r>
              <a:rPr lang="zh-CN" altLang="en-US" sz="2000">
                <a:latin typeface="Malgun Gothic" panose="020B0503020000020004" charset="-127"/>
                <a:ea typeface="Malgun Gothic" panose="020B0503020000020004" charset="-127"/>
                <a:cs typeface="华文仿宋" panose="02010600040101010101" charset="-122"/>
              </a:rPr>
              <a:t>An interesting seasonal loss of the production end of the response occurs in several North American minnows.</a:t>
            </a:r>
            <a:r>
              <a:rPr lang="en-US" altLang="zh-CN" sz="2000">
                <a:latin typeface="Malgun Gothic" panose="020B0503020000020004" charset="-127"/>
                <a:ea typeface="Malgun Gothic" panose="020B0503020000020004" charset="-127"/>
                <a:cs typeface="华文仿宋" panose="02010600040101010101" charset="-122"/>
              </a:rPr>
              <a:t> </a:t>
            </a:r>
            <a:r>
              <a:rPr lang="zh-CN" altLang="en-US" sz="2000">
                <a:latin typeface="Malgun Gothic" panose="020B0503020000020004" charset="-127"/>
                <a:ea typeface="Malgun Gothic" panose="020B0503020000020004" charset="-127"/>
                <a:cs typeface="华文仿宋" panose="02010600040101010101" charset="-122"/>
              </a:rPr>
              <a:t>It would be less than helpful to the male if he produced a substance that frightened females away during nest building and courtship.</a:t>
            </a:r>
            <a:r>
              <a:rPr lang="en-US" altLang="zh-CN" sz="2000">
                <a:latin typeface="Malgun Gothic" panose="020B0503020000020004" charset="-127"/>
                <a:ea typeface="Malgun Gothic" panose="020B0503020000020004" charset="-127"/>
                <a:cs typeface="华文仿宋" panose="02010600040101010101" charset="-122"/>
              </a:rPr>
              <a:t> </a:t>
            </a:r>
            <a:r>
              <a:rPr lang="zh-CN" altLang="en-US" sz="2000">
                <a:latin typeface="Malgun Gothic" panose="020B0503020000020004" charset="-127"/>
                <a:ea typeface="Malgun Gothic" panose="020B0503020000020004" charset="-127"/>
                <a:cs typeface="华文仿宋" panose="02010600040101010101" charset="-122"/>
              </a:rPr>
              <a:t>Males resume the production of alarm substance in the fall, after the breeding season.</a:t>
            </a:r>
            <a:endParaRPr lang="zh-CN" altLang="en-US" sz="2000">
              <a:latin typeface="Malgun Gothic" panose="020B0503020000020004" charset="-127"/>
              <a:ea typeface="Malgun Gothic" panose="020B0503020000020004" charset="-127"/>
              <a:cs typeface="华文仿宋" panose="02010600040101010101" charset="-122"/>
            </a:endParaRPr>
          </a:p>
        </p:txBody>
      </p:sp>
      <p:sp>
        <p:nvSpPr>
          <p:cNvPr id="7" name="文本框 6"/>
          <p:cNvSpPr txBox="1"/>
          <p:nvPr/>
        </p:nvSpPr>
        <p:spPr>
          <a:xfrm>
            <a:off x="1307465" y="502285"/>
            <a:ext cx="6892925" cy="550545"/>
          </a:xfrm>
          <a:prstGeom prst="rect">
            <a:avLst/>
          </a:prstGeom>
          <a:noFill/>
        </p:spPr>
        <p:txBody>
          <a:bodyPr wrap="square" rtlCol="0">
            <a:noAutofit/>
          </a:bodyPr>
          <a:p>
            <a:r>
              <a:rPr lang="en-US" altLang="zh-CN" sz="3200">
                <a:latin typeface="Malgun Gothic" panose="020B0503020000020004" charset="-127"/>
                <a:ea typeface="Malgun Gothic" panose="020B0503020000020004" charset="-127"/>
                <a:cs typeface="华文仿宋" panose="02010600040101010101" charset="-122"/>
                <a:sym typeface="+mn-ea"/>
              </a:rPr>
              <a:t>Examples for </a:t>
            </a:r>
            <a:r>
              <a:rPr lang="zh-CN" altLang="en-US" sz="3200">
                <a:latin typeface="Malgun Gothic" panose="020B0503020000020004" charset="-127"/>
                <a:ea typeface="Malgun Gothic" panose="020B0503020000020004" charset="-127"/>
                <a:cs typeface="华文仿宋" panose="02010600040101010101" charset="-122"/>
                <a:sym typeface="+mn-ea"/>
              </a:rPr>
              <a:t>adaptive</a:t>
            </a:r>
            <a:r>
              <a:rPr lang="en-US" altLang="zh-CN" sz="3200">
                <a:latin typeface="Malgun Gothic" panose="020B0503020000020004" charset="-127"/>
                <a:ea typeface="Malgun Gothic" panose="020B0503020000020004" charset="-127"/>
                <a:cs typeface="华文仿宋" panose="02010600040101010101" charset="-122"/>
                <a:sym typeface="+mn-ea"/>
              </a:rPr>
              <a:t> reasons</a:t>
            </a:r>
            <a:endParaRPr lang="en-US" altLang="zh-CN" sz="3200">
              <a:latin typeface="Malgun Gothic" panose="020B0503020000020004" charset="-127"/>
              <a:ea typeface="Malgun Gothic" panose="020B0503020000020004" charset="-127"/>
              <a:cs typeface="华文仿宋" panose="02010600040101010101" charset="-122"/>
              <a:sym typeface="+mn-ea"/>
            </a:endParaRPr>
          </a:p>
        </p:txBody>
      </p:sp>
      <p:sp>
        <p:nvSpPr>
          <p:cNvPr id="2" name="Oval 72"/>
          <p:cNvSpPr/>
          <p:nvPr/>
        </p:nvSpPr>
        <p:spPr>
          <a:xfrm>
            <a:off x="518795" y="1480185"/>
            <a:ext cx="572770" cy="552450"/>
          </a:xfrm>
          <a:prstGeom prst="ellipse">
            <a:avLst/>
          </a:prstGeom>
          <a:solidFill>
            <a:schemeClr val="accent1"/>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dirty="0"/>
          </a:p>
        </p:txBody>
      </p:sp>
      <p:sp>
        <p:nvSpPr>
          <p:cNvPr id="3" name="Oval 72"/>
          <p:cNvSpPr/>
          <p:nvPr/>
        </p:nvSpPr>
        <p:spPr>
          <a:xfrm>
            <a:off x="518795" y="3378835"/>
            <a:ext cx="572770" cy="552450"/>
          </a:xfrm>
          <a:prstGeom prst="ellipse">
            <a:avLst/>
          </a:prstGeom>
          <a:solidFill>
            <a:schemeClr val="accent1"/>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 name="Freeform 5"/>
          <p:cNvSpPr/>
          <p:nvPr/>
        </p:nvSpPr>
        <p:spPr bwMode="auto">
          <a:xfrm>
            <a:off x="7451" y="5415562"/>
            <a:ext cx="1771761" cy="1448099"/>
          </a:xfrm>
          <a:custGeom>
            <a:avLst/>
            <a:gdLst>
              <a:gd name="T0" fmla="*/ 986 w 2279"/>
              <a:gd name="T1" fmla="*/ 83 h 1865"/>
              <a:gd name="T2" fmla="*/ 825 w 2279"/>
              <a:gd name="T3" fmla="*/ 0 h 1865"/>
              <a:gd name="T4" fmla="*/ 824 w 2279"/>
              <a:gd name="T5" fmla="*/ 0 h 1865"/>
              <a:gd name="T6" fmla="*/ 663 w 2279"/>
              <a:gd name="T7" fmla="*/ 82 h 1865"/>
              <a:gd name="T8" fmla="*/ 0 w 2279"/>
              <a:gd name="T9" fmla="*/ 987 h 1865"/>
              <a:gd name="T10" fmla="*/ 0 w 2279"/>
              <a:gd name="T11" fmla="*/ 1664 h 1865"/>
              <a:gd name="T12" fmla="*/ 823 w 2279"/>
              <a:gd name="T13" fmla="*/ 540 h 1865"/>
              <a:gd name="T14" fmla="*/ 1785 w 2279"/>
              <a:gd name="T15" fmla="*/ 1865 h 1865"/>
              <a:gd name="T16" fmla="*/ 2279 w 2279"/>
              <a:gd name="T17" fmla="*/ 1865 h 1865"/>
              <a:gd name="T18" fmla="*/ 986 w 2279"/>
              <a:gd name="T19" fmla="*/ 83 h 18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279" h="1865">
                <a:moveTo>
                  <a:pt x="986" y="83"/>
                </a:moveTo>
                <a:cubicBezTo>
                  <a:pt x="949" y="31"/>
                  <a:pt x="889" y="0"/>
                  <a:pt x="825" y="0"/>
                </a:cubicBezTo>
                <a:cubicBezTo>
                  <a:pt x="825" y="0"/>
                  <a:pt x="824" y="0"/>
                  <a:pt x="824" y="0"/>
                </a:cubicBezTo>
                <a:cubicBezTo>
                  <a:pt x="760" y="0"/>
                  <a:pt x="701" y="31"/>
                  <a:pt x="663" y="82"/>
                </a:cubicBezTo>
                <a:cubicBezTo>
                  <a:pt x="0" y="987"/>
                  <a:pt x="0" y="987"/>
                  <a:pt x="0" y="987"/>
                </a:cubicBezTo>
                <a:cubicBezTo>
                  <a:pt x="0" y="1664"/>
                  <a:pt x="0" y="1664"/>
                  <a:pt x="0" y="1664"/>
                </a:cubicBezTo>
                <a:cubicBezTo>
                  <a:pt x="823" y="540"/>
                  <a:pt x="823" y="540"/>
                  <a:pt x="823" y="540"/>
                </a:cubicBezTo>
                <a:cubicBezTo>
                  <a:pt x="1785" y="1865"/>
                  <a:pt x="1785" y="1865"/>
                  <a:pt x="1785" y="1865"/>
                </a:cubicBezTo>
                <a:cubicBezTo>
                  <a:pt x="2279" y="1865"/>
                  <a:pt x="2279" y="1865"/>
                  <a:pt x="2279" y="1865"/>
                </a:cubicBezTo>
                <a:lnTo>
                  <a:pt x="986" y="83"/>
                </a:lnTo>
                <a:close/>
              </a:path>
            </a:pathLst>
          </a:custGeom>
          <a:gradFill>
            <a:gsLst>
              <a:gs pos="0">
                <a:schemeClr val="accent1"/>
              </a:gs>
              <a:gs pos="74000">
                <a:schemeClr val="accent2"/>
              </a:gs>
              <a:gs pos="100000">
                <a:schemeClr val="accent3"/>
              </a:gs>
            </a:gsLst>
            <a:lin ang="11400000" scaled="0"/>
          </a:gradFill>
          <a:ln>
            <a:noFill/>
          </a:ln>
        </p:spPr>
        <p:txBody>
          <a:bodyPr vert="horz" wrap="square" lIns="91440" tIns="45720" rIns="91440" bIns="45720" numCol="1" anchor="t" anchorCtr="0" compatLnSpc="1"/>
          <a:lstStyle/>
          <a:p>
            <a:endParaRPr lang="en-US"/>
          </a:p>
        </p:txBody>
      </p:sp>
      <p:sp>
        <p:nvSpPr>
          <p:cNvPr id="48" name="Freeform 5"/>
          <p:cNvSpPr/>
          <p:nvPr/>
        </p:nvSpPr>
        <p:spPr bwMode="auto">
          <a:xfrm rot="10800000">
            <a:off x="8372010" y="449578"/>
            <a:ext cx="2670637" cy="2182769"/>
          </a:xfrm>
          <a:custGeom>
            <a:avLst/>
            <a:gdLst>
              <a:gd name="T0" fmla="*/ 986 w 2279"/>
              <a:gd name="T1" fmla="*/ 83 h 1865"/>
              <a:gd name="T2" fmla="*/ 825 w 2279"/>
              <a:gd name="T3" fmla="*/ 0 h 1865"/>
              <a:gd name="T4" fmla="*/ 824 w 2279"/>
              <a:gd name="T5" fmla="*/ 0 h 1865"/>
              <a:gd name="T6" fmla="*/ 663 w 2279"/>
              <a:gd name="T7" fmla="*/ 82 h 1865"/>
              <a:gd name="T8" fmla="*/ 0 w 2279"/>
              <a:gd name="T9" fmla="*/ 987 h 1865"/>
              <a:gd name="T10" fmla="*/ 0 w 2279"/>
              <a:gd name="T11" fmla="*/ 1664 h 1865"/>
              <a:gd name="T12" fmla="*/ 823 w 2279"/>
              <a:gd name="T13" fmla="*/ 540 h 1865"/>
              <a:gd name="T14" fmla="*/ 1785 w 2279"/>
              <a:gd name="T15" fmla="*/ 1865 h 1865"/>
              <a:gd name="T16" fmla="*/ 2279 w 2279"/>
              <a:gd name="T17" fmla="*/ 1865 h 1865"/>
              <a:gd name="T18" fmla="*/ 986 w 2279"/>
              <a:gd name="T19" fmla="*/ 83 h 18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279" h="1865">
                <a:moveTo>
                  <a:pt x="986" y="83"/>
                </a:moveTo>
                <a:cubicBezTo>
                  <a:pt x="949" y="31"/>
                  <a:pt x="889" y="0"/>
                  <a:pt x="825" y="0"/>
                </a:cubicBezTo>
                <a:cubicBezTo>
                  <a:pt x="825" y="0"/>
                  <a:pt x="824" y="0"/>
                  <a:pt x="824" y="0"/>
                </a:cubicBezTo>
                <a:cubicBezTo>
                  <a:pt x="760" y="0"/>
                  <a:pt x="701" y="31"/>
                  <a:pt x="663" y="82"/>
                </a:cubicBezTo>
                <a:cubicBezTo>
                  <a:pt x="0" y="987"/>
                  <a:pt x="0" y="987"/>
                  <a:pt x="0" y="987"/>
                </a:cubicBezTo>
                <a:cubicBezTo>
                  <a:pt x="0" y="1664"/>
                  <a:pt x="0" y="1664"/>
                  <a:pt x="0" y="1664"/>
                </a:cubicBezTo>
                <a:cubicBezTo>
                  <a:pt x="823" y="540"/>
                  <a:pt x="823" y="540"/>
                  <a:pt x="823" y="540"/>
                </a:cubicBezTo>
                <a:cubicBezTo>
                  <a:pt x="1785" y="1865"/>
                  <a:pt x="1785" y="1865"/>
                  <a:pt x="1785" y="1865"/>
                </a:cubicBezTo>
                <a:cubicBezTo>
                  <a:pt x="2279" y="1865"/>
                  <a:pt x="2279" y="1865"/>
                  <a:pt x="2279" y="1865"/>
                </a:cubicBezTo>
                <a:lnTo>
                  <a:pt x="986" y="83"/>
                </a:lnTo>
                <a:close/>
              </a:path>
            </a:pathLst>
          </a:custGeom>
          <a:gradFill>
            <a:gsLst>
              <a:gs pos="0">
                <a:schemeClr val="accent1"/>
              </a:gs>
              <a:gs pos="74000">
                <a:schemeClr val="accent2"/>
              </a:gs>
              <a:gs pos="100000">
                <a:schemeClr val="accent3"/>
              </a:gs>
            </a:gsLst>
            <a:lin ang="11400000" scaled="0"/>
          </a:gradFill>
          <a:ln>
            <a:noFill/>
          </a:ln>
        </p:spPr>
        <p:txBody>
          <a:bodyPr vert="horz" wrap="square" lIns="91440" tIns="45720" rIns="91440" bIns="45720" numCol="1" anchor="t" anchorCtr="0" compatLnSpc="1"/>
          <a:lstStyle/>
          <a:p>
            <a:endParaRPr lang="en-US"/>
          </a:p>
        </p:txBody>
      </p:sp>
      <p:grpSp>
        <p:nvGrpSpPr>
          <p:cNvPr id="49" name="Group 101"/>
          <p:cNvGrpSpPr/>
          <p:nvPr/>
        </p:nvGrpSpPr>
        <p:grpSpPr>
          <a:xfrm>
            <a:off x="4962772" y="5868838"/>
            <a:ext cx="818657" cy="100142"/>
            <a:chOff x="-1587" y="4763"/>
            <a:chExt cx="300037" cy="42862"/>
          </a:xfrm>
          <a:solidFill>
            <a:schemeClr val="accent1"/>
          </a:solidFill>
        </p:grpSpPr>
        <p:sp>
          <p:nvSpPr>
            <p:cNvPr id="50" name="Oval 13"/>
            <p:cNvSpPr>
              <a:spLocks noChangeArrowheads="1"/>
            </p:cNvSpPr>
            <p:nvPr/>
          </p:nvSpPr>
          <p:spPr bwMode="auto">
            <a:xfrm>
              <a:off x="-1587" y="4763"/>
              <a:ext cx="36512" cy="42862"/>
            </a:xfrm>
            <a:prstGeom prst="ellipse">
              <a:avLst/>
            </a:pr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p>
          </p:txBody>
        </p:sp>
        <p:sp>
          <p:nvSpPr>
            <p:cNvPr id="51" name="Oval 14"/>
            <p:cNvSpPr>
              <a:spLocks noChangeArrowheads="1"/>
            </p:cNvSpPr>
            <p:nvPr/>
          </p:nvSpPr>
          <p:spPr bwMode="auto">
            <a:xfrm>
              <a:off x="85725" y="4763"/>
              <a:ext cx="36512" cy="42862"/>
            </a:xfrm>
            <a:prstGeom prst="ellipse">
              <a:avLst/>
            </a:pr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p>
          </p:txBody>
        </p:sp>
        <p:sp>
          <p:nvSpPr>
            <p:cNvPr id="52" name="Oval 15"/>
            <p:cNvSpPr>
              <a:spLocks noChangeArrowheads="1"/>
            </p:cNvSpPr>
            <p:nvPr/>
          </p:nvSpPr>
          <p:spPr bwMode="auto">
            <a:xfrm>
              <a:off x="171450" y="4763"/>
              <a:ext cx="36512" cy="42862"/>
            </a:xfrm>
            <a:prstGeom prst="ellipse">
              <a:avLst/>
            </a:pr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p>
          </p:txBody>
        </p:sp>
        <p:sp>
          <p:nvSpPr>
            <p:cNvPr id="53" name="Oval 16"/>
            <p:cNvSpPr>
              <a:spLocks noChangeArrowheads="1"/>
            </p:cNvSpPr>
            <p:nvPr/>
          </p:nvSpPr>
          <p:spPr bwMode="auto">
            <a:xfrm>
              <a:off x="261938" y="4763"/>
              <a:ext cx="36512" cy="42862"/>
            </a:xfrm>
            <a:prstGeom prst="ellipse">
              <a:avLst/>
            </a:pr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p>
          </p:txBody>
        </p:sp>
      </p:grpSp>
      <p:grpSp>
        <p:nvGrpSpPr>
          <p:cNvPr id="62" name="Group 8"/>
          <p:cNvGrpSpPr/>
          <p:nvPr/>
        </p:nvGrpSpPr>
        <p:grpSpPr>
          <a:xfrm>
            <a:off x="50800" y="594791"/>
            <a:ext cx="12192000" cy="6263209"/>
            <a:chOff x="0" y="594791"/>
            <a:chExt cx="12192000" cy="6263209"/>
          </a:xfrm>
        </p:grpSpPr>
        <p:sp>
          <p:nvSpPr>
            <p:cNvPr id="63" name="矩形: 圆角 6"/>
            <p:cNvSpPr/>
            <p:nvPr/>
          </p:nvSpPr>
          <p:spPr>
            <a:xfrm rot="2700000">
              <a:off x="600435" y="661538"/>
              <a:ext cx="238178" cy="232073"/>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50000"/>
                </a:lnSpc>
              </a:pPr>
              <a:endParaRPr lang="zh-CN" altLang="en-US">
                <a:solidFill>
                  <a:schemeClr val="tx1"/>
                </a:solidFill>
                <a:latin typeface="思源黑体" panose="020B0500000000000000" pitchFamily="34" charset="-122"/>
                <a:ea typeface="思源黑体" panose="020B0500000000000000" pitchFamily="34" charset="-122"/>
                <a:cs typeface="+mn-ea"/>
                <a:sym typeface="思源黑体" panose="020B0500000000000000" pitchFamily="34" charset="-122"/>
              </a:endParaRPr>
            </a:p>
          </p:txBody>
        </p:sp>
        <p:sp>
          <p:nvSpPr>
            <p:cNvPr id="64" name="Rectangle 10"/>
            <p:cNvSpPr/>
            <p:nvPr/>
          </p:nvSpPr>
          <p:spPr>
            <a:xfrm>
              <a:off x="1181804" y="594791"/>
              <a:ext cx="309880" cy="583565"/>
            </a:xfrm>
            <a:prstGeom prst="rect">
              <a:avLst/>
            </a:prstGeom>
          </p:spPr>
          <p:txBody>
            <a:bodyPr wrap="none">
              <a:spAutoFit/>
            </a:bodyPr>
            <a:lstStyle/>
            <a:p>
              <a:endParaRPr lang="zh-CN" altLang="en-US" sz="3200" b="1" spc="600" dirty="0">
                <a:solidFill>
                  <a:schemeClr val="accent2">
                    <a:lumMod val="75000"/>
                  </a:schemeClr>
                </a:solidFill>
                <a:ea typeface="+mn-lt"/>
                <a:sym typeface="思源黑体" panose="020B0500000000000000" pitchFamily="34" charset="-122"/>
              </a:endParaRPr>
            </a:p>
          </p:txBody>
        </p:sp>
        <p:sp>
          <p:nvSpPr>
            <p:cNvPr id="65" name="Rectangle 6"/>
            <p:cNvSpPr/>
            <p:nvPr/>
          </p:nvSpPr>
          <p:spPr>
            <a:xfrm>
              <a:off x="0" y="6525480"/>
              <a:ext cx="12192000" cy="3325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latin typeface="思源黑体" panose="020B0500000000000000" pitchFamily="34" charset="-122"/>
                <a:ea typeface="思源黑体" panose="020B0500000000000000" pitchFamily="34" charset="-122"/>
                <a:sym typeface="思源黑体" panose="020B0500000000000000" pitchFamily="34" charset="-122"/>
              </a:endParaRPr>
            </a:p>
          </p:txBody>
        </p:sp>
      </p:grpSp>
      <p:sp>
        <p:nvSpPr>
          <p:cNvPr id="100" name="文本框 99"/>
          <p:cNvSpPr txBox="1"/>
          <p:nvPr/>
        </p:nvSpPr>
        <p:spPr>
          <a:xfrm>
            <a:off x="1231900" y="1480185"/>
            <a:ext cx="8301355" cy="4109720"/>
          </a:xfrm>
          <a:prstGeom prst="rect">
            <a:avLst/>
          </a:prstGeom>
          <a:noFill/>
          <a:ln w="9525">
            <a:noFill/>
          </a:ln>
        </p:spPr>
        <p:txBody>
          <a:bodyPr wrap="square">
            <a:noAutofit/>
          </a:bodyPr>
          <a:p>
            <a:pPr indent="0"/>
            <a:r>
              <a:rPr lang="zh-CN" altLang="en-US" sz="2000">
                <a:latin typeface="Malgun Gothic" panose="020B0503020000020004" charset="-127"/>
                <a:ea typeface="Malgun Gothic" panose="020B0503020000020004" charset="-127"/>
                <a:cs typeface="华文仿宋" panose="02010600040101010101" charset="-122"/>
              </a:rPr>
              <a:t>Some cyprinids have chromosomes in the polyploid condition, an unusual occurrence among fishes. The normal diploid 2N condition of most cyprinids is 48 or 50, although tetraploid (2N = 100), hexaploid, and even octaploid species occur, as is the case for the goldfish. Polyploidy is linked with large size in minnows.</a:t>
            </a:r>
            <a:endParaRPr lang="zh-CN" altLang="en-US" sz="2000">
              <a:latin typeface="Malgun Gothic" panose="020B0503020000020004" charset="-127"/>
              <a:ea typeface="Malgun Gothic" panose="020B0503020000020004" charset="-127"/>
              <a:cs typeface="华文仿宋" panose="02010600040101010101" charset="-122"/>
            </a:endParaRPr>
          </a:p>
          <a:p>
            <a:pPr indent="0"/>
            <a:endParaRPr lang="zh-CN" altLang="en-US" sz="2000">
              <a:latin typeface="Malgun Gothic" panose="020B0503020000020004" charset="-127"/>
              <a:ea typeface="Malgun Gothic" panose="020B0503020000020004" charset="-127"/>
              <a:cs typeface="华文仿宋" panose="02010600040101010101" charset="-122"/>
            </a:endParaRPr>
          </a:p>
          <a:p>
            <a:pPr indent="0"/>
            <a:r>
              <a:rPr lang="zh-CN" altLang="en-US" sz="2000">
                <a:latin typeface="Malgun Gothic" panose="020B0503020000020004" charset="-127"/>
                <a:ea typeface="Malgun Gothic" panose="020B0503020000020004" charset="-127"/>
                <a:cs typeface="华文仿宋" panose="02010600040101010101" charset="-122"/>
              </a:rPr>
              <a:t>Gyrinocheilid algae eaters are interesting because of modifications to the mouth and gill apparatus that allow them to scrape algae from rocks in areas of strong current. The mouth is modified into a</a:t>
            </a:r>
            <a:r>
              <a:rPr lang="en-US" altLang="zh-CN" sz="2000">
                <a:latin typeface="Malgun Gothic" panose="020B0503020000020004" charset="-127"/>
                <a:ea typeface="Malgun Gothic" panose="020B0503020000020004" charset="-127"/>
                <a:cs typeface="华文仿宋" panose="02010600040101010101" charset="-122"/>
              </a:rPr>
              <a:t> </a:t>
            </a:r>
            <a:r>
              <a:rPr lang="zh-CN" altLang="en-US" sz="2000">
                <a:latin typeface="Malgun Gothic" panose="020B0503020000020004" charset="-127"/>
                <a:ea typeface="Malgun Gothic" panose="020B0503020000020004" charset="-127"/>
                <a:cs typeface="华文仿宋" panose="02010600040101010101" charset="-122"/>
              </a:rPr>
              <a:t>sucking organ that helps them cling to rocks while scraping off algae. The fish breathes by inhaling water dorsally and exhaling it ventrally through small apertures in the gill opening.</a:t>
            </a:r>
            <a:endParaRPr lang="zh-CN" altLang="en-US" sz="2000">
              <a:latin typeface="Malgun Gothic" panose="020B0503020000020004" charset="-127"/>
              <a:ea typeface="Malgun Gothic" panose="020B0503020000020004" charset="-127"/>
              <a:cs typeface="华文仿宋" panose="02010600040101010101" charset="-122"/>
            </a:endParaRPr>
          </a:p>
        </p:txBody>
      </p:sp>
      <p:sp>
        <p:nvSpPr>
          <p:cNvPr id="7" name="文本框 6"/>
          <p:cNvSpPr txBox="1"/>
          <p:nvPr/>
        </p:nvSpPr>
        <p:spPr>
          <a:xfrm>
            <a:off x="1307465" y="502285"/>
            <a:ext cx="6892925" cy="550545"/>
          </a:xfrm>
          <a:prstGeom prst="rect">
            <a:avLst/>
          </a:prstGeom>
          <a:noFill/>
        </p:spPr>
        <p:txBody>
          <a:bodyPr wrap="square" rtlCol="0">
            <a:noAutofit/>
          </a:bodyPr>
          <a:p>
            <a:r>
              <a:rPr lang="en-US" altLang="zh-CN" sz="3200">
                <a:latin typeface="Malgun Gothic" panose="020B0503020000020004" charset="-127"/>
                <a:ea typeface="Malgun Gothic" panose="020B0503020000020004" charset="-127"/>
                <a:cs typeface="华文仿宋" panose="02010600040101010101" charset="-122"/>
                <a:sym typeface="+mn-ea"/>
              </a:rPr>
              <a:t>I</a:t>
            </a:r>
            <a:r>
              <a:rPr lang="zh-CN" altLang="en-US" sz="3200">
                <a:latin typeface="Malgun Gothic" panose="020B0503020000020004" charset="-127"/>
                <a:ea typeface="Malgun Gothic" panose="020B0503020000020004" charset="-127"/>
                <a:cs typeface="华文仿宋" panose="02010600040101010101" charset="-122"/>
                <a:sym typeface="+mn-ea"/>
              </a:rPr>
              <a:t>nteresting</a:t>
            </a:r>
            <a:r>
              <a:rPr lang="en-US" altLang="zh-CN" sz="3200">
                <a:latin typeface="Malgun Gothic" panose="020B0503020000020004" charset="-127"/>
                <a:ea typeface="Malgun Gothic" panose="020B0503020000020004" charset="-127"/>
                <a:cs typeface="华文仿宋" panose="02010600040101010101" charset="-122"/>
                <a:sym typeface="+mn-ea"/>
              </a:rPr>
              <a:t> conditions</a:t>
            </a:r>
            <a:endParaRPr lang="en-US" altLang="zh-CN" sz="3200">
              <a:latin typeface="Malgun Gothic" panose="020B0503020000020004" charset="-127"/>
              <a:ea typeface="Malgun Gothic" panose="020B0503020000020004" charset="-127"/>
              <a:cs typeface="华文仿宋" panose="02010600040101010101" charset="-122"/>
              <a:sym typeface="+mn-ea"/>
            </a:endParaRPr>
          </a:p>
        </p:txBody>
      </p:sp>
      <p:sp>
        <p:nvSpPr>
          <p:cNvPr id="2" name="Oval 72"/>
          <p:cNvSpPr/>
          <p:nvPr/>
        </p:nvSpPr>
        <p:spPr>
          <a:xfrm>
            <a:off x="518795" y="1480185"/>
            <a:ext cx="572770" cy="552450"/>
          </a:xfrm>
          <a:prstGeom prst="ellipse">
            <a:avLst/>
          </a:prstGeom>
          <a:solidFill>
            <a:schemeClr val="accent1"/>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dirty="0"/>
          </a:p>
        </p:txBody>
      </p:sp>
      <p:sp>
        <p:nvSpPr>
          <p:cNvPr id="3" name="Oval 72"/>
          <p:cNvSpPr/>
          <p:nvPr/>
        </p:nvSpPr>
        <p:spPr>
          <a:xfrm>
            <a:off x="518795" y="3378835"/>
            <a:ext cx="572770" cy="552450"/>
          </a:xfrm>
          <a:prstGeom prst="ellipse">
            <a:avLst/>
          </a:prstGeom>
          <a:solidFill>
            <a:schemeClr val="accent1"/>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 name="Freeform 5"/>
          <p:cNvSpPr/>
          <p:nvPr/>
        </p:nvSpPr>
        <p:spPr bwMode="auto">
          <a:xfrm>
            <a:off x="-195749" y="5557802"/>
            <a:ext cx="1771761" cy="1448099"/>
          </a:xfrm>
          <a:custGeom>
            <a:avLst/>
            <a:gdLst>
              <a:gd name="T0" fmla="*/ 986 w 2279"/>
              <a:gd name="T1" fmla="*/ 83 h 1865"/>
              <a:gd name="T2" fmla="*/ 825 w 2279"/>
              <a:gd name="T3" fmla="*/ 0 h 1865"/>
              <a:gd name="T4" fmla="*/ 824 w 2279"/>
              <a:gd name="T5" fmla="*/ 0 h 1865"/>
              <a:gd name="T6" fmla="*/ 663 w 2279"/>
              <a:gd name="T7" fmla="*/ 82 h 1865"/>
              <a:gd name="T8" fmla="*/ 0 w 2279"/>
              <a:gd name="T9" fmla="*/ 987 h 1865"/>
              <a:gd name="T10" fmla="*/ 0 w 2279"/>
              <a:gd name="T11" fmla="*/ 1664 h 1865"/>
              <a:gd name="T12" fmla="*/ 823 w 2279"/>
              <a:gd name="T13" fmla="*/ 540 h 1865"/>
              <a:gd name="T14" fmla="*/ 1785 w 2279"/>
              <a:gd name="T15" fmla="*/ 1865 h 1865"/>
              <a:gd name="T16" fmla="*/ 2279 w 2279"/>
              <a:gd name="T17" fmla="*/ 1865 h 1865"/>
              <a:gd name="T18" fmla="*/ 986 w 2279"/>
              <a:gd name="T19" fmla="*/ 83 h 18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279" h="1865">
                <a:moveTo>
                  <a:pt x="986" y="83"/>
                </a:moveTo>
                <a:cubicBezTo>
                  <a:pt x="949" y="31"/>
                  <a:pt x="889" y="0"/>
                  <a:pt x="825" y="0"/>
                </a:cubicBezTo>
                <a:cubicBezTo>
                  <a:pt x="825" y="0"/>
                  <a:pt x="824" y="0"/>
                  <a:pt x="824" y="0"/>
                </a:cubicBezTo>
                <a:cubicBezTo>
                  <a:pt x="760" y="0"/>
                  <a:pt x="701" y="31"/>
                  <a:pt x="663" y="82"/>
                </a:cubicBezTo>
                <a:cubicBezTo>
                  <a:pt x="0" y="987"/>
                  <a:pt x="0" y="987"/>
                  <a:pt x="0" y="987"/>
                </a:cubicBezTo>
                <a:cubicBezTo>
                  <a:pt x="0" y="1664"/>
                  <a:pt x="0" y="1664"/>
                  <a:pt x="0" y="1664"/>
                </a:cubicBezTo>
                <a:cubicBezTo>
                  <a:pt x="823" y="540"/>
                  <a:pt x="823" y="540"/>
                  <a:pt x="823" y="540"/>
                </a:cubicBezTo>
                <a:cubicBezTo>
                  <a:pt x="1785" y="1865"/>
                  <a:pt x="1785" y="1865"/>
                  <a:pt x="1785" y="1865"/>
                </a:cubicBezTo>
                <a:cubicBezTo>
                  <a:pt x="2279" y="1865"/>
                  <a:pt x="2279" y="1865"/>
                  <a:pt x="2279" y="1865"/>
                </a:cubicBezTo>
                <a:lnTo>
                  <a:pt x="986" y="83"/>
                </a:lnTo>
                <a:close/>
              </a:path>
            </a:pathLst>
          </a:custGeom>
          <a:gradFill>
            <a:gsLst>
              <a:gs pos="0">
                <a:schemeClr val="accent1"/>
              </a:gs>
              <a:gs pos="74000">
                <a:schemeClr val="accent2"/>
              </a:gs>
              <a:gs pos="100000">
                <a:schemeClr val="accent3"/>
              </a:gs>
            </a:gsLst>
            <a:lin ang="11400000" scaled="0"/>
          </a:gradFill>
          <a:ln>
            <a:noFill/>
          </a:ln>
        </p:spPr>
        <p:txBody>
          <a:bodyPr vert="horz" wrap="square" lIns="91440" tIns="45720" rIns="91440" bIns="45720" numCol="1" anchor="t" anchorCtr="0" compatLnSpc="1"/>
          <a:lstStyle/>
          <a:p>
            <a:endParaRPr lang="en-US"/>
          </a:p>
        </p:txBody>
      </p:sp>
      <p:sp>
        <p:nvSpPr>
          <p:cNvPr id="48" name="Freeform 5"/>
          <p:cNvSpPr/>
          <p:nvPr/>
        </p:nvSpPr>
        <p:spPr bwMode="auto">
          <a:xfrm rot="10800000">
            <a:off x="8989695" y="449580"/>
            <a:ext cx="2052955" cy="1715770"/>
          </a:xfrm>
          <a:custGeom>
            <a:avLst/>
            <a:gdLst>
              <a:gd name="T0" fmla="*/ 986 w 2279"/>
              <a:gd name="T1" fmla="*/ 83 h 1865"/>
              <a:gd name="T2" fmla="*/ 825 w 2279"/>
              <a:gd name="T3" fmla="*/ 0 h 1865"/>
              <a:gd name="T4" fmla="*/ 824 w 2279"/>
              <a:gd name="T5" fmla="*/ 0 h 1865"/>
              <a:gd name="T6" fmla="*/ 663 w 2279"/>
              <a:gd name="T7" fmla="*/ 82 h 1865"/>
              <a:gd name="T8" fmla="*/ 0 w 2279"/>
              <a:gd name="T9" fmla="*/ 987 h 1865"/>
              <a:gd name="T10" fmla="*/ 0 w 2279"/>
              <a:gd name="T11" fmla="*/ 1664 h 1865"/>
              <a:gd name="T12" fmla="*/ 823 w 2279"/>
              <a:gd name="T13" fmla="*/ 540 h 1865"/>
              <a:gd name="T14" fmla="*/ 1785 w 2279"/>
              <a:gd name="T15" fmla="*/ 1865 h 1865"/>
              <a:gd name="T16" fmla="*/ 2279 w 2279"/>
              <a:gd name="T17" fmla="*/ 1865 h 1865"/>
              <a:gd name="T18" fmla="*/ 986 w 2279"/>
              <a:gd name="T19" fmla="*/ 83 h 18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279" h="1865">
                <a:moveTo>
                  <a:pt x="986" y="83"/>
                </a:moveTo>
                <a:cubicBezTo>
                  <a:pt x="949" y="31"/>
                  <a:pt x="889" y="0"/>
                  <a:pt x="825" y="0"/>
                </a:cubicBezTo>
                <a:cubicBezTo>
                  <a:pt x="825" y="0"/>
                  <a:pt x="824" y="0"/>
                  <a:pt x="824" y="0"/>
                </a:cubicBezTo>
                <a:cubicBezTo>
                  <a:pt x="760" y="0"/>
                  <a:pt x="701" y="31"/>
                  <a:pt x="663" y="82"/>
                </a:cubicBezTo>
                <a:cubicBezTo>
                  <a:pt x="0" y="987"/>
                  <a:pt x="0" y="987"/>
                  <a:pt x="0" y="987"/>
                </a:cubicBezTo>
                <a:cubicBezTo>
                  <a:pt x="0" y="1664"/>
                  <a:pt x="0" y="1664"/>
                  <a:pt x="0" y="1664"/>
                </a:cubicBezTo>
                <a:cubicBezTo>
                  <a:pt x="823" y="540"/>
                  <a:pt x="823" y="540"/>
                  <a:pt x="823" y="540"/>
                </a:cubicBezTo>
                <a:cubicBezTo>
                  <a:pt x="1785" y="1865"/>
                  <a:pt x="1785" y="1865"/>
                  <a:pt x="1785" y="1865"/>
                </a:cubicBezTo>
                <a:cubicBezTo>
                  <a:pt x="2279" y="1865"/>
                  <a:pt x="2279" y="1865"/>
                  <a:pt x="2279" y="1865"/>
                </a:cubicBezTo>
                <a:lnTo>
                  <a:pt x="986" y="83"/>
                </a:lnTo>
                <a:close/>
              </a:path>
            </a:pathLst>
          </a:custGeom>
          <a:gradFill>
            <a:gsLst>
              <a:gs pos="0">
                <a:schemeClr val="accent1"/>
              </a:gs>
              <a:gs pos="74000">
                <a:schemeClr val="accent2"/>
              </a:gs>
              <a:gs pos="100000">
                <a:schemeClr val="accent3"/>
              </a:gs>
            </a:gsLst>
            <a:lin ang="11400000" scaled="0"/>
          </a:gradFill>
          <a:ln>
            <a:noFill/>
          </a:ln>
        </p:spPr>
        <p:txBody>
          <a:bodyPr vert="horz" wrap="square" lIns="91440" tIns="45720" rIns="91440" bIns="45720" numCol="1" anchor="t" anchorCtr="0" compatLnSpc="1"/>
          <a:lstStyle/>
          <a:p>
            <a:endParaRPr lang="en-US"/>
          </a:p>
        </p:txBody>
      </p:sp>
      <p:grpSp>
        <p:nvGrpSpPr>
          <p:cNvPr id="49" name="Group 101"/>
          <p:cNvGrpSpPr/>
          <p:nvPr/>
        </p:nvGrpSpPr>
        <p:grpSpPr>
          <a:xfrm>
            <a:off x="4962772" y="5868838"/>
            <a:ext cx="818657" cy="100142"/>
            <a:chOff x="-1587" y="4763"/>
            <a:chExt cx="300037" cy="42862"/>
          </a:xfrm>
          <a:solidFill>
            <a:schemeClr val="accent1"/>
          </a:solidFill>
        </p:grpSpPr>
        <p:sp>
          <p:nvSpPr>
            <p:cNvPr id="50" name="Oval 13"/>
            <p:cNvSpPr>
              <a:spLocks noChangeArrowheads="1"/>
            </p:cNvSpPr>
            <p:nvPr/>
          </p:nvSpPr>
          <p:spPr bwMode="auto">
            <a:xfrm>
              <a:off x="-1587" y="4763"/>
              <a:ext cx="36512" cy="42862"/>
            </a:xfrm>
            <a:prstGeom prst="ellipse">
              <a:avLst/>
            </a:pr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p>
          </p:txBody>
        </p:sp>
        <p:sp>
          <p:nvSpPr>
            <p:cNvPr id="51" name="Oval 14"/>
            <p:cNvSpPr>
              <a:spLocks noChangeArrowheads="1"/>
            </p:cNvSpPr>
            <p:nvPr/>
          </p:nvSpPr>
          <p:spPr bwMode="auto">
            <a:xfrm>
              <a:off x="85725" y="4763"/>
              <a:ext cx="36512" cy="42862"/>
            </a:xfrm>
            <a:prstGeom prst="ellipse">
              <a:avLst/>
            </a:pr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p>
          </p:txBody>
        </p:sp>
        <p:sp>
          <p:nvSpPr>
            <p:cNvPr id="52" name="Oval 15"/>
            <p:cNvSpPr>
              <a:spLocks noChangeArrowheads="1"/>
            </p:cNvSpPr>
            <p:nvPr/>
          </p:nvSpPr>
          <p:spPr bwMode="auto">
            <a:xfrm>
              <a:off x="171450" y="4763"/>
              <a:ext cx="36512" cy="42862"/>
            </a:xfrm>
            <a:prstGeom prst="ellipse">
              <a:avLst/>
            </a:pr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p>
          </p:txBody>
        </p:sp>
        <p:sp>
          <p:nvSpPr>
            <p:cNvPr id="53" name="Oval 16"/>
            <p:cNvSpPr>
              <a:spLocks noChangeArrowheads="1"/>
            </p:cNvSpPr>
            <p:nvPr/>
          </p:nvSpPr>
          <p:spPr bwMode="auto">
            <a:xfrm>
              <a:off x="261938" y="4763"/>
              <a:ext cx="36512" cy="42862"/>
            </a:xfrm>
            <a:prstGeom prst="ellipse">
              <a:avLst/>
            </a:pr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p>
          </p:txBody>
        </p:sp>
      </p:grpSp>
      <p:sp>
        <p:nvSpPr>
          <p:cNvPr id="100" name="文本框 99"/>
          <p:cNvSpPr txBox="1"/>
          <p:nvPr/>
        </p:nvSpPr>
        <p:spPr>
          <a:xfrm>
            <a:off x="415290" y="371475"/>
            <a:ext cx="9294495" cy="5828665"/>
          </a:xfrm>
          <a:prstGeom prst="rect">
            <a:avLst/>
          </a:prstGeom>
          <a:noFill/>
          <a:ln w="9525">
            <a:noFill/>
          </a:ln>
        </p:spPr>
        <p:txBody>
          <a:bodyPr wrap="square">
            <a:noAutofit/>
          </a:bodyPr>
          <a:p>
            <a:pPr indent="0"/>
            <a:r>
              <a:rPr lang="zh-CN" altLang="en-US" sz="2000">
                <a:latin typeface="Malgun Gothic" panose="020B0503020000020004" charset="-127"/>
                <a:ea typeface="Malgun Gothic" panose="020B0503020000020004" charset="-127"/>
                <a:cs typeface="华文仿宋" panose="02010600040101010101" charset="-122"/>
              </a:rPr>
              <a:t>It is in the cyprinids that we see the first real development of pharyngeal dentition, a second set of jaws in the throat region that are derived from modified, tooth-bearing pharyngeal arches. Specifically, the fifth ceratobranchial bone occludes against an enlarged posterior process of the basiocciptal bone to form the pharyngeal bite. Cyprinids are also the first teleosts to develop a highly protrusible upper jaw and to eliminate the maxillary bones from the biting bones and gape of the mouth, both trends that are increasingly developed in more advanced teleostean taxa.</a:t>
            </a:r>
            <a:endParaRPr lang="zh-CN" altLang="en-US" sz="2000">
              <a:latin typeface="Malgun Gothic" panose="020B0503020000020004" charset="-127"/>
              <a:ea typeface="Malgun Gothic" panose="020B0503020000020004" charset="-127"/>
              <a:cs typeface="华文仿宋" panose="02010600040101010101" charset="-122"/>
            </a:endParaRPr>
          </a:p>
          <a:p>
            <a:pPr indent="0"/>
            <a:endParaRPr lang="zh-CN" altLang="en-US" sz="2000">
              <a:latin typeface="Malgun Gothic" panose="020B0503020000020004" charset="-127"/>
              <a:ea typeface="Malgun Gothic" panose="020B0503020000020004" charset="-127"/>
              <a:cs typeface="华文仿宋" panose="02010600040101010101" charset="-122"/>
            </a:endParaRPr>
          </a:p>
          <a:p>
            <a:pPr indent="0"/>
            <a:r>
              <a:rPr lang="zh-CN" altLang="en-US" sz="2000">
                <a:latin typeface="Malgun Gothic" panose="020B0503020000020004" charset="-127"/>
                <a:ea typeface="Malgun Gothic" panose="020B0503020000020004" charset="-127"/>
                <a:cs typeface="华文仿宋" panose="02010600040101010101" charset="-122"/>
              </a:rPr>
              <a:t>The most advanced ostariophysans are the gymnotiforms, which are distinct from catfishes and all other ostariophysans. They can produce and receive weak electric impulses. Their eyes and electrogenic tissue combined with modified lateral line organs for detecting weak electric fields. The electrogenic tissue is derived from modified muscle cells</a:t>
            </a:r>
            <a:r>
              <a:rPr lang="en-US" altLang="zh-CN" sz="2000">
                <a:latin typeface="Malgun Gothic" panose="020B0503020000020004" charset="-127"/>
                <a:ea typeface="Malgun Gothic" panose="020B0503020000020004" charset="-127"/>
                <a:cs typeface="华文仿宋" panose="02010600040101010101" charset="-122"/>
              </a:rPr>
              <a:t>.The electrical output is very weak, on the order of fractions of a </a:t>
            </a:r>
            <a:r>
              <a:rPr lang="zh-CN" altLang="en-US" sz="2000">
                <a:latin typeface="Malgun Gothic" panose="020B0503020000020004" charset="-127"/>
                <a:ea typeface="Malgun Gothic" panose="020B0503020000020004" charset="-127"/>
                <a:cs typeface="华文仿宋" panose="02010600040101010101" charset="-122"/>
              </a:rPr>
              <a:t>volt, except in the Electric Eel, which puts out a weak field for electrolocation purposes and strong </a:t>
            </a:r>
            <a:endParaRPr lang="zh-CN" altLang="en-US" sz="2000">
              <a:latin typeface="Malgun Gothic" panose="020B0503020000020004" charset="-127"/>
              <a:ea typeface="Malgun Gothic" panose="020B0503020000020004" charset="-127"/>
              <a:cs typeface="华文仿宋" panose="02010600040101010101" charset="-122"/>
            </a:endParaRPr>
          </a:p>
          <a:p>
            <a:pPr indent="0"/>
            <a:r>
              <a:rPr lang="zh-CN" altLang="en-US" sz="2000">
                <a:latin typeface="Malgun Gothic" panose="020B0503020000020004" charset="-127"/>
                <a:ea typeface="Malgun Gothic" panose="020B0503020000020004" charset="-127"/>
                <a:cs typeface="华文仿宋" panose="02010600040101010101" charset="-122"/>
              </a:rPr>
              <a:t>pulses upwards of 600 volts for stunning prey or </a:t>
            </a:r>
            <a:endParaRPr lang="zh-CN" altLang="en-US" sz="2000">
              <a:latin typeface="Malgun Gothic" panose="020B0503020000020004" charset="-127"/>
              <a:ea typeface="Malgun Gothic" panose="020B0503020000020004" charset="-127"/>
              <a:cs typeface="华文仿宋" panose="02010600040101010101" charset="-122"/>
            </a:endParaRPr>
          </a:p>
          <a:p>
            <a:pPr indent="0"/>
            <a:r>
              <a:rPr lang="zh-CN" altLang="en-US" sz="2000">
                <a:latin typeface="Malgun Gothic" panose="020B0503020000020004" charset="-127"/>
                <a:ea typeface="Malgun Gothic" panose="020B0503020000020004" charset="-127"/>
                <a:cs typeface="华文仿宋" panose="02010600040101010101" charset="-122"/>
              </a:rPr>
              <a:t>deterring predators.</a:t>
            </a:r>
            <a:endParaRPr lang="zh-CN" altLang="en-US" sz="2000">
              <a:latin typeface="Malgun Gothic" panose="020B0503020000020004" charset="-127"/>
              <a:ea typeface="Malgun Gothic" panose="020B0503020000020004" charset="-127"/>
              <a:cs typeface="华文仿宋" panose="02010600040101010101" charset="-122"/>
            </a:endParaRPr>
          </a:p>
          <a:p>
            <a:pPr indent="0"/>
            <a:endParaRPr lang="zh-CN" altLang="en-US" sz="2000">
              <a:latin typeface="Malgun Gothic" panose="020B0503020000020004" charset="-127"/>
              <a:ea typeface="Malgun Gothic" panose="020B0503020000020004" charset="-127"/>
              <a:cs typeface="华文仿宋" panose="02010600040101010101" charset="-122"/>
            </a:endParaRPr>
          </a:p>
        </p:txBody>
      </p:sp>
      <p:sp>
        <p:nvSpPr>
          <p:cNvPr id="2" name="Oval 72"/>
          <p:cNvSpPr/>
          <p:nvPr/>
        </p:nvSpPr>
        <p:spPr>
          <a:xfrm>
            <a:off x="71120" y="523875"/>
            <a:ext cx="236855" cy="258445"/>
          </a:xfrm>
          <a:prstGeom prst="ellipse">
            <a:avLst/>
          </a:prstGeom>
          <a:solidFill>
            <a:schemeClr val="accent1"/>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dirty="0"/>
          </a:p>
        </p:txBody>
      </p:sp>
      <p:sp>
        <p:nvSpPr>
          <p:cNvPr id="3" name="Oval 72"/>
          <p:cNvSpPr/>
          <p:nvPr/>
        </p:nvSpPr>
        <p:spPr>
          <a:xfrm>
            <a:off x="64770" y="3284220"/>
            <a:ext cx="243205" cy="288925"/>
          </a:xfrm>
          <a:prstGeom prst="ellipse">
            <a:avLst/>
          </a:prstGeom>
          <a:solidFill>
            <a:schemeClr val="accent1"/>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dirty="0"/>
          </a:p>
        </p:txBody>
      </p:sp>
      <p:pic>
        <p:nvPicPr>
          <p:cNvPr id="4" name="图片 3"/>
          <p:cNvPicPr/>
          <p:nvPr/>
        </p:nvPicPr>
        <p:blipFill>
          <a:blip r:embed="rId1"/>
          <a:stretch>
            <a:fillRect/>
          </a:stretch>
        </p:blipFill>
        <p:spPr>
          <a:xfrm>
            <a:off x="6509385" y="4996815"/>
            <a:ext cx="3771900" cy="1684020"/>
          </a:xfrm>
          <a:prstGeom prst="rect">
            <a:avLst/>
          </a:prstGeom>
          <a:noFill/>
          <a:ln w="9525">
            <a:noFill/>
          </a:ln>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圆角 6"/>
          <p:cNvSpPr/>
          <p:nvPr/>
        </p:nvSpPr>
        <p:spPr>
          <a:xfrm rot="2700000">
            <a:off x="4708824" y="-359874"/>
            <a:ext cx="7511244" cy="7318723"/>
          </a:xfrm>
          <a:prstGeom prst="roundRect">
            <a:avLst/>
          </a:prstGeom>
          <a:solidFill>
            <a:schemeClr val="bg1">
              <a:lumMod val="95000"/>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50000"/>
              </a:lnSpc>
            </a:pPr>
            <a:endParaRPr lang="zh-CN" altLang="en-US">
              <a:solidFill>
                <a:schemeClr val="tx1"/>
              </a:solidFill>
              <a:latin typeface="思源黑体" panose="020B0500000000000000" pitchFamily="34" charset="-122"/>
              <a:ea typeface="思源黑体" panose="020B0500000000000000" pitchFamily="34" charset="-122"/>
              <a:cs typeface="+mn-ea"/>
              <a:sym typeface="思源黑体" panose="020B0500000000000000" pitchFamily="34" charset="-122"/>
            </a:endParaRPr>
          </a:p>
        </p:txBody>
      </p:sp>
      <p:sp>
        <p:nvSpPr>
          <p:cNvPr id="4" name="矩形: 圆角 6"/>
          <p:cNvSpPr/>
          <p:nvPr/>
        </p:nvSpPr>
        <p:spPr>
          <a:xfrm rot="2700000">
            <a:off x="-2804729" y="566645"/>
            <a:ext cx="5609457" cy="5465681"/>
          </a:xfrm>
          <a:prstGeom prst="round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50000"/>
              </a:lnSpc>
            </a:pPr>
            <a:endParaRPr lang="zh-CN" altLang="en-US">
              <a:solidFill>
                <a:schemeClr val="tx1"/>
              </a:solidFill>
              <a:latin typeface="思源黑体" panose="020B0500000000000000" pitchFamily="34" charset="-122"/>
              <a:ea typeface="思源黑体" panose="020B0500000000000000" pitchFamily="34" charset="-122"/>
              <a:cs typeface="+mn-ea"/>
              <a:sym typeface="思源黑体" panose="020B0500000000000000" pitchFamily="34" charset="-122"/>
            </a:endParaRPr>
          </a:p>
        </p:txBody>
      </p:sp>
      <p:sp>
        <p:nvSpPr>
          <p:cNvPr id="6" name="PA-矩形 3"/>
          <p:cNvSpPr/>
          <p:nvPr>
            <p:custDataLst>
              <p:tags r:id="rId1"/>
            </p:custDataLst>
          </p:nvPr>
        </p:nvSpPr>
        <p:spPr>
          <a:xfrm>
            <a:off x="4244221" y="2656582"/>
            <a:ext cx="4844918" cy="1106805"/>
          </a:xfrm>
          <a:prstGeom prst="rect">
            <a:avLst/>
          </a:prstGeom>
        </p:spPr>
        <p:txBody>
          <a:bodyPr wrap="square">
            <a:spAutoFit/>
          </a:bodyPr>
          <a:lstStyle/>
          <a:p>
            <a:pPr algn="dist"/>
            <a:r>
              <a:rPr lang="en-US" altLang="zh-CN" sz="6600" b="1" dirty="0">
                <a:solidFill>
                  <a:schemeClr val="tx1">
                    <a:lumMod val="75000"/>
                    <a:lumOff val="25000"/>
                  </a:schemeClr>
                </a:solidFill>
                <a:latin typeface="方正清刻本悦宋简体" panose="02000000000000000000" pitchFamily="2" charset="-122"/>
                <a:ea typeface="方正清刻本悦宋简体" panose="02000000000000000000" pitchFamily="2" charset="-122"/>
                <a:cs typeface="+mn-ea"/>
                <a:sym typeface="思源黑体" panose="020B0500000000000000" pitchFamily="34" charset="-122"/>
              </a:rPr>
              <a:t>Thanks!</a:t>
            </a:r>
            <a:endParaRPr lang="en-US" altLang="zh-CN" sz="6600" b="1" dirty="0">
              <a:solidFill>
                <a:schemeClr val="tx1">
                  <a:lumMod val="75000"/>
                  <a:lumOff val="25000"/>
                </a:schemeClr>
              </a:solidFill>
              <a:latin typeface="方正清刻本悦宋简体" panose="02000000000000000000" pitchFamily="2" charset="-122"/>
              <a:ea typeface="方正清刻本悦宋简体" panose="02000000000000000000" pitchFamily="2" charset="-122"/>
              <a:cs typeface="+mn-ea"/>
              <a:sym typeface="思源黑体" panose="020B0500000000000000" pitchFamily="34" charset="-122"/>
            </a:endParaRPr>
          </a:p>
        </p:txBody>
      </p:sp>
      <p:sp>
        <p:nvSpPr>
          <p:cNvPr id="10" name="矩形: 圆角 6"/>
          <p:cNvSpPr/>
          <p:nvPr/>
        </p:nvSpPr>
        <p:spPr>
          <a:xfrm rot="2700000">
            <a:off x="10719226" y="-602045"/>
            <a:ext cx="2027189" cy="1975230"/>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50000"/>
              </a:lnSpc>
            </a:pPr>
            <a:endParaRPr lang="zh-CN" altLang="en-US">
              <a:solidFill>
                <a:schemeClr val="tx1"/>
              </a:solidFill>
              <a:latin typeface="思源黑体" panose="020B0500000000000000" pitchFamily="34" charset="-122"/>
              <a:ea typeface="思源黑体" panose="020B0500000000000000" pitchFamily="34" charset="-122"/>
              <a:cs typeface="+mn-ea"/>
              <a:sym typeface="思源黑体" panose="020B0500000000000000" pitchFamily="34"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withEffect">
                                  <p:stCondLst>
                                    <p:cond delay="50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anim calcmode="lin" valueType="num">
                                      <p:cBhvr>
                                        <p:cTn id="8" dur="1000" fill="hold"/>
                                        <p:tgtEl>
                                          <p:spTgt spid="6"/>
                                        </p:tgtEl>
                                        <p:attrNameLst>
                                          <p:attrName>ppt_x</p:attrName>
                                        </p:attrNameLst>
                                      </p:cBhvr>
                                      <p:tavLst>
                                        <p:tav tm="0">
                                          <p:val>
                                            <p:strVal val="#ppt_x"/>
                                          </p:val>
                                        </p:tav>
                                        <p:tav tm="100000">
                                          <p:val>
                                            <p:strVal val="#ppt_x"/>
                                          </p:val>
                                        </p:tav>
                                      </p:tavLst>
                                    </p:anim>
                                    <p:anim calcmode="lin" valueType="num">
                                      <p:cBhvr>
                                        <p:cTn id="9" dur="1000" fill="hold"/>
                                        <p:tgtEl>
                                          <p:spTgt spid="6"/>
                                        </p:tgtEl>
                                        <p:attrNameLst>
                                          <p:attrName>ppt_y</p:attrName>
                                        </p:attrNameLst>
                                      </p:cBhvr>
                                      <p:tavLst>
                                        <p:tav tm="0">
                                          <p:val>
                                            <p:strVal val="#ppt_y-.1"/>
                                          </p:val>
                                        </p:tav>
                                        <p:tav tm="100000">
                                          <p:val>
                                            <p:strVal val="#ppt_y"/>
                                          </p:val>
                                        </p:tav>
                                      </p:tavLst>
                                    </p:anim>
                                  </p:childTnLst>
                                </p:cTn>
                              </p:par>
                            </p:childTnLst>
                          </p:cTn>
                        </p:par>
                        <p:par>
                          <p:cTn id="10" fill="hold">
                            <p:stCondLst>
                              <p:cond delay="1500"/>
                            </p:stCondLst>
                            <p:childTnLst>
                              <p:par>
                                <p:cTn id="11" presetID="2" presetClass="entr" presetSubtype="8" fill="hold" grpId="0" nodeType="after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fill="hold"/>
                                        <p:tgtEl>
                                          <p:spTgt spid="4"/>
                                        </p:tgtEl>
                                        <p:attrNameLst>
                                          <p:attrName>ppt_x</p:attrName>
                                        </p:attrNameLst>
                                      </p:cBhvr>
                                      <p:tavLst>
                                        <p:tav tm="0">
                                          <p:val>
                                            <p:strVal val="0-#ppt_w/2"/>
                                          </p:val>
                                        </p:tav>
                                        <p:tav tm="100000">
                                          <p:val>
                                            <p:strVal val="#ppt_x"/>
                                          </p:val>
                                        </p:tav>
                                      </p:tavLst>
                                    </p:anim>
                                    <p:anim calcmode="lin" valueType="num">
                                      <p:cBhvr additive="base">
                                        <p:cTn id="14" dur="500" fill="hold"/>
                                        <p:tgtEl>
                                          <p:spTgt spid="4"/>
                                        </p:tgtEl>
                                        <p:attrNameLst>
                                          <p:attrName>ppt_y</p:attrName>
                                        </p:attrNameLst>
                                      </p:cBhvr>
                                      <p:tavLst>
                                        <p:tav tm="0">
                                          <p:val>
                                            <p:strVal val="#ppt_y"/>
                                          </p:val>
                                        </p:tav>
                                        <p:tav tm="100000">
                                          <p:val>
                                            <p:strVal val="#ppt_y"/>
                                          </p:val>
                                        </p:tav>
                                      </p:tavLst>
                                    </p:anim>
                                  </p:childTnLst>
                                </p:cTn>
                              </p:par>
                            </p:childTnLst>
                          </p:cTn>
                        </p:par>
                        <p:par>
                          <p:cTn id="15" fill="hold">
                            <p:stCondLst>
                              <p:cond delay="2000"/>
                            </p:stCondLst>
                            <p:childTnLst>
                              <p:par>
                                <p:cTn id="16" presetID="2" presetClass="entr" presetSubtype="8" fill="hold" grpId="0" nodeType="afterEffect">
                                  <p:stCondLst>
                                    <p:cond delay="0"/>
                                  </p:stCondLst>
                                  <p:childTnLst>
                                    <p:set>
                                      <p:cBhvr>
                                        <p:cTn id="17" dur="1" fill="hold">
                                          <p:stCondLst>
                                            <p:cond delay="0"/>
                                          </p:stCondLst>
                                        </p:cTn>
                                        <p:tgtEl>
                                          <p:spTgt spid="10"/>
                                        </p:tgtEl>
                                        <p:attrNameLst>
                                          <p:attrName>style.visibility</p:attrName>
                                        </p:attrNameLst>
                                      </p:cBhvr>
                                      <p:to>
                                        <p:strVal val="visible"/>
                                      </p:to>
                                    </p:set>
                                    <p:anim calcmode="lin" valueType="num">
                                      <p:cBhvr additive="base">
                                        <p:cTn id="18" dur="500" fill="hold"/>
                                        <p:tgtEl>
                                          <p:spTgt spid="10"/>
                                        </p:tgtEl>
                                        <p:attrNameLst>
                                          <p:attrName>ppt_x</p:attrName>
                                        </p:attrNameLst>
                                      </p:cBhvr>
                                      <p:tavLst>
                                        <p:tav tm="0">
                                          <p:val>
                                            <p:strVal val="0-#ppt_w/2"/>
                                          </p:val>
                                        </p:tav>
                                        <p:tav tm="100000">
                                          <p:val>
                                            <p:strVal val="#ppt_x"/>
                                          </p:val>
                                        </p:tav>
                                      </p:tavLst>
                                    </p:anim>
                                    <p:anim calcmode="lin" valueType="num">
                                      <p:cBhvr additive="base">
                                        <p:cTn id="19" dur="500" fill="hold"/>
                                        <p:tgtEl>
                                          <p:spTgt spid="10"/>
                                        </p:tgtEl>
                                        <p:attrNameLst>
                                          <p:attrName>ppt_y</p:attrName>
                                        </p:attrNameLst>
                                      </p:cBhvr>
                                      <p:tavLst>
                                        <p:tav tm="0">
                                          <p:val>
                                            <p:strVal val="#ppt_y"/>
                                          </p:val>
                                        </p:tav>
                                        <p:tav tm="100000">
                                          <p:val>
                                            <p:strVal val="#ppt_y"/>
                                          </p:val>
                                        </p:tav>
                                      </p:tavLst>
                                    </p:anim>
                                  </p:childTnLst>
                                </p:cTn>
                              </p:par>
                            </p:childTnLst>
                          </p:cTn>
                        </p:par>
                        <p:par>
                          <p:cTn id="20" fill="hold">
                            <p:stCondLst>
                              <p:cond delay="2500"/>
                            </p:stCondLst>
                            <p:childTnLst>
                              <p:par>
                                <p:cTn id="21" presetID="2" presetClass="entr" presetSubtype="8" fill="hold" grpId="0" nodeType="afterEffect">
                                  <p:stCondLst>
                                    <p:cond delay="0"/>
                                  </p:stCondLst>
                                  <p:childTnLst>
                                    <p:set>
                                      <p:cBhvr>
                                        <p:cTn id="22" dur="1" fill="hold">
                                          <p:stCondLst>
                                            <p:cond delay="0"/>
                                          </p:stCondLst>
                                        </p:cTn>
                                        <p:tgtEl>
                                          <p:spTgt spid="3"/>
                                        </p:tgtEl>
                                        <p:attrNameLst>
                                          <p:attrName>style.visibility</p:attrName>
                                        </p:attrNameLst>
                                      </p:cBhvr>
                                      <p:to>
                                        <p:strVal val="visible"/>
                                      </p:to>
                                    </p:set>
                                    <p:anim calcmode="lin" valueType="num">
                                      <p:cBhvr additive="base">
                                        <p:cTn id="23" dur="500" fill="hold"/>
                                        <p:tgtEl>
                                          <p:spTgt spid="3"/>
                                        </p:tgtEl>
                                        <p:attrNameLst>
                                          <p:attrName>ppt_x</p:attrName>
                                        </p:attrNameLst>
                                      </p:cBhvr>
                                      <p:tavLst>
                                        <p:tav tm="0">
                                          <p:val>
                                            <p:strVal val="0-#ppt_w/2"/>
                                          </p:val>
                                        </p:tav>
                                        <p:tav tm="100000">
                                          <p:val>
                                            <p:strVal val="#ppt_x"/>
                                          </p:val>
                                        </p:tav>
                                      </p:tavLst>
                                    </p:anim>
                                    <p:anim calcmode="lin" valueType="num">
                                      <p:cBhvr additive="base">
                                        <p:cTn id="24" dur="500" fill="hold"/>
                                        <p:tgtEl>
                                          <p:spTgt spid="3"/>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ldLvl="0" animBg="1"/>
      <p:bldP spid="4" grpId="0" animBg="1"/>
      <p:bldP spid="6" grpId="0"/>
      <p:bldP spid="10" grpId="0" animBg="1"/>
    </p:bldLst>
  </p:timing>
</p:sld>
</file>

<file path=ppt/tags/tag1.xml><?xml version="1.0" encoding="utf-8"?>
<p:tagLst xmlns:p="http://schemas.openxmlformats.org/presentationml/2006/main">
  <p:tag name="KSO_WM_UNIT_PLACING_PICTURE_USER_VIEWPORT" val="{&quot;height&quot;:10800,&quot;width&quot;:10197}"/>
</p:tagLst>
</file>

<file path=ppt/tags/tag2.xml><?xml version="1.0" encoding="utf-8"?>
<p:tagLst xmlns:p="http://schemas.openxmlformats.org/presentationml/2006/main">
  <p:tag name="PA" val="v5.1.1"/>
</p:tagLst>
</file>

<file path=ppt/tags/tag3.xml><?xml version="1.0" encoding="utf-8"?>
<p:tagLst xmlns:p="http://schemas.openxmlformats.org/presentationml/2006/main">
  <p:tag name="COMMONDATA" val="eyJjb3VudCI6MTIsImhkaWQiOiJlNzNkYmIzOTc2YTgxMWZjYjQ2ZWQ5NWE4Njg5OTc5NyIsInVzZXJDb3VudCI6OX0="/>
  <p:tag name="KSO_WPP_MARK_KEY" val="daab8be2-8eec-43ce-a627-755a53ee3b96"/>
</p:tagLst>
</file>

<file path=ppt/theme/theme1.xml><?xml version="1.0" encoding="utf-8"?>
<a:theme xmlns:a="http://schemas.openxmlformats.org/drawingml/2006/main" name="Office 主题​​">
  <a:themeElements>
    <a:clrScheme name="自定义 41">
      <a:dk1>
        <a:srgbClr val="000000"/>
      </a:dk1>
      <a:lt1>
        <a:srgbClr val="FFFFFF"/>
      </a:lt1>
      <a:dk2>
        <a:srgbClr val="44546A"/>
      </a:dk2>
      <a:lt2>
        <a:srgbClr val="E7E6E6"/>
      </a:lt2>
      <a:accent1>
        <a:srgbClr val="314457"/>
      </a:accent1>
      <a:accent2>
        <a:srgbClr val="48637F"/>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4523</Words>
  <Application>WPS 演示</Application>
  <PresentationFormat>宽屏</PresentationFormat>
  <Paragraphs>57</Paragraphs>
  <Slides>9</Slides>
  <Notes>2</Notes>
  <HiddenSlides>0</HiddenSlides>
  <MMClips>0</MMClips>
  <ScaleCrop>false</ScaleCrop>
  <HeadingPairs>
    <vt:vector size="6" baseType="variant">
      <vt:variant>
        <vt:lpstr>已用的字体</vt:lpstr>
      </vt:variant>
      <vt:variant>
        <vt:i4>13</vt:i4>
      </vt:variant>
      <vt:variant>
        <vt:lpstr>主题</vt:lpstr>
      </vt:variant>
      <vt:variant>
        <vt:i4>1</vt:i4>
      </vt:variant>
      <vt:variant>
        <vt:lpstr>幻灯片标题</vt:lpstr>
      </vt:variant>
      <vt:variant>
        <vt:i4>9</vt:i4>
      </vt:variant>
    </vt:vector>
  </HeadingPairs>
  <TitlesOfParts>
    <vt:vector size="23" baseType="lpstr">
      <vt:lpstr>Arial</vt:lpstr>
      <vt:lpstr>宋体</vt:lpstr>
      <vt:lpstr>Wingdings</vt:lpstr>
      <vt:lpstr>思源黑体</vt:lpstr>
      <vt:lpstr>黑体</vt:lpstr>
      <vt:lpstr>Malgun Gothic</vt:lpstr>
      <vt:lpstr>等线 Light</vt:lpstr>
      <vt:lpstr>华文仿宋</vt:lpstr>
      <vt:lpstr>方正清刻本悦宋简体</vt:lpstr>
      <vt:lpstr>微软雅黑</vt:lpstr>
      <vt:lpstr>Arial Unicode MS</vt:lpstr>
      <vt:lpstr>等线</vt:lpstr>
      <vt:lpstr>Calibri</vt:lpstr>
      <vt:lpstr>Office 主题​​</vt:lpstr>
      <vt:lpstr>PowerPoint 演示文稿</vt:lpstr>
      <vt:lpstr>PowerPoint 演示文稿</vt:lpstr>
      <vt:lpstr>Freshwater habitats worldwide are dominated in terms of  numbers of both species and individuals by ostariophysans,  which account for about 68% of all freshwater species.  Ostariophysans include such disparate taxa as milkfish,  minnows, carps, barbs, suckers, loaches, piranhas, tetras,  catfishes, and electriceels, but two unique traits characterize  most members of this massive taxon. </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Administrater</dc:creator>
  <cp:lastModifiedBy>Coco</cp:lastModifiedBy>
  <cp:revision>17</cp:revision>
  <dcterms:created xsi:type="dcterms:W3CDTF">2019-09-29T09:08:00Z</dcterms:created>
  <dcterms:modified xsi:type="dcterms:W3CDTF">2022-11-06T07:21:32Z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2052-11.1.0.12763</vt:lpwstr>
  </property>
  <property fmtid="{D5CDD505-2E9C-101B-9397-08002B2CF9AE}" pid="3" name="KSOTemplateUUID">
    <vt:lpwstr>v1.0_mb_i8acGVeq2ly73e2PUZJpvw==</vt:lpwstr>
  </property>
  <property fmtid="{D5CDD505-2E9C-101B-9397-08002B2CF9AE}" pid="4" name="ICV">
    <vt:lpwstr>3263516BC7D74961970BC95E55561E04</vt:lpwstr>
  </property>
</Properties>
</file>