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5"/>
  </p:notesMasterIdLst>
  <p:sldIdLst>
    <p:sldId id="256" r:id="rId3"/>
    <p:sldId id="257" r:id="rId4"/>
    <p:sldId id="258" r:id="rId5"/>
    <p:sldId id="262" r:id="rId6"/>
    <p:sldId id="260" r:id="rId7"/>
    <p:sldId id="263" r:id="rId8"/>
    <p:sldId id="264" r:id="rId9"/>
    <p:sldId id="259" r:id="rId10"/>
    <p:sldId id="266" r:id="rId11"/>
    <p:sldId id="267" r:id="rId12"/>
    <p:sldId id="265" r:id="rId13"/>
    <p:sldId id="268" r:id="rId14"/>
  </p:sldIdLst>
  <p:sldSz cx="12192000" cy="6858000"/>
  <p:notesSz cx="6858000" cy="9144000"/>
  <p:custDataLst>
    <p:tags r:id="rId19"/>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B988"/>
    <a:srgbClr val="FFFFFF"/>
    <a:srgbClr val="1B4B73"/>
    <a:srgbClr val="D9D9D9"/>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p:cViewPr varScale="1">
        <p:scale>
          <a:sx n="99" d="100"/>
          <a:sy n="99" d="100"/>
        </p:scale>
        <p:origin x="84" y="582"/>
      </p:cViewPr>
      <p:guideLst>
        <p:guide orient="horz" pos="2160"/>
        <p:guide pos="3749"/>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gs" Target="tags/tag81.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notesMaster" Target="notesMasters/notesMaster1.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uFillTx/>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smtClean="0"/>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330" y="1555115"/>
            <a:ext cx="5233035" cy="4608195"/>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bg2"/>
            </a:gs>
            <a:gs pos="100000">
              <a:schemeClr val="bg2">
                <a:lumMod val="85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1.xml"/><Relationship Id="rId6" Type="http://schemas.openxmlformats.org/officeDocument/2006/relationships/tags" Target="../tags/tag63.xml"/><Relationship Id="rId5" Type="http://schemas.openxmlformats.org/officeDocument/2006/relationships/image" Target="../media/image5.png"/><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8.xml"/><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1.png"/></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79.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12.xml.rels><?xml version="1.0" encoding="UTF-8" standalone="yes"?>
<Relationships xmlns="http://schemas.openxmlformats.org/package/2006/relationships"><Relationship Id="rId6" Type="http://schemas.openxmlformats.org/officeDocument/2006/relationships/slideLayout" Target="../slideLayouts/slideLayout1.xml"/><Relationship Id="rId5" Type="http://schemas.openxmlformats.org/officeDocument/2006/relationships/tags" Target="../tags/tag80.xml"/><Relationship Id="rId4" Type="http://schemas.openxmlformats.org/officeDocument/2006/relationships/image" Target="../media/image4.png"/><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4.xml"/><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5.xml"/><Relationship Id="rId2" Type="http://schemas.openxmlformats.org/officeDocument/2006/relationships/image" Target="../media/image2.png"/><Relationship Id="rId1" Type="http://schemas.openxmlformats.org/officeDocument/2006/relationships/image" Target="../media/image1.png"/></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66.xml"/><Relationship Id="rId3" Type="http://schemas.openxmlformats.org/officeDocument/2006/relationships/image" Target="../media/image6.png"/><Relationship Id="rId2" Type="http://schemas.openxmlformats.org/officeDocument/2006/relationships/image" Target="../media/image2.png"/><Relationship Id="rId1" Type="http://schemas.openxmlformats.org/officeDocument/2006/relationships/image" Target="../media/image1.pn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67.xml"/><Relationship Id="rId2" Type="http://schemas.openxmlformats.org/officeDocument/2006/relationships/image" Target="../media/image2.png"/><Relationship Id="rId1" Type="http://schemas.openxmlformats.org/officeDocument/2006/relationships/image" Target="../media/image1.pn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1.xml"/><Relationship Id="rId6" Type="http://schemas.openxmlformats.org/officeDocument/2006/relationships/image" Target="../media/image7.png"/><Relationship Id="rId5" Type="http://schemas.openxmlformats.org/officeDocument/2006/relationships/tags" Target="../tags/tag70.xml"/><Relationship Id="rId4" Type="http://schemas.openxmlformats.org/officeDocument/2006/relationships/image" Target="../media/image2.png"/><Relationship Id="rId3" Type="http://schemas.openxmlformats.org/officeDocument/2006/relationships/tags" Target="../tags/tag69.xml"/><Relationship Id="rId2" Type="http://schemas.openxmlformats.org/officeDocument/2006/relationships/image" Target="../media/image1.png"/><Relationship Id="rId1" Type="http://schemas.openxmlformats.org/officeDocument/2006/relationships/tags" Target="../tags/tag68.xml"/></Relationships>
</file>

<file path=ppt/slides/_rels/slide7.xml.rels><?xml version="1.0" encoding="UTF-8" standalone="yes"?>
<Relationships xmlns="http://schemas.openxmlformats.org/package/2006/relationships"><Relationship Id="rId8" Type="http://schemas.openxmlformats.org/officeDocument/2006/relationships/slideLayout" Target="../slideLayouts/slideLayout2.xml"/><Relationship Id="rId7" Type="http://schemas.openxmlformats.org/officeDocument/2006/relationships/tags" Target="../tags/tag75.xml"/><Relationship Id="rId6" Type="http://schemas.openxmlformats.org/officeDocument/2006/relationships/image" Target="../media/image7.png"/><Relationship Id="rId5" Type="http://schemas.openxmlformats.org/officeDocument/2006/relationships/tags" Target="../tags/tag74.xml"/><Relationship Id="rId4" Type="http://schemas.openxmlformats.org/officeDocument/2006/relationships/image" Target="../media/image2.png"/><Relationship Id="rId3" Type="http://schemas.openxmlformats.org/officeDocument/2006/relationships/tags" Target="../tags/tag73.xml"/><Relationship Id="rId2" Type="http://schemas.openxmlformats.org/officeDocument/2006/relationships/image" Target="../media/image1.png"/><Relationship Id="rId1" Type="http://schemas.openxmlformats.org/officeDocument/2006/relationships/tags" Target="../tags/tag72.xml"/></Relationships>
</file>

<file path=ppt/slides/_rels/slide8.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tags" Target="../tags/tag76.xml"/><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image" Target="../media/image1.png"/></Relationships>
</file>

<file path=ppt/slides/_rels/slide9.xml.rels><?xml version="1.0" encoding="UTF-8" standalone="yes"?>
<Relationships xmlns="http://schemas.openxmlformats.org/package/2006/relationships"><Relationship Id="rId4" Type="http://schemas.openxmlformats.org/officeDocument/2006/relationships/slideLayout" Target="../slideLayouts/slideLayout2.xml"/><Relationship Id="rId3" Type="http://schemas.openxmlformats.org/officeDocument/2006/relationships/tags" Target="../tags/tag77.xml"/><Relationship Id="rId2" Type="http://schemas.openxmlformats.org/officeDocument/2006/relationships/image" Target="../media/image2.png"/><Relationship Id="rId1"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椭圆 6"/>
          <p:cNvSpPr/>
          <p:nvPr/>
        </p:nvSpPr>
        <p:spPr>
          <a:xfrm>
            <a:off x="-1616075" y="3790315"/>
            <a:ext cx="3783965" cy="378396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7780655" y="5469255"/>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nvSpPr>
        <p:spPr>
          <a:xfrm>
            <a:off x="9702165" y="-2480310"/>
            <a:ext cx="3783965" cy="3783965"/>
          </a:xfrm>
          <a:prstGeom prst="ellipse">
            <a:avLst/>
          </a:prstGeom>
          <a:blipFill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0" name="图片 9"/>
          <p:cNvPicPr>
            <a:picLocks noChangeAspect="1"/>
          </p:cNvPicPr>
          <p:nvPr/>
        </p:nvPicPr>
        <p:blipFill>
          <a:blip r:embed="rId4"/>
          <a:stretch>
            <a:fillRect/>
          </a:stretch>
        </p:blipFill>
        <p:spPr>
          <a:xfrm>
            <a:off x="11256645" y="3524250"/>
            <a:ext cx="609600" cy="590550"/>
          </a:xfrm>
          <a:prstGeom prst="rect">
            <a:avLst/>
          </a:prstGeom>
        </p:spPr>
      </p:pic>
      <p:pic>
        <p:nvPicPr>
          <p:cNvPr id="11" name="图片 10"/>
          <p:cNvPicPr>
            <a:picLocks noChangeAspect="1"/>
          </p:cNvPicPr>
          <p:nvPr/>
        </p:nvPicPr>
        <p:blipFill>
          <a:blip r:embed="rId4"/>
          <a:stretch>
            <a:fillRect/>
          </a:stretch>
        </p:blipFill>
        <p:spPr>
          <a:xfrm>
            <a:off x="2126615" y="2386330"/>
            <a:ext cx="609600" cy="590550"/>
          </a:xfrm>
          <a:prstGeom prst="rect">
            <a:avLst/>
          </a:prstGeom>
        </p:spPr>
      </p:pic>
      <p:sp>
        <p:nvSpPr>
          <p:cNvPr id="13" name="椭圆 12"/>
          <p:cNvSpPr/>
          <p:nvPr/>
        </p:nvSpPr>
        <p:spPr>
          <a:xfrm>
            <a:off x="-1899920" y="3402330"/>
            <a:ext cx="4365625" cy="4501515"/>
          </a:xfrm>
          <a:prstGeom prst="ellipse">
            <a:avLst/>
          </a:prstGeom>
          <a:noFill/>
          <a:ln w="3810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7604760" y="5302885"/>
            <a:ext cx="3827780" cy="36188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10323195" y="564324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10548620" y="585660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10548620" y="-70675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774045" y="-49339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0987405" y="-270510"/>
            <a:ext cx="1664970" cy="15741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20" name="图片 19"/>
          <p:cNvPicPr>
            <a:picLocks noChangeAspect="1"/>
          </p:cNvPicPr>
          <p:nvPr/>
        </p:nvPicPr>
        <p:blipFill>
          <a:blip r:embed="rId5"/>
          <a:stretch>
            <a:fillRect/>
          </a:stretch>
        </p:blipFill>
        <p:spPr>
          <a:xfrm>
            <a:off x="8012430" y="4352925"/>
            <a:ext cx="471805" cy="369570"/>
          </a:xfrm>
          <a:prstGeom prst="rect">
            <a:avLst/>
          </a:prstGeom>
        </p:spPr>
      </p:pic>
      <p:sp>
        <p:nvSpPr>
          <p:cNvPr id="21" name="文本框 20"/>
          <p:cNvSpPr txBox="1"/>
          <p:nvPr/>
        </p:nvSpPr>
        <p:spPr>
          <a:xfrm>
            <a:off x="3810000" y="2080260"/>
            <a:ext cx="4572000" cy="1322070"/>
          </a:xfrm>
          <a:prstGeom prst="rect">
            <a:avLst/>
          </a:prstGeom>
          <a:noFill/>
        </p:spPr>
        <p:txBody>
          <a:bodyPr wrap="square" rtlCol="0">
            <a:spAutoFit/>
          </a:bodyPr>
          <a:p>
            <a:pPr algn="dist"/>
            <a:r>
              <a:rPr lang="en-US" altLang="zh-CN" sz="8000" b="1">
                <a:solidFill>
                  <a:srgbClr val="1B4B73"/>
                </a:solidFill>
                <a:latin typeface="Times New Roman" panose="02020603050405020304" charset="0"/>
                <a:cs typeface="Times New Roman" panose="02020603050405020304" charset="0"/>
              </a:rPr>
              <a:t>Thyroxin</a:t>
            </a:r>
            <a:endParaRPr lang="en-US" altLang="zh-CN" sz="8000" b="1">
              <a:solidFill>
                <a:srgbClr val="1B4B73"/>
              </a:solidFill>
              <a:latin typeface="Times New Roman" panose="02020603050405020304" charset="0"/>
              <a:cs typeface="Times New Roman" panose="02020603050405020304" charset="0"/>
            </a:endParaRPr>
          </a:p>
        </p:txBody>
      </p:sp>
      <p:sp>
        <p:nvSpPr>
          <p:cNvPr id="22" name="文本框 21"/>
          <p:cNvSpPr txBox="1"/>
          <p:nvPr/>
        </p:nvSpPr>
        <p:spPr>
          <a:xfrm>
            <a:off x="8721725" y="4369435"/>
            <a:ext cx="2321560" cy="398780"/>
          </a:xfrm>
          <a:prstGeom prst="rect">
            <a:avLst/>
          </a:prstGeom>
          <a:noFill/>
        </p:spPr>
        <p:txBody>
          <a:bodyPr wrap="square" rtlCol="0">
            <a:spAutoFit/>
          </a:bodyPr>
          <a:p>
            <a:r>
              <a:rPr lang="en-US" altLang="zh-CN" sz="2000">
                <a:solidFill>
                  <a:srgbClr val="1B4B73"/>
                </a:solidFill>
                <a:latin typeface="Times New Roman" panose="02020603050405020304" charset="0"/>
                <a:cs typeface="Times New Roman" panose="02020603050405020304" charset="0"/>
              </a:rPr>
              <a:t>2111612</a:t>
            </a:r>
            <a:r>
              <a:rPr lang="en-US" altLang="zh-CN" sz="2000">
                <a:solidFill>
                  <a:srgbClr val="1B4B73"/>
                </a:solidFill>
              </a:rPr>
              <a:t> </a:t>
            </a:r>
            <a:r>
              <a:rPr lang="zh-CN" altLang="en-US" sz="2000">
                <a:solidFill>
                  <a:srgbClr val="1B4B73"/>
                </a:solidFill>
                <a:latin typeface="喜鹊聚珍体 regular" panose="00000500000000000000" charset="-122"/>
                <a:ea typeface="喜鹊聚珍体 regular" panose="00000500000000000000" charset="-122"/>
              </a:rPr>
              <a:t>刘方幸妍</a:t>
            </a:r>
            <a:endParaRPr lang="zh-CN" altLang="en-US" sz="2000">
              <a:solidFill>
                <a:srgbClr val="1B4B73"/>
              </a:solidFill>
              <a:latin typeface="喜鹊聚珍体 regular" panose="00000500000000000000" charset="-122"/>
              <a:ea typeface="喜鹊聚珍体 regular" panose="00000500000000000000" charset="-122"/>
            </a:endParaRPr>
          </a:p>
        </p:txBody>
      </p:sp>
      <p:sp>
        <p:nvSpPr>
          <p:cNvPr id="24" name="椭圆 23"/>
          <p:cNvSpPr/>
          <p:nvPr/>
        </p:nvSpPr>
        <p:spPr>
          <a:xfrm>
            <a:off x="10679430" y="5980430"/>
            <a:ext cx="1830070" cy="1729740"/>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6"/>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088515" y="49403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Example</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nvSpPr>
        <p:spPr>
          <a:xfrm>
            <a:off x="-1402080" y="5101590"/>
            <a:ext cx="3138805" cy="313880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10316845" y="0"/>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98183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323715" y="488315"/>
            <a:ext cx="3545205" cy="638810"/>
          </a:xfrm>
          <a:prstGeom prst="rect">
            <a:avLst/>
          </a:prstGeom>
          <a:noFill/>
        </p:spPr>
        <p:txBody>
          <a:bodyPr wrap="square" rtlCol="0" anchor="t">
            <a:noAutofit/>
          </a:bodyPr>
          <a:p>
            <a:r>
              <a:rPr lang="en-US" sz="3200" b="1">
                <a:latin typeface="喜鹊聚珍体 regular" panose="00000500000000000000" charset="-122"/>
                <a:ea typeface="宋体" panose="02010600030101010101" pitchFamily="2" charset="-122"/>
                <a:sym typeface="+mn-ea"/>
              </a:rPr>
              <a:t>——salmonids</a:t>
            </a:r>
            <a:endParaRPr lang="en-US" altLang="en-US" sz="3200" b="1">
              <a:latin typeface="喜鹊聚珍体 regular" panose="00000500000000000000" charset="-122"/>
              <a:ea typeface="宋体" panose="02010600030101010101" pitchFamily="2" charset="-122"/>
              <a:sym typeface="+mn-ea"/>
            </a:endParaRPr>
          </a:p>
        </p:txBody>
      </p:sp>
      <p:sp>
        <p:nvSpPr>
          <p:cNvPr id="13" name="文本框 12"/>
          <p:cNvSpPr txBox="1"/>
          <p:nvPr/>
        </p:nvSpPr>
        <p:spPr>
          <a:xfrm>
            <a:off x="1557655" y="1415415"/>
            <a:ext cx="8472170" cy="1870710"/>
          </a:xfrm>
          <a:prstGeom prst="rect">
            <a:avLst/>
          </a:prstGeom>
          <a:noFill/>
          <a:ln w="9525">
            <a:noFill/>
          </a:ln>
        </p:spPr>
        <p:txBody>
          <a:bodyPr>
            <a:noAutofit/>
          </a:bodyPr>
          <a:p>
            <a:pPr indent="0"/>
            <a:r>
              <a:rPr lang="en-US" sz="2400" b="0">
                <a:solidFill>
                  <a:srgbClr val="2E2E2E"/>
                </a:solidFill>
                <a:latin typeface="喜鹊聚珍体 regular" panose="00000500000000000000" charset="-122"/>
                <a:ea typeface="宋体" panose="02010600030101010101" pitchFamily="2" charset="-122"/>
              </a:rPr>
              <a:t>During the premigratory season, chum salmon fry </a:t>
            </a:r>
            <a:r>
              <a:rPr lang="en-US" sz="2400" b="0">
                <a:solidFill>
                  <a:srgbClr val="D4B988"/>
                </a:solidFill>
                <a:latin typeface="喜鹊聚珍体 regular" panose="00000500000000000000" charset="-122"/>
                <a:ea typeface="宋体" panose="02010600030101010101" pitchFamily="2" charset="-122"/>
              </a:rPr>
              <a:t>swam against the flow of current</a:t>
            </a:r>
            <a:r>
              <a:rPr lang="en-US" sz="2400" b="0">
                <a:solidFill>
                  <a:srgbClr val="2E2E2E"/>
                </a:solidFill>
                <a:latin typeface="喜鹊聚珍体 regular" panose="00000500000000000000" charset="-122"/>
                <a:ea typeface="宋体" panose="02010600030101010101" pitchFamily="2" charset="-122"/>
              </a:rPr>
              <a:t>. T3 treatment changed their swimming direction to downstream . Underyearling sockeye salmon showed a natural surge of T4, 2 weeks before downstream migration occurred.</a:t>
            </a:r>
            <a:endParaRPr lang="en-US" altLang="en-US" sz="2400" b="0">
              <a:solidFill>
                <a:srgbClr val="2E2E2E"/>
              </a:solidFill>
              <a:latin typeface="喜鹊聚珍体 regular" panose="00000500000000000000" charset="-122"/>
              <a:ea typeface="宋体" panose="02010600030101010101" pitchFamily="2" charset="-122"/>
            </a:endParaRPr>
          </a:p>
        </p:txBody>
      </p:sp>
      <p:sp>
        <p:nvSpPr>
          <p:cNvPr id="100" name="文本框 99"/>
          <p:cNvSpPr txBox="1"/>
          <p:nvPr/>
        </p:nvSpPr>
        <p:spPr>
          <a:xfrm>
            <a:off x="1557655" y="4041775"/>
            <a:ext cx="5643245" cy="1848485"/>
          </a:xfrm>
          <a:prstGeom prst="rect">
            <a:avLst/>
          </a:prstGeom>
          <a:noFill/>
          <a:ln w="9525">
            <a:noFill/>
          </a:ln>
        </p:spPr>
        <p:txBody>
          <a:bodyPr>
            <a:noAutofit/>
          </a:bodyPr>
          <a:p>
            <a:pPr indent="0"/>
            <a:r>
              <a:rPr lang="en-US" sz="2400" b="0">
                <a:solidFill>
                  <a:srgbClr val="2E2E2E"/>
                </a:solidFill>
                <a:latin typeface="喜鹊聚珍体 regular" panose="00000500000000000000" charset="-122"/>
                <a:ea typeface="宋体" panose="02010600030101010101" pitchFamily="2" charset="-122"/>
              </a:rPr>
              <a:t>Underyearling coho salmon showed greater </a:t>
            </a:r>
            <a:r>
              <a:rPr lang="en-US" sz="2400" b="0">
                <a:solidFill>
                  <a:srgbClr val="D4B988"/>
                </a:solidFill>
                <a:latin typeface="喜鹊聚珍体 regular" panose="00000500000000000000" charset="-122"/>
                <a:ea typeface="宋体" panose="02010600030101010101" pitchFamily="2" charset="-122"/>
              </a:rPr>
              <a:t>preferences for seawater or undirected searching behavior</a:t>
            </a:r>
            <a:r>
              <a:rPr lang="en-US" sz="2400" b="0">
                <a:solidFill>
                  <a:srgbClr val="2E2E2E"/>
                </a:solidFill>
                <a:latin typeface="喜鹊聚珍体 regular" panose="00000500000000000000" charset="-122"/>
                <a:ea typeface="宋体" panose="02010600030101010101" pitchFamily="2" charset="-122"/>
              </a:rPr>
              <a:t> after treatment with growth hormone, T4 and cortisol.</a:t>
            </a:r>
            <a:endParaRPr lang="en-US" altLang="en-US" sz="2400" b="0">
              <a:solidFill>
                <a:srgbClr val="2E2E2E"/>
              </a:solidFill>
              <a:latin typeface="喜鹊聚珍体 regular" panose="00000500000000000000" charset="-122"/>
              <a:ea typeface="宋体" panose="02010600030101010101" pitchFamily="2" charset="-122"/>
            </a:endParaRPr>
          </a:p>
        </p:txBody>
      </p:sp>
      <p:pic>
        <p:nvPicPr>
          <p:cNvPr id="2" name="图片 2"/>
          <p:cNvPicPr>
            <a:picLocks noChangeAspect="1"/>
          </p:cNvPicPr>
          <p:nvPr/>
        </p:nvPicPr>
        <p:blipFill>
          <a:blip r:embed="rId3"/>
          <a:stretch>
            <a:fillRect/>
          </a:stretch>
        </p:blipFill>
        <p:spPr>
          <a:xfrm>
            <a:off x="7402195" y="3719830"/>
            <a:ext cx="4824095" cy="2148205"/>
          </a:xfrm>
          <a:prstGeom prst="rect">
            <a:avLst/>
          </a:prstGeom>
          <a:noFill/>
          <a:ln>
            <a:noFill/>
          </a:ln>
        </p:spPr>
      </p:pic>
      <p:sp>
        <p:nvSpPr>
          <p:cNvPr id="3" name="左箭头 2"/>
          <p:cNvSpPr/>
          <p:nvPr/>
        </p:nvSpPr>
        <p:spPr>
          <a:xfrm rot="1140000">
            <a:off x="9345930" y="4103370"/>
            <a:ext cx="325120" cy="76835"/>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左箭头 5"/>
          <p:cNvSpPr/>
          <p:nvPr/>
        </p:nvSpPr>
        <p:spPr>
          <a:xfrm rot="1140000" flipH="1">
            <a:off x="9183370" y="4281805"/>
            <a:ext cx="325120" cy="76835"/>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9110345" y="3996690"/>
            <a:ext cx="259715" cy="259715"/>
          </a:xfrm>
          <a:prstGeom prst="ellipse">
            <a:avLst/>
          </a:prstGeom>
          <a:noFill/>
          <a:ln w="25400"/>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4"/>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椭圆 6"/>
          <p:cNvSpPr/>
          <p:nvPr/>
        </p:nvSpPr>
        <p:spPr>
          <a:xfrm>
            <a:off x="-1616075" y="3790315"/>
            <a:ext cx="3783965" cy="378396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7780655" y="5469255"/>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nvSpPr>
        <p:spPr>
          <a:xfrm>
            <a:off x="9702165" y="-2480310"/>
            <a:ext cx="3783965" cy="3783965"/>
          </a:xfrm>
          <a:prstGeom prst="ellipse">
            <a:avLst/>
          </a:prstGeom>
          <a:blipFill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0" name="图片 9"/>
          <p:cNvPicPr>
            <a:picLocks noChangeAspect="1"/>
          </p:cNvPicPr>
          <p:nvPr/>
        </p:nvPicPr>
        <p:blipFill>
          <a:blip r:embed="rId4"/>
          <a:stretch>
            <a:fillRect/>
          </a:stretch>
        </p:blipFill>
        <p:spPr>
          <a:xfrm>
            <a:off x="11256645" y="3524250"/>
            <a:ext cx="609600" cy="590550"/>
          </a:xfrm>
          <a:prstGeom prst="rect">
            <a:avLst/>
          </a:prstGeom>
        </p:spPr>
      </p:pic>
      <p:pic>
        <p:nvPicPr>
          <p:cNvPr id="11" name="图片 10"/>
          <p:cNvPicPr>
            <a:picLocks noChangeAspect="1"/>
          </p:cNvPicPr>
          <p:nvPr/>
        </p:nvPicPr>
        <p:blipFill>
          <a:blip r:embed="rId4"/>
          <a:stretch>
            <a:fillRect/>
          </a:stretch>
        </p:blipFill>
        <p:spPr>
          <a:xfrm>
            <a:off x="2126615" y="2386330"/>
            <a:ext cx="609600" cy="590550"/>
          </a:xfrm>
          <a:prstGeom prst="rect">
            <a:avLst/>
          </a:prstGeom>
        </p:spPr>
      </p:pic>
      <p:sp>
        <p:nvSpPr>
          <p:cNvPr id="13" name="椭圆 12"/>
          <p:cNvSpPr/>
          <p:nvPr/>
        </p:nvSpPr>
        <p:spPr>
          <a:xfrm>
            <a:off x="-1899920" y="3402330"/>
            <a:ext cx="4365625" cy="4501515"/>
          </a:xfrm>
          <a:prstGeom prst="ellipse">
            <a:avLst/>
          </a:prstGeom>
          <a:noFill/>
          <a:ln w="3810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7604760" y="5302885"/>
            <a:ext cx="3827780" cy="36188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10323195" y="564324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10548620" y="585660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10548620" y="-70675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774045" y="-49339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0987405" y="-270510"/>
            <a:ext cx="1664970" cy="15741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4" name="椭圆 23"/>
          <p:cNvSpPr/>
          <p:nvPr/>
        </p:nvSpPr>
        <p:spPr>
          <a:xfrm>
            <a:off x="10679430" y="5980430"/>
            <a:ext cx="1830070" cy="1729740"/>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0" name="文本框 99"/>
          <p:cNvSpPr txBox="1"/>
          <p:nvPr/>
        </p:nvSpPr>
        <p:spPr>
          <a:xfrm>
            <a:off x="2044700" y="1303655"/>
            <a:ext cx="9821545" cy="3681730"/>
          </a:xfrm>
          <a:prstGeom prst="rect">
            <a:avLst/>
          </a:prstGeom>
          <a:noFill/>
          <a:ln w="9525">
            <a:noFill/>
          </a:ln>
        </p:spPr>
        <p:txBody>
          <a:bodyPr>
            <a:noAutofit/>
          </a:bodyPr>
          <a:p>
            <a:pPr indent="0"/>
            <a:r>
              <a:rPr lang="en-US" sz="2800" b="0">
                <a:solidFill>
                  <a:srgbClr val="2E2E2E"/>
                </a:solidFill>
                <a:latin typeface="喜鹊聚珍体 regular" panose="00000500000000000000" charset="-122"/>
                <a:ea typeface="喜鹊聚珍体 regular" panose="00000500000000000000" charset="-122"/>
                <a:cs typeface="喜鹊聚珍体 regular" panose="00000500000000000000" charset="-122"/>
              </a:rPr>
              <a:t>[1] Munehico Iwata,Downstream migratory behavior of salmonids and its relationship with cortisol and thyroid hormones: A review,Aquaculture,Volume 135, Issues 1–3,1995,Pages131-139,ISSN0044-8486,https://doi.org/10.1016/0044-8486(95)01000-9.s</a:t>
            </a:r>
            <a:endParaRPr lang="en-US" sz="2800" b="0">
              <a:solidFill>
                <a:srgbClr val="2E2E2E"/>
              </a:solidFill>
              <a:latin typeface="喜鹊聚珍体 regular" panose="00000500000000000000" charset="-122"/>
              <a:ea typeface="喜鹊聚珍体 regular" panose="00000500000000000000" charset="-122"/>
              <a:cs typeface="喜鹊聚珍体 regular" panose="00000500000000000000" charset="-122"/>
            </a:endParaRPr>
          </a:p>
          <a:p>
            <a:pPr indent="0"/>
            <a:r>
              <a:rPr lang="en-US" sz="2800" b="0">
                <a:solidFill>
                  <a:srgbClr val="2E2E2E"/>
                </a:solidFill>
                <a:latin typeface="喜鹊聚珍体 regular" panose="00000500000000000000" charset="-122"/>
                <a:ea typeface="喜鹊聚珍体 regular" panose="00000500000000000000" charset="-122"/>
                <a:cs typeface="喜鹊聚珍体 regular" panose="00000500000000000000" charset="-122"/>
              </a:rPr>
              <a:t> [2] </a:t>
            </a:r>
            <a:r>
              <a:rPr lang="zh-CN" sz="2800" b="0">
                <a:solidFill>
                  <a:srgbClr val="2E2E2E"/>
                </a:solidFill>
                <a:latin typeface="喜鹊聚珍体 regular" panose="00000500000000000000" charset="-122"/>
                <a:ea typeface="喜鹊聚珍体 regular" panose="00000500000000000000" charset="-122"/>
                <a:cs typeface="喜鹊聚珍体 regular" panose="00000500000000000000" charset="-122"/>
              </a:rPr>
              <a:t>冉雪琴,李文笙,林浩然. 甲状腺素和生长激素与斜带石斑鱼早期个体发育的关系[J]. 中山大学学报（自然科学版）,2003,42(4):74-78. DOI:10.3321/j.issn:0529-6579.2003.04.020.</a:t>
            </a:r>
            <a:endParaRPr lang="zh-CN" altLang="en-US" sz="2800" b="0">
              <a:solidFill>
                <a:srgbClr val="2E2E2E"/>
              </a:solidFill>
              <a:latin typeface="喜鹊聚珍体 regular" panose="00000500000000000000" charset="-122"/>
              <a:ea typeface="喜鹊聚珍体 regular" panose="00000500000000000000" charset="-122"/>
              <a:cs typeface="喜鹊聚珍体 regular" panose="00000500000000000000" charset="-122"/>
            </a:endParaRPr>
          </a:p>
        </p:txBody>
      </p:sp>
    </p:spTree>
    <p:custDataLst>
      <p:tags r:id="rId5"/>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椭圆 6"/>
          <p:cNvSpPr/>
          <p:nvPr/>
        </p:nvSpPr>
        <p:spPr>
          <a:xfrm>
            <a:off x="-1616075" y="3790315"/>
            <a:ext cx="3783965" cy="378396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7780655" y="5469255"/>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椭圆 8"/>
          <p:cNvSpPr/>
          <p:nvPr/>
        </p:nvSpPr>
        <p:spPr>
          <a:xfrm>
            <a:off x="9702165" y="-2480310"/>
            <a:ext cx="3783965" cy="3783965"/>
          </a:xfrm>
          <a:prstGeom prst="ellipse">
            <a:avLst/>
          </a:prstGeom>
          <a:blipFill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pic>
        <p:nvPicPr>
          <p:cNvPr id="10" name="图片 9"/>
          <p:cNvPicPr>
            <a:picLocks noChangeAspect="1"/>
          </p:cNvPicPr>
          <p:nvPr/>
        </p:nvPicPr>
        <p:blipFill>
          <a:blip r:embed="rId4"/>
          <a:stretch>
            <a:fillRect/>
          </a:stretch>
        </p:blipFill>
        <p:spPr>
          <a:xfrm>
            <a:off x="11256645" y="3524250"/>
            <a:ext cx="609600" cy="590550"/>
          </a:xfrm>
          <a:prstGeom prst="rect">
            <a:avLst/>
          </a:prstGeom>
        </p:spPr>
      </p:pic>
      <p:pic>
        <p:nvPicPr>
          <p:cNvPr id="11" name="图片 10"/>
          <p:cNvPicPr>
            <a:picLocks noChangeAspect="1"/>
          </p:cNvPicPr>
          <p:nvPr/>
        </p:nvPicPr>
        <p:blipFill>
          <a:blip r:embed="rId4"/>
          <a:stretch>
            <a:fillRect/>
          </a:stretch>
        </p:blipFill>
        <p:spPr>
          <a:xfrm>
            <a:off x="2126615" y="2386330"/>
            <a:ext cx="609600" cy="590550"/>
          </a:xfrm>
          <a:prstGeom prst="rect">
            <a:avLst/>
          </a:prstGeom>
        </p:spPr>
      </p:pic>
      <p:sp>
        <p:nvSpPr>
          <p:cNvPr id="13" name="椭圆 12"/>
          <p:cNvSpPr/>
          <p:nvPr/>
        </p:nvSpPr>
        <p:spPr>
          <a:xfrm>
            <a:off x="-1899920" y="3402330"/>
            <a:ext cx="4365625" cy="4501515"/>
          </a:xfrm>
          <a:prstGeom prst="ellipse">
            <a:avLst/>
          </a:prstGeom>
          <a:noFill/>
          <a:ln w="3810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7604760" y="5302885"/>
            <a:ext cx="3827780" cy="36188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10323195" y="564324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10548620" y="585660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10548620" y="-70675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774045" y="-49339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0987405" y="-270510"/>
            <a:ext cx="1664970" cy="15741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1" name="文本框 20"/>
          <p:cNvSpPr txBox="1"/>
          <p:nvPr/>
        </p:nvSpPr>
        <p:spPr>
          <a:xfrm>
            <a:off x="2282825" y="2648585"/>
            <a:ext cx="9280525" cy="1868805"/>
          </a:xfrm>
          <a:prstGeom prst="rect">
            <a:avLst/>
          </a:prstGeom>
          <a:noFill/>
        </p:spPr>
        <p:txBody>
          <a:bodyPr wrap="square" rtlCol="0">
            <a:noAutofit/>
          </a:bodyPr>
          <a:p>
            <a:pPr algn="dist"/>
            <a:r>
              <a:rPr lang="en-US" altLang="zh-CN" sz="8000" b="1">
                <a:solidFill>
                  <a:srgbClr val="1B4B73"/>
                </a:solidFill>
                <a:latin typeface="Times New Roman" panose="02020603050405020304" charset="0"/>
                <a:cs typeface="Times New Roman" panose="02020603050405020304" charset="0"/>
              </a:rPr>
              <a:t>Thank for listening</a:t>
            </a:r>
            <a:endParaRPr lang="en-US" altLang="zh-CN" sz="8000" b="1">
              <a:solidFill>
                <a:srgbClr val="1B4B73"/>
              </a:solidFill>
              <a:latin typeface="Times New Roman" panose="02020603050405020304" charset="0"/>
              <a:cs typeface="Times New Roman" panose="02020603050405020304" charset="0"/>
            </a:endParaRPr>
          </a:p>
        </p:txBody>
      </p:sp>
      <p:sp>
        <p:nvSpPr>
          <p:cNvPr id="24" name="椭圆 23"/>
          <p:cNvSpPr/>
          <p:nvPr/>
        </p:nvSpPr>
        <p:spPr>
          <a:xfrm>
            <a:off x="10679430" y="5980430"/>
            <a:ext cx="1830070" cy="1729740"/>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5"/>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8" name="椭圆 7"/>
          <p:cNvSpPr/>
          <p:nvPr/>
        </p:nvSpPr>
        <p:spPr>
          <a:xfrm>
            <a:off x="-1613535" y="1433195"/>
            <a:ext cx="3475990" cy="328612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椭圆 13"/>
          <p:cNvSpPr/>
          <p:nvPr/>
        </p:nvSpPr>
        <p:spPr>
          <a:xfrm>
            <a:off x="-1789430" y="1266825"/>
            <a:ext cx="3827780" cy="36188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690245" y="389318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464820" y="410654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4" name="矩形 3"/>
          <p:cNvSpPr/>
          <p:nvPr/>
        </p:nvSpPr>
        <p:spPr>
          <a:xfrm>
            <a:off x="4026535" y="1000125"/>
            <a:ext cx="3928745" cy="1118235"/>
          </a:xfrm>
          <a:prstGeom prst="rect">
            <a:avLst/>
          </a:prstGeom>
          <a:solidFill>
            <a:srgbClr val="1B4B73"/>
          </a:solidFill>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4776470" y="1098550"/>
            <a:ext cx="2827655" cy="922020"/>
          </a:xfrm>
          <a:prstGeom prst="rect">
            <a:avLst/>
          </a:prstGeom>
          <a:noFill/>
        </p:spPr>
        <p:txBody>
          <a:bodyPr wrap="square" rtlCol="0">
            <a:spAutoFit/>
          </a:bodyPr>
          <a:p>
            <a:r>
              <a:rPr lang="en-US" altLang="zh-CN" sz="5400">
                <a:solidFill>
                  <a:schemeClr val="bg1"/>
                </a:solidFill>
                <a:latin typeface="Times New Roman" panose="02020603050405020304" charset="0"/>
                <a:cs typeface="Times New Roman" panose="02020603050405020304" charset="0"/>
              </a:rPr>
              <a:t>Contents</a:t>
            </a:r>
            <a:endParaRPr lang="en-US" altLang="zh-CN" sz="5400">
              <a:solidFill>
                <a:schemeClr val="bg1"/>
              </a:solidFill>
              <a:latin typeface="Times New Roman" panose="02020603050405020304" charset="0"/>
              <a:cs typeface="Times New Roman" panose="02020603050405020304" charset="0"/>
            </a:endParaRPr>
          </a:p>
        </p:txBody>
      </p:sp>
      <p:sp>
        <p:nvSpPr>
          <p:cNvPr id="6" name="等腰三角形 5"/>
          <p:cNvSpPr/>
          <p:nvPr/>
        </p:nvSpPr>
        <p:spPr>
          <a:xfrm rot="10800000">
            <a:off x="3466465" y="2720975"/>
            <a:ext cx="560070" cy="560070"/>
          </a:xfrm>
          <a:prstGeom prst="triangle">
            <a:avLst/>
          </a:prstGeom>
          <a:solidFill>
            <a:srgbClr val="D4B9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等腰三角形 6"/>
          <p:cNvSpPr/>
          <p:nvPr/>
        </p:nvSpPr>
        <p:spPr>
          <a:xfrm rot="10800000">
            <a:off x="3466465" y="4325620"/>
            <a:ext cx="560070" cy="560070"/>
          </a:xfrm>
          <a:prstGeom prst="triangle">
            <a:avLst/>
          </a:prstGeom>
          <a:solidFill>
            <a:srgbClr val="D4B9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等腰三角形 8"/>
          <p:cNvSpPr/>
          <p:nvPr/>
        </p:nvSpPr>
        <p:spPr>
          <a:xfrm rot="10800000">
            <a:off x="3466465" y="5930265"/>
            <a:ext cx="560070" cy="560070"/>
          </a:xfrm>
          <a:prstGeom prst="triangle">
            <a:avLst/>
          </a:prstGeom>
          <a:solidFill>
            <a:srgbClr val="D4B9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椭圆 9"/>
          <p:cNvSpPr/>
          <p:nvPr/>
        </p:nvSpPr>
        <p:spPr>
          <a:xfrm>
            <a:off x="9070975" y="-2016125"/>
            <a:ext cx="3783965" cy="378396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7" name="椭圆 16"/>
          <p:cNvSpPr/>
          <p:nvPr/>
        </p:nvSpPr>
        <p:spPr>
          <a:xfrm>
            <a:off x="10536555" y="0"/>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10761980" y="213360"/>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9" name="椭圆 18"/>
          <p:cNvSpPr/>
          <p:nvPr/>
        </p:nvSpPr>
        <p:spPr>
          <a:xfrm>
            <a:off x="10975340" y="436245"/>
            <a:ext cx="1664970" cy="157416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椭圆 10"/>
          <p:cNvSpPr/>
          <p:nvPr/>
        </p:nvSpPr>
        <p:spPr>
          <a:xfrm>
            <a:off x="8218170" y="5528945"/>
            <a:ext cx="3783965" cy="3783965"/>
          </a:xfrm>
          <a:prstGeom prst="ellipse">
            <a:avLst/>
          </a:prstGeom>
          <a:blipFill rotWithShape="1">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椭圆 12"/>
          <p:cNvSpPr/>
          <p:nvPr/>
        </p:nvSpPr>
        <p:spPr>
          <a:xfrm>
            <a:off x="7955280" y="5319395"/>
            <a:ext cx="4365625" cy="4501515"/>
          </a:xfrm>
          <a:prstGeom prst="ellipse">
            <a:avLst/>
          </a:prstGeom>
          <a:noFill/>
          <a:ln w="3810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2" name="文本框 11"/>
          <p:cNvSpPr txBox="1"/>
          <p:nvPr/>
        </p:nvSpPr>
        <p:spPr>
          <a:xfrm>
            <a:off x="4445000" y="2662555"/>
            <a:ext cx="3833495" cy="645160"/>
          </a:xfrm>
          <a:prstGeom prst="rect">
            <a:avLst/>
          </a:prstGeom>
          <a:noFill/>
        </p:spPr>
        <p:txBody>
          <a:bodyPr wrap="square" rtlCol="0">
            <a:spAutoFit/>
          </a:bodyPr>
          <a:p>
            <a:r>
              <a:rPr lang="en-US" altLang="zh-CN" sz="3600">
                <a:solidFill>
                  <a:srgbClr val="1B4B73"/>
                </a:solidFill>
                <a:latin typeface="Times New Roman" panose="02020603050405020304" charset="0"/>
                <a:cs typeface="Times New Roman" panose="02020603050405020304" charset="0"/>
              </a:rPr>
              <a:t>Organs</a:t>
            </a:r>
            <a:endParaRPr lang="en-US" altLang="zh-CN" sz="3600">
              <a:solidFill>
                <a:srgbClr val="1B4B73"/>
              </a:solidFill>
              <a:latin typeface="Times New Roman" panose="02020603050405020304" charset="0"/>
              <a:cs typeface="Times New Roman" panose="02020603050405020304" charset="0"/>
            </a:endParaRPr>
          </a:p>
        </p:txBody>
      </p:sp>
      <p:sp>
        <p:nvSpPr>
          <p:cNvPr id="20" name="文本框 19"/>
          <p:cNvSpPr txBox="1"/>
          <p:nvPr/>
        </p:nvSpPr>
        <p:spPr>
          <a:xfrm>
            <a:off x="4445000" y="4240530"/>
            <a:ext cx="3833495" cy="645160"/>
          </a:xfrm>
          <a:prstGeom prst="rect">
            <a:avLst/>
          </a:prstGeom>
          <a:noFill/>
        </p:spPr>
        <p:txBody>
          <a:bodyPr wrap="square" rtlCol="0">
            <a:spAutoFit/>
          </a:bodyPr>
          <a:p>
            <a:r>
              <a:rPr lang="en-US" altLang="zh-CN" sz="3600">
                <a:solidFill>
                  <a:srgbClr val="1B4B73"/>
                </a:solidFill>
                <a:latin typeface="Times New Roman" panose="02020603050405020304" charset="0"/>
                <a:cs typeface="Times New Roman" panose="02020603050405020304" charset="0"/>
              </a:rPr>
              <a:t>Functions</a:t>
            </a:r>
            <a:endParaRPr lang="en-US" altLang="zh-CN" sz="3600">
              <a:solidFill>
                <a:srgbClr val="1B4B73"/>
              </a:solidFill>
              <a:latin typeface="Times New Roman" panose="02020603050405020304" charset="0"/>
              <a:cs typeface="Times New Roman" panose="02020603050405020304" charset="0"/>
            </a:endParaRPr>
          </a:p>
        </p:txBody>
      </p:sp>
      <p:sp>
        <p:nvSpPr>
          <p:cNvPr id="21" name="文本框 20"/>
          <p:cNvSpPr txBox="1"/>
          <p:nvPr/>
        </p:nvSpPr>
        <p:spPr>
          <a:xfrm>
            <a:off x="4384675" y="5818505"/>
            <a:ext cx="3833495" cy="645160"/>
          </a:xfrm>
          <a:prstGeom prst="rect">
            <a:avLst/>
          </a:prstGeom>
          <a:noFill/>
        </p:spPr>
        <p:txBody>
          <a:bodyPr wrap="square" rtlCol="0">
            <a:spAutoFit/>
          </a:bodyPr>
          <a:p>
            <a:r>
              <a:rPr lang="en-US" altLang="zh-CN" sz="3600">
                <a:solidFill>
                  <a:srgbClr val="1B4B73"/>
                </a:solidFill>
                <a:latin typeface="Times New Roman" panose="02020603050405020304" charset="0"/>
                <a:cs typeface="Times New Roman" panose="02020603050405020304" charset="0"/>
              </a:rPr>
              <a:t>Reference</a:t>
            </a:r>
            <a:endParaRPr lang="en-US" altLang="zh-CN" sz="3600">
              <a:solidFill>
                <a:srgbClr val="1B4B73"/>
              </a:solidFill>
              <a:latin typeface="Times New Roman" panose="02020603050405020304" charset="0"/>
              <a:cs typeface="Times New Roman" panose="02020603050405020304" charset="0"/>
            </a:endParaRPr>
          </a:p>
        </p:txBody>
      </p:sp>
      <p:cxnSp>
        <p:nvCxnSpPr>
          <p:cNvPr id="22" name="直接连接符 21"/>
          <p:cNvCxnSpPr/>
          <p:nvPr/>
        </p:nvCxnSpPr>
        <p:spPr>
          <a:xfrm flipV="1">
            <a:off x="4417695" y="3359785"/>
            <a:ext cx="1601470" cy="13970"/>
          </a:xfrm>
          <a:prstGeom prst="line">
            <a:avLst/>
          </a:prstGeom>
          <a:ln w="25400">
            <a:solidFill>
              <a:srgbClr val="1B4B73"/>
            </a:solidFill>
          </a:ln>
        </p:spPr>
        <p:style>
          <a:lnRef idx="1">
            <a:schemeClr val="accent1"/>
          </a:lnRef>
          <a:fillRef idx="0">
            <a:schemeClr val="accent1"/>
          </a:fillRef>
          <a:effectRef idx="0">
            <a:schemeClr val="accent1"/>
          </a:effectRef>
          <a:fontRef idx="minor">
            <a:schemeClr val="tx1"/>
          </a:fontRef>
        </p:style>
      </p:cxnSp>
      <p:cxnSp>
        <p:nvCxnSpPr>
          <p:cNvPr id="23" name="直接连接符 22"/>
          <p:cNvCxnSpPr/>
          <p:nvPr/>
        </p:nvCxnSpPr>
        <p:spPr>
          <a:xfrm flipV="1">
            <a:off x="4417695" y="4889500"/>
            <a:ext cx="2077720" cy="10160"/>
          </a:xfrm>
          <a:prstGeom prst="line">
            <a:avLst/>
          </a:prstGeom>
          <a:ln w="25400">
            <a:solidFill>
              <a:srgbClr val="1B4B73"/>
            </a:solidFill>
          </a:ln>
        </p:spPr>
        <p:style>
          <a:lnRef idx="1">
            <a:schemeClr val="accent1"/>
          </a:lnRef>
          <a:fillRef idx="0">
            <a:schemeClr val="accent1"/>
          </a:fillRef>
          <a:effectRef idx="0">
            <a:schemeClr val="accent1"/>
          </a:effectRef>
          <a:fontRef idx="minor">
            <a:schemeClr val="tx1"/>
          </a:fontRef>
        </p:style>
      </p:cxnSp>
      <p:cxnSp>
        <p:nvCxnSpPr>
          <p:cNvPr id="24" name="直接连接符 23"/>
          <p:cNvCxnSpPr/>
          <p:nvPr/>
        </p:nvCxnSpPr>
        <p:spPr>
          <a:xfrm flipV="1">
            <a:off x="4384675" y="6490970"/>
            <a:ext cx="2038985" cy="4445"/>
          </a:xfrm>
          <a:prstGeom prst="line">
            <a:avLst/>
          </a:prstGeom>
          <a:ln w="25400">
            <a:solidFill>
              <a:srgbClr val="1B4B73"/>
            </a:solidFill>
          </a:ln>
        </p:spPr>
        <p:style>
          <a:lnRef idx="1">
            <a:schemeClr val="accent1"/>
          </a:lnRef>
          <a:fillRef idx="0">
            <a:schemeClr val="accent1"/>
          </a:fillRef>
          <a:effectRef idx="0">
            <a:schemeClr val="accent1"/>
          </a:effectRef>
          <a:fontRef idx="minor">
            <a:schemeClr val="tx1"/>
          </a:fontRef>
        </p:style>
      </p:cxnSp>
    </p:spTree>
    <p:custDataLst>
      <p:tags r:id="rId4"/>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200275" y="494030"/>
            <a:ext cx="145288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organs</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nvSpPr>
        <p:spPr>
          <a:xfrm>
            <a:off x="-1402080" y="5101590"/>
            <a:ext cx="3138805" cy="313880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10316845" y="0"/>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89801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2948940" y="1800860"/>
            <a:ext cx="3002915" cy="503555"/>
          </a:xfrm>
          <a:prstGeom prst="rect">
            <a:avLst/>
          </a:prstGeom>
          <a:noFill/>
          <a:ln w="9525">
            <a:noFill/>
          </a:ln>
        </p:spPr>
        <p:txBody>
          <a:bodyPr>
            <a:noAutofit/>
          </a:bodyPr>
          <a:p>
            <a:pPr indent="0"/>
            <a:r>
              <a:rPr lang="en-US" sz="3200" b="0">
                <a:latin typeface="喜鹊聚珍体 regular" panose="00000500000000000000" charset="-122"/>
                <a:ea typeface="宋体" panose="02010600030101010101" pitchFamily="2" charset="-122"/>
              </a:rPr>
              <a:t>hypothalamus</a:t>
            </a:r>
            <a:endParaRPr lang="en-US" altLang="en-US" sz="3200" b="0">
              <a:latin typeface="喜鹊聚珍体 regular" panose="00000500000000000000" charset="-122"/>
              <a:ea typeface="宋体" panose="02010600030101010101" pitchFamily="2" charset="-122"/>
            </a:endParaRPr>
          </a:p>
        </p:txBody>
      </p:sp>
      <p:sp>
        <p:nvSpPr>
          <p:cNvPr id="10" name="文本框 9"/>
          <p:cNvSpPr txBox="1"/>
          <p:nvPr/>
        </p:nvSpPr>
        <p:spPr>
          <a:xfrm>
            <a:off x="3353435" y="3137535"/>
            <a:ext cx="1833880" cy="583565"/>
          </a:xfrm>
          <a:prstGeom prst="rect">
            <a:avLst/>
          </a:prstGeom>
          <a:noFill/>
          <a:ln w="9525">
            <a:noFill/>
          </a:ln>
        </p:spPr>
        <p:txBody>
          <a:bodyPr wrap="square">
            <a:spAutoFit/>
          </a:bodyPr>
          <a:p>
            <a:pPr indent="0"/>
            <a:r>
              <a:rPr lang="en-US" sz="3200" b="0">
                <a:latin typeface="喜鹊聚珍体 regular" panose="00000500000000000000" charset="-122"/>
                <a:ea typeface="宋体" panose="02010600030101010101" pitchFamily="2" charset="-122"/>
              </a:rPr>
              <a:t>pituitary</a:t>
            </a:r>
            <a:endParaRPr lang="en-US" altLang="en-US" sz="3200" b="0">
              <a:latin typeface="喜鹊聚珍体 regular" panose="00000500000000000000" charset="-122"/>
              <a:ea typeface="宋体" panose="02010600030101010101" pitchFamily="2" charset="-122"/>
            </a:endParaRPr>
          </a:p>
        </p:txBody>
      </p:sp>
      <p:sp>
        <p:nvSpPr>
          <p:cNvPr id="11" name="文本框 10"/>
          <p:cNvSpPr txBox="1"/>
          <p:nvPr/>
        </p:nvSpPr>
        <p:spPr>
          <a:xfrm>
            <a:off x="3430270" y="4554220"/>
            <a:ext cx="1564005" cy="641985"/>
          </a:xfrm>
          <a:prstGeom prst="rect">
            <a:avLst/>
          </a:prstGeom>
          <a:noFill/>
        </p:spPr>
        <p:txBody>
          <a:bodyPr wrap="square" rtlCol="0" anchor="t">
            <a:noAutofit/>
          </a:bodyPr>
          <a:p>
            <a:r>
              <a:rPr lang="zh-CN" altLang="en-US" sz="3200">
                <a:latin typeface="喜鹊聚珍体 regular" panose="00000500000000000000" charset="-122"/>
                <a:ea typeface="喜鹊聚珍体 regular" panose="00000500000000000000" charset="-122"/>
              </a:rPr>
              <a:t>thyroid</a:t>
            </a:r>
            <a:endParaRPr lang="zh-CN" altLang="en-US" sz="3200">
              <a:latin typeface="喜鹊聚珍体 regular" panose="00000500000000000000" charset="-122"/>
              <a:ea typeface="喜鹊聚珍体 regular" panose="00000500000000000000" charset="-122"/>
            </a:endParaRPr>
          </a:p>
        </p:txBody>
      </p:sp>
      <p:sp>
        <p:nvSpPr>
          <p:cNvPr id="12" name="下箭头 11"/>
          <p:cNvSpPr/>
          <p:nvPr/>
        </p:nvSpPr>
        <p:spPr>
          <a:xfrm>
            <a:off x="4102100" y="2394585"/>
            <a:ext cx="245745" cy="851535"/>
          </a:xfrm>
          <a:prstGeom prst="downArrow">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3" name="下箭头 12"/>
          <p:cNvSpPr/>
          <p:nvPr/>
        </p:nvSpPr>
        <p:spPr>
          <a:xfrm>
            <a:off x="4102100" y="3849370"/>
            <a:ext cx="245745" cy="851535"/>
          </a:xfrm>
          <a:prstGeom prst="downArrow">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4" name="文本框 13"/>
          <p:cNvSpPr txBox="1"/>
          <p:nvPr/>
        </p:nvSpPr>
        <p:spPr>
          <a:xfrm>
            <a:off x="5974715" y="2701290"/>
            <a:ext cx="3657600" cy="584835"/>
          </a:xfrm>
          <a:prstGeom prst="rect">
            <a:avLst/>
          </a:prstGeom>
          <a:noFill/>
        </p:spPr>
        <p:txBody>
          <a:bodyPr wrap="square" rtlCol="0" anchor="t">
            <a:noAutofit/>
          </a:bodyPr>
          <a:p>
            <a:r>
              <a:rPr lang="zh-CN" altLang="en-US" sz="3200">
                <a:latin typeface="喜鹊聚珍体 regular" panose="00000500000000000000" charset="-122"/>
                <a:ea typeface="喜鹊聚珍体 regular" panose="00000500000000000000" charset="-122"/>
              </a:rPr>
              <a:t> posterior pituitary</a:t>
            </a:r>
            <a:endParaRPr lang="zh-CN" altLang="en-US" sz="3200">
              <a:latin typeface="喜鹊聚珍体 regular" panose="00000500000000000000" charset="-122"/>
              <a:ea typeface="喜鹊聚珍体 regular" panose="00000500000000000000" charset="-122"/>
            </a:endParaRPr>
          </a:p>
        </p:txBody>
      </p:sp>
      <p:sp>
        <p:nvSpPr>
          <p:cNvPr id="17" name="文本框 16"/>
          <p:cNvSpPr txBox="1"/>
          <p:nvPr/>
        </p:nvSpPr>
        <p:spPr>
          <a:xfrm>
            <a:off x="5974715" y="3849370"/>
            <a:ext cx="3394710" cy="568960"/>
          </a:xfrm>
          <a:prstGeom prst="rect">
            <a:avLst/>
          </a:prstGeom>
          <a:noFill/>
        </p:spPr>
        <p:txBody>
          <a:bodyPr wrap="square" rtlCol="0" anchor="t">
            <a:noAutofit/>
          </a:bodyPr>
          <a:p>
            <a:r>
              <a:rPr lang="zh-CN" altLang="en-US" sz="3200">
                <a:latin typeface="喜鹊聚珍体 regular" panose="00000500000000000000" charset="-122"/>
                <a:ea typeface="喜鹊聚珍体 regular" panose="00000500000000000000" charset="-122"/>
              </a:rPr>
              <a:t> anterior pituitary</a:t>
            </a:r>
            <a:endParaRPr lang="zh-CN" altLang="en-US" sz="3200">
              <a:latin typeface="喜鹊聚珍体 regular" panose="00000500000000000000" charset="-122"/>
              <a:ea typeface="喜鹊聚珍体 regular" panose="00000500000000000000" charset="-122"/>
            </a:endParaRPr>
          </a:p>
        </p:txBody>
      </p:sp>
      <p:sp>
        <p:nvSpPr>
          <p:cNvPr id="18" name="左大括号 17"/>
          <p:cNvSpPr/>
          <p:nvPr/>
        </p:nvSpPr>
        <p:spPr>
          <a:xfrm>
            <a:off x="5257165" y="2813050"/>
            <a:ext cx="519430" cy="1587500"/>
          </a:xfrm>
          <a:prstGeom prst="leftBrace">
            <a:avLst/>
          </a:prstGeom>
          <a:ln w="25400">
            <a:solidFill>
              <a:srgbClr val="1B4B73"/>
            </a:solidFill>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Tree>
    <p:custDataLst>
      <p:tags r:id="rId3"/>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088515" y="49403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Fuctions</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nvSpPr>
        <p:spPr>
          <a:xfrm>
            <a:off x="-1402080" y="5101590"/>
            <a:ext cx="3138805" cy="313880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10316845" y="0"/>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89801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232535" y="1440180"/>
            <a:ext cx="8818245" cy="1185545"/>
          </a:xfrm>
          <a:prstGeom prst="rect">
            <a:avLst/>
          </a:prstGeom>
          <a:noFill/>
          <a:ln w="9525">
            <a:noFill/>
          </a:ln>
        </p:spPr>
        <p:txBody>
          <a:bodyPr>
            <a:noAutofit/>
          </a:bodyPr>
          <a:p>
            <a:pPr indent="0"/>
            <a:r>
              <a:rPr lang="en-US" sz="2400" b="0">
                <a:latin typeface="喜鹊聚珍体 regular" panose="00000500000000000000" charset="-122"/>
                <a:ea typeface="宋体" panose="02010600030101010101" pitchFamily="2" charset="-122"/>
              </a:rPr>
              <a:t>The thyroxin tissue of most of fishes is scattered as small clusters of cells in the connective tissue of the throat regions, as opposed to the rather discrete gland found in tetrapods.</a:t>
            </a:r>
            <a:endParaRPr lang="en-US" altLang="en-US" sz="2400" b="0">
              <a:latin typeface="喜鹊聚珍体 regular" panose="00000500000000000000" charset="-122"/>
              <a:ea typeface="宋体" panose="02010600030101010101" pitchFamily="2" charset="-122"/>
            </a:endParaRPr>
          </a:p>
        </p:txBody>
      </p:sp>
      <p:pic>
        <p:nvPicPr>
          <p:cNvPr id="2" name="图片 1"/>
          <p:cNvPicPr>
            <a:picLocks noChangeAspect="1"/>
          </p:cNvPicPr>
          <p:nvPr/>
        </p:nvPicPr>
        <p:blipFill>
          <a:blip r:embed="rId3"/>
          <a:stretch>
            <a:fillRect/>
          </a:stretch>
        </p:blipFill>
        <p:spPr>
          <a:xfrm>
            <a:off x="2449195" y="3041015"/>
            <a:ext cx="3368040" cy="3437255"/>
          </a:xfrm>
          <a:prstGeom prst="rect">
            <a:avLst/>
          </a:prstGeom>
        </p:spPr>
      </p:pic>
      <p:sp>
        <p:nvSpPr>
          <p:cNvPr id="6" name="文本框 5"/>
          <p:cNvSpPr txBox="1"/>
          <p:nvPr/>
        </p:nvSpPr>
        <p:spPr>
          <a:xfrm>
            <a:off x="5897880" y="4097655"/>
            <a:ext cx="6061710" cy="706755"/>
          </a:xfrm>
          <a:prstGeom prst="rect">
            <a:avLst/>
          </a:prstGeom>
          <a:noFill/>
        </p:spPr>
        <p:txBody>
          <a:bodyPr wrap="square" rtlCol="0">
            <a:spAutoFit/>
          </a:bodyPr>
          <a:p>
            <a:r>
              <a:rPr lang="en-US" altLang="zh-CN" sz="2000">
                <a:latin typeface="Times New Roman" panose="02020603050405020304" charset="0"/>
                <a:cs typeface="Times New Roman" panose="02020603050405020304" charset="0"/>
              </a:rPr>
              <a:t>Thyroid follicles in young mullet, more cuboidal cells were found than squamous cells.</a:t>
            </a:r>
            <a:endParaRPr lang="en-US" altLang="zh-CN" sz="2000">
              <a:latin typeface="Times New Roman" panose="02020603050405020304" charset="0"/>
              <a:cs typeface="Times New Roman" panose="02020603050405020304" charset="0"/>
            </a:endParaRPr>
          </a:p>
        </p:txBody>
      </p:sp>
    </p:spTree>
    <p:custDataLst>
      <p:tags r:id="rId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3635375" y="37846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4166235" y="37846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Fuctions</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nvSpPr>
        <p:spPr>
          <a:xfrm>
            <a:off x="-1402080" y="5101590"/>
            <a:ext cx="3138805" cy="313880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10273665" y="-749935"/>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3975735" y="100393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sp>
        <p:nvSpPr>
          <p:cNvPr id="6" name="圆角右箭头 5"/>
          <p:cNvSpPr/>
          <p:nvPr/>
        </p:nvSpPr>
        <p:spPr>
          <a:xfrm rot="10800000">
            <a:off x="4299585" y="1107440"/>
            <a:ext cx="822960" cy="3044825"/>
          </a:xfrm>
          <a:prstGeom prst="bentArrow">
            <a:avLst>
              <a:gd name="adj1" fmla="val 19643"/>
              <a:gd name="adj2" fmla="val 25936"/>
              <a:gd name="adj3" fmla="val 50000"/>
              <a:gd name="adj4" fmla="val 24408"/>
            </a:avLst>
          </a:prstGeom>
          <a:solidFill>
            <a:srgbClr val="D4B9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3" name="圆角右箭头 2"/>
          <p:cNvSpPr/>
          <p:nvPr/>
        </p:nvSpPr>
        <p:spPr>
          <a:xfrm rot="10800000" flipH="1">
            <a:off x="4966335" y="1092835"/>
            <a:ext cx="822960" cy="2193290"/>
          </a:xfrm>
          <a:prstGeom prst="bentArrow">
            <a:avLst>
              <a:gd name="adj1" fmla="val 19643"/>
              <a:gd name="adj2" fmla="val 25936"/>
              <a:gd name="adj3" fmla="val 50000"/>
              <a:gd name="adj4" fmla="val 24408"/>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100" name="文本框 99"/>
          <p:cNvSpPr txBox="1"/>
          <p:nvPr/>
        </p:nvSpPr>
        <p:spPr>
          <a:xfrm>
            <a:off x="5875655" y="2783840"/>
            <a:ext cx="6242685" cy="973455"/>
          </a:xfrm>
          <a:prstGeom prst="rect">
            <a:avLst/>
          </a:prstGeom>
          <a:noFill/>
          <a:ln w="9525">
            <a:noFill/>
          </a:ln>
        </p:spPr>
        <p:txBody>
          <a:bodyPr>
            <a:noAutofit/>
          </a:bodyPr>
          <a:p>
            <a:pPr indent="0"/>
            <a:r>
              <a:rPr lang="en-US" sz="2800" b="0">
                <a:latin typeface="喜鹊聚珍体 regular" panose="00000500000000000000" charset="-122"/>
                <a:ea typeface="宋体" panose="02010600030101010101" pitchFamily="2" charset="-122"/>
              </a:rPr>
              <a:t>growth, development, and metabolism</a:t>
            </a:r>
            <a:endParaRPr lang="en-US" altLang="en-US" sz="2800" b="0">
              <a:latin typeface="喜鹊聚珍体 regular" panose="00000500000000000000" charset="-122"/>
              <a:ea typeface="宋体" panose="02010600030101010101" pitchFamily="2" charset="-122"/>
            </a:endParaRPr>
          </a:p>
        </p:txBody>
      </p:sp>
      <p:sp>
        <p:nvSpPr>
          <p:cNvPr id="10" name="矩形 9"/>
          <p:cNvSpPr/>
          <p:nvPr/>
        </p:nvSpPr>
        <p:spPr>
          <a:xfrm>
            <a:off x="5855335" y="2683510"/>
            <a:ext cx="6133465" cy="793750"/>
          </a:xfrm>
          <a:prstGeom prst="rect">
            <a:avLst/>
          </a:prstGeom>
          <a:noFill/>
          <a:ln w="34925" cmpd="sng">
            <a:solidFill>
              <a:srgbClr val="1B4B73"/>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1" name="文本框 10"/>
          <p:cNvSpPr txBox="1"/>
          <p:nvPr/>
        </p:nvSpPr>
        <p:spPr>
          <a:xfrm>
            <a:off x="6433820" y="4507230"/>
            <a:ext cx="5131435" cy="973455"/>
          </a:xfrm>
          <a:prstGeom prst="rect">
            <a:avLst/>
          </a:prstGeom>
          <a:noFill/>
          <a:ln w="9525">
            <a:noFill/>
          </a:ln>
        </p:spPr>
        <p:txBody>
          <a:bodyPr>
            <a:noAutofit/>
          </a:bodyPr>
          <a:p>
            <a:pPr indent="0"/>
            <a:r>
              <a:rPr lang="en-US" sz="2800" b="0">
                <a:solidFill>
                  <a:srgbClr val="D4B988"/>
                </a:solidFill>
                <a:latin typeface="喜鹊聚珍体 regular" panose="00000500000000000000" charset="-122"/>
                <a:ea typeface="宋体" panose="02010600030101010101" pitchFamily="2" charset="-122"/>
              </a:rPr>
              <a:t>morphological and physiological</a:t>
            </a:r>
            <a:endParaRPr lang="en-US" sz="2800" b="0">
              <a:solidFill>
                <a:srgbClr val="D4B988"/>
              </a:solidFill>
              <a:latin typeface="喜鹊聚珍体 regular" panose="00000500000000000000" charset="-122"/>
              <a:ea typeface="宋体" panose="02010600030101010101" pitchFamily="2" charset="-122"/>
            </a:endParaRPr>
          </a:p>
        </p:txBody>
      </p:sp>
      <p:sp>
        <p:nvSpPr>
          <p:cNvPr id="12" name="矩形 11"/>
          <p:cNvSpPr/>
          <p:nvPr/>
        </p:nvSpPr>
        <p:spPr>
          <a:xfrm>
            <a:off x="6373495" y="4507230"/>
            <a:ext cx="5189855" cy="620395"/>
          </a:xfrm>
          <a:prstGeom prst="rect">
            <a:avLst/>
          </a:prstGeom>
          <a:noFill/>
          <a:ln w="34925" cmpd="sng">
            <a:solidFill>
              <a:srgbClr val="D4B98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13" name="直接箭头连接符 12"/>
          <p:cNvCxnSpPr/>
          <p:nvPr/>
        </p:nvCxnSpPr>
        <p:spPr>
          <a:xfrm>
            <a:off x="8997315" y="3673475"/>
            <a:ext cx="3810" cy="686435"/>
          </a:xfrm>
          <a:prstGeom prst="straightConnector1">
            <a:avLst/>
          </a:prstGeom>
          <a:ln w="34925">
            <a:solidFill>
              <a:srgbClr val="D4B988"/>
            </a:solidFill>
            <a:tailEnd type="arrow"/>
          </a:ln>
        </p:spPr>
        <p:style>
          <a:lnRef idx="1">
            <a:schemeClr val="accent1"/>
          </a:lnRef>
          <a:fillRef idx="0">
            <a:schemeClr val="accent1"/>
          </a:fillRef>
          <a:effectRef idx="0">
            <a:schemeClr val="accent1"/>
          </a:effectRef>
          <a:fontRef idx="minor">
            <a:schemeClr val="tx1"/>
          </a:fontRef>
        </p:style>
      </p:cxnSp>
      <p:sp>
        <p:nvSpPr>
          <p:cNvPr id="14" name="文本框 13"/>
          <p:cNvSpPr txBox="1"/>
          <p:nvPr/>
        </p:nvSpPr>
        <p:spPr>
          <a:xfrm>
            <a:off x="0" y="3597275"/>
            <a:ext cx="4834255" cy="838200"/>
          </a:xfrm>
          <a:prstGeom prst="rect">
            <a:avLst/>
          </a:prstGeom>
          <a:noFill/>
          <a:ln w="9525">
            <a:noFill/>
          </a:ln>
        </p:spPr>
        <p:txBody>
          <a:bodyPr>
            <a:noAutofit/>
          </a:bodyPr>
          <a:p>
            <a:pPr indent="0"/>
            <a:r>
              <a:rPr lang="en-US" sz="2800" b="0">
                <a:solidFill>
                  <a:srgbClr val="D4B988"/>
                </a:solidFill>
                <a:latin typeface="喜鹊聚珍体 regular" panose="00000500000000000000" charset="-122"/>
                <a:ea typeface="宋体" panose="02010600030101010101" pitchFamily="2" charset="-122"/>
              </a:rPr>
              <a:t>seaward migratory behavior</a:t>
            </a:r>
            <a:endParaRPr lang="en-US" altLang="en-US" sz="2800" b="0">
              <a:solidFill>
                <a:srgbClr val="D4B988"/>
              </a:solidFill>
              <a:latin typeface="喜鹊聚珍体 regular" panose="00000500000000000000" charset="-122"/>
              <a:ea typeface="宋体" panose="02010600030101010101" pitchFamily="2" charset="-122"/>
            </a:endParaRPr>
          </a:p>
        </p:txBody>
      </p:sp>
      <p:sp>
        <p:nvSpPr>
          <p:cNvPr id="17" name="矩形 16"/>
          <p:cNvSpPr/>
          <p:nvPr/>
        </p:nvSpPr>
        <p:spPr>
          <a:xfrm>
            <a:off x="0" y="3531870"/>
            <a:ext cx="4298950" cy="620395"/>
          </a:xfrm>
          <a:prstGeom prst="rect">
            <a:avLst/>
          </a:prstGeom>
          <a:noFill/>
          <a:ln w="34925" cmpd="sng">
            <a:solidFill>
              <a:srgbClr val="D4B98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8" name="椭圆 17"/>
          <p:cNvSpPr/>
          <p:nvPr/>
        </p:nvSpPr>
        <p:spPr>
          <a:xfrm>
            <a:off x="581660" y="123190"/>
            <a:ext cx="1155065" cy="115506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3"/>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edge">
                                      <p:cBhvr>
                                        <p:cTn id="7" dur="2000"/>
                                        <p:tgtEl>
                                          <p:spTgt spid="13"/>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11"/>
                                        </p:tgtEl>
                                        <p:attrNameLst>
                                          <p:attrName>style.visibility</p:attrName>
                                        </p:attrNameLst>
                                      </p:cBhvr>
                                      <p:to>
                                        <p:strVal val="visible"/>
                                      </p:to>
                                    </p:set>
                                    <p:animEffect transition="in" filter="wedge">
                                      <p:cBhvr>
                                        <p:cTn id="10" dur="2000"/>
                                        <p:tgtEl>
                                          <p:spTgt spid="11"/>
                                        </p:tgtEl>
                                      </p:cBhvr>
                                    </p:animEffect>
                                  </p:childTnLst>
                                </p:cTn>
                              </p:par>
                              <p:par>
                                <p:cTn id="11" presetID="20"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wedge">
                                      <p:cBhvr>
                                        <p:cTn id="13" dur="2000"/>
                                        <p:tgtEl>
                                          <p:spTgt spid="12"/>
                                        </p:tgtEl>
                                      </p:cBhvr>
                                    </p:animEffect>
                                  </p:childTnLst>
                                </p:cTn>
                              </p:par>
                            </p:childTnLst>
                          </p:cTn>
                        </p:par>
                      </p:childTnLst>
                    </p:cTn>
                  </p:par>
                  <p:par>
                    <p:cTn id="14" fill="hold">
                      <p:stCondLst>
                        <p:cond delay="indefinite"/>
                      </p:stCondLst>
                      <p:childTnLst>
                        <p:par>
                          <p:cTn id="15" fill="hold">
                            <p:stCondLst>
                              <p:cond delay="0"/>
                            </p:stCondLst>
                            <p:childTnLst>
                              <p:par>
                                <p:cTn id="16" presetID="20" presetClass="entr" presetSubtype="0"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wedge">
                                      <p:cBhvr>
                                        <p:cTn id="18" dur="2000"/>
                                        <p:tgtEl>
                                          <p:spTgt spid="6"/>
                                        </p:tgtEl>
                                      </p:cBhvr>
                                    </p:animEffect>
                                  </p:childTnLst>
                                </p:cTn>
                              </p:par>
                              <p:par>
                                <p:cTn id="19" presetID="20"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animEffect transition="in" filter="wedge">
                                      <p:cBhvr>
                                        <p:cTn id="21" dur="2000"/>
                                        <p:tgtEl>
                                          <p:spTgt spid="14"/>
                                        </p:tgtEl>
                                      </p:cBhvr>
                                    </p:animEffect>
                                  </p:childTnLst>
                                </p:cTn>
                              </p:par>
                              <p:par>
                                <p:cTn id="22" presetID="20" presetClass="entr" presetSubtype="0" fill="hold" grpId="0" nodeType="with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edge">
                                      <p:cBhvr>
                                        <p:cTn id="24" dur="2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bldLvl="0" animBg="1"/>
      <p:bldP spid="11" grpId="1"/>
      <p:bldP spid="12" grpId="1" animBg="1"/>
      <p:bldP spid="6" grpId="0" animBg="1"/>
      <p:bldP spid="14" grpId="0"/>
      <p:bldP spid="17" grpId="0" animBg="1"/>
      <p:bldP spid="6" grpId="1" animBg="1"/>
      <p:bldP spid="14" grpId="1"/>
      <p:bldP spid="17"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088515" y="49403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Example</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custDataLst>
              <p:tags r:id="rId1"/>
            </p:custDataLst>
          </p:nvPr>
        </p:nvSpPr>
        <p:spPr>
          <a:xfrm>
            <a:off x="-1402080" y="5101590"/>
            <a:ext cx="3138805" cy="313880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custDataLst>
              <p:tags r:id="rId3"/>
            </p:custDataLst>
          </p:nvPr>
        </p:nvSpPr>
        <p:spPr>
          <a:xfrm>
            <a:off x="10316845" y="0"/>
            <a:ext cx="3475990" cy="3286125"/>
          </a:xfrm>
          <a:prstGeom prst="ellipse">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98183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pic>
        <p:nvPicPr>
          <p:cNvPr id="10" name="图片 1"/>
          <p:cNvPicPr>
            <a:picLocks noChangeAspect="1"/>
          </p:cNvPicPr>
          <p:nvPr>
            <p:custDataLst>
              <p:tags r:id="rId5"/>
            </p:custDataLst>
          </p:nvPr>
        </p:nvPicPr>
        <p:blipFill>
          <a:blip r:embed="rId6"/>
          <a:stretch>
            <a:fillRect/>
          </a:stretch>
        </p:blipFill>
        <p:spPr>
          <a:xfrm>
            <a:off x="6871653" y="3524250"/>
            <a:ext cx="5076825" cy="2838450"/>
          </a:xfrm>
          <a:prstGeom prst="rect">
            <a:avLst/>
          </a:prstGeom>
          <a:noFill/>
          <a:ln>
            <a:noFill/>
          </a:ln>
        </p:spPr>
      </p:pic>
      <p:sp>
        <p:nvSpPr>
          <p:cNvPr id="11" name="文本框 10"/>
          <p:cNvSpPr txBox="1"/>
          <p:nvPr/>
        </p:nvSpPr>
        <p:spPr>
          <a:xfrm>
            <a:off x="1736725" y="2847340"/>
            <a:ext cx="5080000" cy="3935730"/>
          </a:xfrm>
          <a:prstGeom prst="rect">
            <a:avLst/>
          </a:prstGeom>
          <a:noFill/>
          <a:ln w="9525">
            <a:noFill/>
          </a:ln>
        </p:spPr>
        <p:txBody>
          <a:bodyPr>
            <a:noAutofit/>
          </a:bodyPr>
          <a:p>
            <a:pPr indent="0"/>
            <a:r>
              <a:rPr lang="en-US" b="0">
                <a:latin typeface="喜鹊聚珍体 regular" panose="00000500000000000000" charset="-122"/>
                <a:ea typeface="宋体" panose="02010600030101010101" pitchFamily="2" charset="-122"/>
              </a:rPr>
              <a:t>The unfertilized eggs : high content of T3, 2.75ng,</a:t>
            </a:r>
            <a:endParaRPr lang="en-US" b="0">
              <a:latin typeface="喜鹊聚珍体 regular" panose="00000500000000000000" charset="-122"/>
              <a:ea typeface="宋体" panose="02010600030101010101" pitchFamily="2" charset="-122"/>
            </a:endParaRPr>
          </a:p>
          <a:p>
            <a:pPr indent="0"/>
            <a:endParaRPr lang="en-US" b="0">
              <a:latin typeface="喜鹊聚珍体 regular" panose="00000500000000000000" charset="-122"/>
              <a:ea typeface="宋体" panose="02010600030101010101" pitchFamily="2" charset="-122"/>
            </a:endParaRPr>
          </a:p>
          <a:p>
            <a:pPr indent="0"/>
            <a:r>
              <a:rPr lang="en-US" b="0">
                <a:latin typeface="喜鹊聚珍体 regular" panose="00000500000000000000" charset="-122"/>
                <a:ea typeface="宋体" panose="02010600030101010101" pitchFamily="2" charset="-122"/>
              </a:rPr>
              <a:t>Fertilized eggs or embryos : decrease gradually.</a:t>
            </a:r>
            <a:endParaRPr lang="en-US" b="0">
              <a:latin typeface="喜鹊聚珍体 regular" panose="00000500000000000000" charset="-122"/>
              <a:ea typeface="宋体" panose="02010600030101010101" pitchFamily="2" charset="-122"/>
            </a:endParaRPr>
          </a:p>
          <a:p>
            <a:pPr indent="0"/>
            <a:endParaRPr lang="en-US" b="0">
              <a:latin typeface="喜鹊聚珍体 regular" panose="00000500000000000000" charset="-122"/>
              <a:ea typeface="宋体" panose="02010600030101010101" pitchFamily="2" charset="-122"/>
            </a:endParaRPr>
          </a:p>
          <a:p>
            <a:pPr indent="0"/>
            <a:r>
              <a:rPr lang="en-US" b="0">
                <a:latin typeface="喜鹊聚珍体 regular" panose="00000500000000000000" charset="-122"/>
                <a:ea typeface="宋体" panose="02010600030101010101" pitchFamily="2" charset="-122"/>
              </a:rPr>
              <a:t>Hatched larvae:  increased to 3.05ng. </a:t>
            </a:r>
            <a:endParaRPr lang="en-US" b="0">
              <a:latin typeface="喜鹊聚珍体 regular" panose="00000500000000000000" charset="-122"/>
              <a:ea typeface="宋体" panose="02010600030101010101" pitchFamily="2" charset="-122"/>
            </a:endParaRPr>
          </a:p>
          <a:p>
            <a:pPr indent="0"/>
            <a:endParaRPr lang="en-US" b="0">
              <a:latin typeface="喜鹊聚珍体 regular" panose="00000500000000000000" charset="-122"/>
              <a:ea typeface="宋体" panose="02010600030101010101" pitchFamily="2" charset="-122"/>
            </a:endParaRPr>
          </a:p>
          <a:p>
            <a:pPr indent="0"/>
            <a:r>
              <a:rPr lang="en-US" b="0">
                <a:latin typeface="喜鹊聚珍体 regular" panose="00000500000000000000" charset="-122"/>
                <a:ea typeface="宋体" panose="02010600030101010101" pitchFamily="2" charset="-122"/>
              </a:rPr>
              <a:t>Until 50d: the content is the highest and it had remained at the high level.</a:t>
            </a:r>
            <a:endParaRPr lang="en-US" altLang="en-US" b="0">
              <a:latin typeface="喜鹊聚珍体 regular" panose="00000500000000000000" charset="-122"/>
              <a:ea typeface="宋体" panose="02010600030101010101" pitchFamily="2" charset="-122"/>
            </a:endParaRPr>
          </a:p>
        </p:txBody>
      </p:sp>
      <p:sp>
        <p:nvSpPr>
          <p:cNvPr id="12" name="文本框 11"/>
          <p:cNvSpPr txBox="1"/>
          <p:nvPr/>
        </p:nvSpPr>
        <p:spPr>
          <a:xfrm>
            <a:off x="3361690" y="1440180"/>
            <a:ext cx="6096000" cy="645160"/>
          </a:xfrm>
          <a:prstGeom prst="rect">
            <a:avLst/>
          </a:prstGeom>
          <a:noFill/>
        </p:spPr>
        <p:txBody>
          <a:bodyPr wrap="square" rtlCol="0" anchor="t">
            <a:spAutoFit/>
          </a:bodyPr>
          <a:p>
            <a:pPr indent="0"/>
            <a:r>
              <a:rPr lang="en-US">
                <a:latin typeface="喜鹊聚珍体 regular" panose="00000500000000000000" charset="-122"/>
                <a:ea typeface="宋体" panose="02010600030101010101" pitchFamily="2" charset="-122"/>
                <a:sym typeface="+mn-ea"/>
              </a:rPr>
              <a:t>Detect the content of T3 in embryos which are in the different stage of development and issues of fry. </a:t>
            </a:r>
            <a:endParaRPr lang="en-US" altLang="en-US">
              <a:latin typeface="喜鹊聚珍体 regular" panose="00000500000000000000" charset="-122"/>
              <a:ea typeface="宋体" panose="02010600030101010101" pitchFamily="2" charset="-122"/>
              <a:sym typeface="+mn-ea"/>
            </a:endParaRPr>
          </a:p>
        </p:txBody>
      </p:sp>
    </p:spTree>
    <p:custDataLst>
      <p:tags r:id="rId7"/>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088515" y="49403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Example</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custDataLst>
              <p:tags r:id="rId1"/>
            </p:custDataLst>
          </p:nvPr>
        </p:nvSpPr>
        <p:spPr>
          <a:xfrm>
            <a:off x="-1402080" y="5101590"/>
            <a:ext cx="3138805" cy="313880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custDataLst>
              <p:tags r:id="rId3"/>
            </p:custDataLst>
          </p:nvPr>
        </p:nvSpPr>
        <p:spPr>
          <a:xfrm>
            <a:off x="10316845" y="0"/>
            <a:ext cx="3475990" cy="3286125"/>
          </a:xfrm>
          <a:prstGeom prst="ellipse">
            <a:avLst/>
          </a:prstGeom>
          <a:blipFill rotWithShape="1">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98183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pic>
        <p:nvPicPr>
          <p:cNvPr id="10" name="图片 1"/>
          <p:cNvPicPr>
            <a:picLocks noChangeAspect="1"/>
          </p:cNvPicPr>
          <p:nvPr>
            <p:custDataLst>
              <p:tags r:id="rId5"/>
            </p:custDataLst>
          </p:nvPr>
        </p:nvPicPr>
        <p:blipFill>
          <a:blip r:embed="rId6"/>
          <a:stretch>
            <a:fillRect/>
          </a:stretch>
        </p:blipFill>
        <p:spPr>
          <a:xfrm>
            <a:off x="6871653" y="3524250"/>
            <a:ext cx="5076825" cy="2838450"/>
          </a:xfrm>
          <a:prstGeom prst="rect">
            <a:avLst/>
          </a:prstGeom>
          <a:noFill/>
          <a:ln>
            <a:noFill/>
          </a:ln>
        </p:spPr>
      </p:pic>
      <p:sp>
        <p:nvSpPr>
          <p:cNvPr id="100" name="文本框 99"/>
          <p:cNvSpPr txBox="1"/>
          <p:nvPr/>
        </p:nvSpPr>
        <p:spPr>
          <a:xfrm>
            <a:off x="4470400" y="709613"/>
            <a:ext cx="5080000" cy="1476375"/>
          </a:xfrm>
          <a:prstGeom prst="rect">
            <a:avLst/>
          </a:prstGeom>
          <a:noFill/>
          <a:ln w="9525">
            <a:noFill/>
          </a:ln>
        </p:spPr>
        <p:txBody>
          <a:bodyPr>
            <a:spAutoFit/>
          </a:bodyPr>
          <a:p>
            <a:pPr indent="0"/>
            <a:r>
              <a:rPr lang="en-US" b="0">
                <a:latin typeface="喜鹊聚珍体 regular" panose="00000500000000000000" charset="-122"/>
                <a:ea typeface="宋体" panose="02010600030101010101" pitchFamily="2" charset="-122"/>
              </a:rPr>
              <a:t>Thyroxin not only plays a important role </a:t>
            </a:r>
            <a:r>
              <a:rPr lang="en-US" b="0">
                <a:solidFill>
                  <a:srgbClr val="D4B988"/>
                </a:solidFill>
                <a:latin typeface="喜鹊聚珍体 regular" panose="00000500000000000000" charset="-122"/>
                <a:ea typeface="宋体" panose="02010600030101010101" pitchFamily="2" charset="-122"/>
              </a:rPr>
              <a:t>in adult</a:t>
            </a:r>
            <a:r>
              <a:rPr lang="en-US" b="0">
                <a:latin typeface="喜鹊聚珍体 regular" panose="00000500000000000000" charset="-122"/>
                <a:ea typeface="宋体" panose="02010600030101010101" pitchFamily="2" charset="-122"/>
              </a:rPr>
              <a:t>, but also it does express in the </a:t>
            </a:r>
            <a:r>
              <a:rPr lang="en-US" b="0">
                <a:solidFill>
                  <a:srgbClr val="D4B988"/>
                </a:solidFill>
                <a:latin typeface="喜鹊聚珍体 regular" panose="00000500000000000000" charset="-122"/>
                <a:ea typeface="宋体" panose="02010600030101010101" pitchFamily="2" charset="-122"/>
              </a:rPr>
              <a:t>unfertilized egg</a:t>
            </a:r>
            <a:r>
              <a:rPr lang="en-US" b="0">
                <a:latin typeface="喜鹊聚珍体 regular" panose="00000500000000000000" charset="-122"/>
                <a:ea typeface="宋体" panose="02010600030101010101" pitchFamily="2" charset="-122"/>
              </a:rPr>
              <a:t> when it adjusts fish’s development after adenophypophysis or anterior pituitary appears functional polarization.</a:t>
            </a:r>
            <a:endParaRPr lang="en-US" altLang="en-US" b="0">
              <a:latin typeface="喜鹊聚珍体 regular" panose="00000500000000000000" charset="-122"/>
              <a:ea typeface="宋体" panose="02010600030101010101" pitchFamily="2" charset="-122"/>
            </a:endParaRPr>
          </a:p>
        </p:txBody>
      </p:sp>
      <p:sp>
        <p:nvSpPr>
          <p:cNvPr id="2" name="文本框 1"/>
          <p:cNvSpPr txBox="1"/>
          <p:nvPr/>
        </p:nvSpPr>
        <p:spPr>
          <a:xfrm>
            <a:off x="174625" y="2301875"/>
            <a:ext cx="10948035" cy="1221740"/>
          </a:xfrm>
          <a:prstGeom prst="rect">
            <a:avLst/>
          </a:prstGeom>
          <a:noFill/>
          <a:ln w="9525">
            <a:noFill/>
          </a:ln>
        </p:spPr>
        <p:txBody>
          <a:bodyPr>
            <a:noAutofit/>
          </a:bodyPr>
          <a:p>
            <a:pPr indent="0"/>
            <a:r>
              <a:rPr lang="en-US" sz="2400" b="0">
                <a:latin typeface="喜鹊聚珍体 regular" panose="00000500000000000000" charset="-122"/>
                <a:ea typeface="宋体" panose="02010600030101010101" pitchFamily="2" charset="-122"/>
              </a:rPr>
              <a:t>The first peak of the data —— </a:t>
            </a:r>
            <a:endParaRPr lang="en-US" sz="2400" b="0">
              <a:latin typeface="喜鹊聚珍体 regular" panose="00000500000000000000" charset="-122"/>
              <a:ea typeface="宋体" panose="02010600030101010101" pitchFamily="2" charset="-122"/>
            </a:endParaRPr>
          </a:p>
          <a:p>
            <a:pPr indent="0"/>
            <a:r>
              <a:rPr lang="en-US" sz="2400" b="0">
                <a:latin typeface="喜鹊聚珍体 regular" panose="00000500000000000000" charset="-122"/>
                <a:ea typeface="宋体" panose="02010600030101010101" pitchFamily="2" charset="-122"/>
              </a:rPr>
              <a:t>                                  the mother-sourced thyroxin in yelk had be digested,the most of thyroxin are endogenous</a:t>
            </a:r>
            <a:endParaRPr lang="en-US" sz="2400" b="0">
              <a:latin typeface="喜鹊聚珍体 regular" panose="00000500000000000000" charset="-122"/>
              <a:ea typeface="宋体" panose="02010600030101010101" pitchFamily="2" charset="-122"/>
            </a:endParaRPr>
          </a:p>
        </p:txBody>
      </p:sp>
      <p:sp>
        <p:nvSpPr>
          <p:cNvPr id="3" name="文本框 2"/>
          <p:cNvSpPr txBox="1"/>
          <p:nvPr/>
        </p:nvSpPr>
        <p:spPr>
          <a:xfrm>
            <a:off x="250825" y="4006850"/>
            <a:ext cx="6621145" cy="2520950"/>
          </a:xfrm>
          <a:prstGeom prst="rect">
            <a:avLst/>
          </a:prstGeom>
          <a:noFill/>
          <a:ln w="9525">
            <a:noFill/>
          </a:ln>
        </p:spPr>
        <p:txBody>
          <a:bodyPr>
            <a:noAutofit/>
          </a:bodyPr>
          <a:p>
            <a:pPr indent="0"/>
            <a:r>
              <a:rPr lang="en-US" sz="2400" b="0">
                <a:latin typeface="喜鹊聚珍体 regular" panose="00000500000000000000" charset="-122"/>
                <a:ea typeface="宋体" panose="02010600030101010101" pitchFamily="2" charset="-122"/>
              </a:rPr>
              <a:t>The third bottom ——</a:t>
            </a:r>
            <a:endParaRPr lang="en-US" sz="2400" b="0">
              <a:latin typeface="喜鹊聚珍体 regular" panose="00000500000000000000" charset="-122"/>
              <a:ea typeface="宋体" panose="02010600030101010101" pitchFamily="2" charset="-122"/>
            </a:endParaRPr>
          </a:p>
          <a:p>
            <a:pPr indent="0"/>
            <a:r>
              <a:rPr lang="en-US" sz="2400" b="0">
                <a:latin typeface="喜鹊聚珍体 regular" panose="00000500000000000000" charset="-122"/>
                <a:ea typeface="宋体" panose="02010600030101010101" pitchFamily="2" charset="-122"/>
              </a:rPr>
              <a:t>              after 15d, the content of T3 retained at the relatively lower level while the content of T4 increased obviously. It indicated that fry has the ability to control the excretion of T3 via the activity of enzymes</a:t>
            </a:r>
            <a:endParaRPr lang="en-US" sz="2400" b="0">
              <a:latin typeface="喜鹊聚珍体 regular" panose="00000500000000000000" charset="-122"/>
              <a:ea typeface="宋体" panose="02010600030101010101" pitchFamily="2" charset="-122"/>
            </a:endParaRPr>
          </a:p>
        </p:txBody>
      </p:sp>
    </p:spTree>
    <p:custDataLst>
      <p:tags r:id="rId7"/>
    </p:custData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100"/>
                                        </p:tgtEl>
                                        <p:attrNameLst>
                                          <p:attrName>style.visibility</p:attrName>
                                        </p:attrNameLst>
                                      </p:cBhvr>
                                      <p:to>
                                        <p:strVal val="visible"/>
                                      </p:to>
                                    </p:set>
                                    <p:animEffect transition="in" filter="wedge">
                                      <p:cBhvr>
                                        <p:cTn id="7" dur="2000"/>
                                        <p:tgtEl>
                                          <p:spTgt spid="100"/>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edge">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edge">
                                      <p:cBhvr>
                                        <p:cTn id="1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0" grpId="0"/>
      <p:bldP spid="100" grpId="1"/>
      <p:bldP spid="2" grpId="0"/>
      <p:bldP spid="2" grpId="1"/>
      <p:bldP spid="3" grpId="0"/>
      <p:bldP spid="3"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088515" y="49403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Example</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nvSpPr>
        <p:spPr>
          <a:xfrm>
            <a:off x="-1402080" y="5101590"/>
            <a:ext cx="3138805" cy="313880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10316845" y="0"/>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98183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sp>
        <p:nvSpPr>
          <p:cNvPr id="100" name="文本框 99"/>
          <p:cNvSpPr txBox="1"/>
          <p:nvPr/>
        </p:nvSpPr>
        <p:spPr>
          <a:xfrm>
            <a:off x="1736725" y="1862455"/>
            <a:ext cx="8341995" cy="1577340"/>
          </a:xfrm>
          <a:prstGeom prst="rect">
            <a:avLst/>
          </a:prstGeom>
          <a:noFill/>
          <a:ln w="9525">
            <a:noFill/>
          </a:ln>
        </p:spPr>
        <p:txBody>
          <a:bodyPr>
            <a:noAutofit/>
          </a:bodyPr>
          <a:p>
            <a:pPr indent="0"/>
            <a:r>
              <a:rPr lang="en-US" sz="2400" b="0">
                <a:latin typeface="喜鹊聚珍体 regular" panose="00000500000000000000" charset="-122"/>
                <a:ea typeface="宋体" panose="02010600030101010101" pitchFamily="2" charset="-122"/>
              </a:rPr>
              <a:t>“It also initiates seaward migratory behavior and the accompany osmoregulatory adaptations of juvenile </a:t>
            </a:r>
            <a:r>
              <a:rPr lang="en-US" sz="2400">
                <a:latin typeface="喜鹊聚珍体 regular" panose="00000500000000000000" charset="-122"/>
                <a:ea typeface="宋体" panose="02010600030101010101" pitchFamily="2" charset="-122"/>
                <a:sym typeface="+mn-ea"/>
              </a:rPr>
              <a:t>salmonids</a:t>
            </a:r>
            <a:r>
              <a:rPr lang="en-US" sz="2400" b="0">
                <a:latin typeface="喜鹊聚珍体 regular" panose="00000500000000000000" charset="-122"/>
                <a:ea typeface="宋体" panose="02010600030101010101" pitchFamily="2" charset="-122"/>
              </a:rPr>
              <a:t> during their seaward spawning migration.”</a:t>
            </a:r>
            <a:endParaRPr lang="en-US" altLang="en-US" sz="2400" b="0">
              <a:latin typeface="喜鹊聚珍体 regular" panose="00000500000000000000" charset="-122"/>
              <a:ea typeface="宋体" panose="02010600030101010101" pitchFamily="2" charset="-122"/>
            </a:endParaRPr>
          </a:p>
        </p:txBody>
      </p:sp>
      <p:pic>
        <p:nvPicPr>
          <p:cNvPr id="2" name="图片 2"/>
          <p:cNvPicPr>
            <a:picLocks noChangeAspect="1"/>
          </p:cNvPicPr>
          <p:nvPr/>
        </p:nvPicPr>
        <p:blipFill>
          <a:blip r:embed="rId3"/>
          <a:stretch>
            <a:fillRect/>
          </a:stretch>
        </p:blipFill>
        <p:spPr>
          <a:xfrm>
            <a:off x="2507615" y="3439795"/>
            <a:ext cx="6799580" cy="3027680"/>
          </a:xfrm>
          <a:prstGeom prst="rect">
            <a:avLst/>
          </a:prstGeom>
          <a:noFill/>
          <a:ln>
            <a:noFill/>
          </a:ln>
        </p:spPr>
      </p:pic>
      <p:sp>
        <p:nvSpPr>
          <p:cNvPr id="3" name="左箭头 2"/>
          <p:cNvSpPr/>
          <p:nvPr/>
        </p:nvSpPr>
        <p:spPr>
          <a:xfrm rot="1140000">
            <a:off x="5130800" y="3987165"/>
            <a:ext cx="457200" cy="10795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左箭头 5"/>
          <p:cNvSpPr/>
          <p:nvPr/>
        </p:nvSpPr>
        <p:spPr>
          <a:xfrm rot="1140000" flipH="1">
            <a:off x="4968240" y="4165600"/>
            <a:ext cx="457200" cy="10795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文本框 9"/>
          <p:cNvSpPr txBox="1"/>
          <p:nvPr/>
        </p:nvSpPr>
        <p:spPr>
          <a:xfrm>
            <a:off x="4323715" y="488315"/>
            <a:ext cx="3545205" cy="638810"/>
          </a:xfrm>
          <a:prstGeom prst="rect">
            <a:avLst/>
          </a:prstGeom>
          <a:noFill/>
        </p:spPr>
        <p:txBody>
          <a:bodyPr wrap="square" rtlCol="0" anchor="t">
            <a:noAutofit/>
          </a:bodyPr>
          <a:p>
            <a:r>
              <a:rPr lang="en-US" sz="3200" b="1">
                <a:latin typeface="喜鹊聚珍体 regular" panose="00000500000000000000" charset="-122"/>
                <a:ea typeface="宋体" panose="02010600030101010101" pitchFamily="2" charset="-122"/>
                <a:sym typeface="+mn-ea"/>
              </a:rPr>
              <a:t>——salmonids</a:t>
            </a:r>
            <a:endParaRPr lang="en-US" altLang="en-US" sz="3200" b="1">
              <a:latin typeface="喜鹊聚珍体 regular" panose="00000500000000000000" charset="-122"/>
              <a:ea typeface="宋体" panose="02010600030101010101" pitchFamily="2" charset="-122"/>
              <a:sym typeface="+mn-ea"/>
            </a:endParaRPr>
          </a:p>
        </p:txBody>
      </p:sp>
    </p:spTree>
    <p:custDataLst>
      <p:tags r:id="rId4"/>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p:sp>
        <p:nvSpPr>
          <p:cNvPr id="4" name="梯形 3"/>
          <p:cNvSpPr/>
          <p:nvPr/>
        </p:nvSpPr>
        <p:spPr>
          <a:xfrm>
            <a:off x="1557655" y="494030"/>
            <a:ext cx="2738120" cy="714375"/>
          </a:xfrm>
          <a:prstGeom prst="trapezoid">
            <a:avLst>
              <a:gd name="adj" fmla="val 18311"/>
            </a:avLst>
          </a:prstGeom>
          <a:solidFill>
            <a:srgbClr val="1B4B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5" name="文本框 4"/>
          <p:cNvSpPr txBox="1"/>
          <p:nvPr/>
        </p:nvSpPr>
        <p:spPr>
          <a:xfrm>
            <a:off x="2088515" y="494030"/>
            <a:ext cx="1885950" cy="645160"/>
          </a:xfrm>
          <a:prstGeom prst="rect">
            <a:avLst/>
          </a:prstGeom>
          <a:noFill/>
        </p:spPr>
        <p:txBody>
          <a:bodyPr wrap="square" rtlCol="0">
            <a:spAutoFit/>
          </a:bodyPr>
          <a:p>
            <a:r>
              <a:rPr lang="en-US" altLang="zh-CN" sz="3600">
                <a:solidFill>
                  <a:schemeClr val="bg1"/>
                </a:solidFill>
                <a:latin typeface="Times New Roman" panose="02020603050405020304" charset="0"/>
                <a:cs typeface="Times New Roman" panose="02020603050405020304" charset="0"/>
              </a:rPr>
              <a:t>Example</a:t>
            </a:r>
            <a:endParaRPr lang="en-US" altLang="zh-CN" sz="3600">
              <a:solidFill>
                <a:schemeClr val="bg1"/>
              </a:solidFill>
              <a:latin typeface="Times New Roman" panose="02020603050405020304" charset="0"/>
              <a:cs typeface="Times New Roman" panose="02020603050405020304" charset="0"/>
            </a:endParaRPr>
          </a:p>
        </p:txBody>
      </p:sp>
      <p:sp>
        <p:nvSpPr>
          <p:cNvPr id="7" name="椭圆 6"/>
          <p:cNvSpPr/>
          <p:nvPr/>
        </p:nvSpPr>
        <p:spPr>
          <a:xfrm>
            <a:off x="-1402080" y="5101590"/>
            <a:ext cx="3138805" cy="3138805"/>
          </a:xfrm>
          <a:prstGeom prst="ellipse">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8" name="椭圆 7"/>
          <p:cNvSpPr/>
          <p:nvPr/>
        </p:nvSpPr>
        <p:spPr>
          <a:xfrm>
            <a:off x="10316845" y="0"/>
            <a:ext cx="3475990" cy="3286125"/>
          </a:xfrm>
          <a:prstGeom prst="ellipse">
            <a:avLst/>
          </a:prstGeom>
          <a:blipFill rotWithShape="1">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5" name="椭圆 14"/>
          <p:cNvSpPr/>
          <p:nvPr/>
        </p:nvSpPr>
        <p:spPr>
          <a:xfrm>
            <a:off x="9632315" y="-749935"/>
            <a:ext cx="2542540" cy="240347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6" name="椭圆 15"/>
          <p:cNvSpPr/>
          <p:nvPr/>
        </p:nvSpPr>
        <p:spPr>
          <a:xfrm>
            <a:off x="9857740" y="-536575"/>
            <a:ext cx="2091055" cy="1976755"/>
          </a:xfrm>
          <a:prstGeom prst="ellipse">
            <a:avLst/>
          </a:prstGeom>
          <a:noFill/>
          <a:ln w="31750">
            <a:solidFill>
              <a:srgbClr val="D4B9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cxnSp>
        <p:nvCxnSpPr>
          <p:cNvPr id="9" name="直接连接符 8"/>
          <p:cNvCxnSpPr/>
          <p:nvPr/>
        </p:nvCxnSpPr>
        <p:spPr>
          <a:xfrm flipV="1">
            <a:off x="1981835" y="1119505"/>
            <a:ext cx="2000250" cy="19050"/>
          </a:xfrm>
          <a:prstGeom prst="line">
            <a:avLst/>
          </a:prstGeom>
          <a:ln w="25400">
            <a:solidFill>
              <a:srgbClr val="FAFAFA"/>
            </a:solidFill>
          </a:ln>
        </p:spPr>
        <p:style>
          <a:lnRef idx="1">
            <a:schemeClr val="accent1"/>
          </a:lnRef>
          <a:fillRef idx="0">
            <a:schemeClr val="accent1"/>
          </a:fillRef>
          <a:effectRef idx="0">
            <a:schemeClr val="accent1"/>
          </a:effectRef>
          <a:fontRef idx="minor">
            <a:schemeClr val="tx1"/>
          </a:fontRef>
        </p:style>
      </p:cxnSp>
      <p:sp>
        <p:nvSpPr>
          <p:cNvPr id="10" name="文本框 9"/>
          <p:cNvSpPr txBox="1"/>
          <p:nvPr/>
        </p:nvSpPr>
        <p:spPr>
          <a:xfrm>
            <a:off x="4323715" y="488315"/>
            <a:ext cx="3545205" cy="638810"/>
          </a:xfrm>
          <a:prstGeom prst="rect">
            <a:avLst/>
          </a:prstGeom>
          <a:noFill/>
        </p:spPr>
        <p:txBody>
          <a:bodyPr wrap="square" rtlCol="0" anchor="t">
            <a:noAutofit/>
          </a:bodyPr>
          <a:p>
            <a:r>
              <a:rPr lang="en-US" sz="3200" b="1">
                <a:latin typeface="喜鹊聚珍体 regular" panose="00000500000000000000" charset="-122"/>
                <a:ea typeface="宋体" panose="02010600030101010101" pitchFamily="2" charset="-122"/>
                <a:sym typeface="+mn-ea"/>
              </a:rPr>
              <a:t>——salmonids</a:t>
            </a:r>
            <a:endParaRPr lang="en-US" altLang="en-US" sz="3200" b="1">
              <a:latin typeface="喜鹊聚珍体 regular" panose="00000500000000000000" charset="-122"/>
              <a:ea typeface="宋体" panose="02010600030101010101" pitchFamily="2" charset="-122"/>
              <a:sym typeface="+mn-ea"/>
            </a:endParaRPr>
          </a:p>
        </p:txBody>
      </p:sp>
      <p:sp>
        <p:nvSpPr>
          <p:cNvPr id="11" name="文本框 10"/>
          <p:cNvSpPr txBox="1"/>
          <p:nvPr/>
        </p:nvSpPr>
        <p:spPr>
          <a:xfrm>
            <a:off x="1557655" y="3157855"/>
            <a:ext cx="7214870" cy="2272665"/>
          </a:xfrm>
          <a:prstGeom prst="rect">
            <a:avLst/>
          </a:prstGeom>
          <a:noFill/>
          <a:ln w="9525">
            <a:noFill/>
          </a:ln>
        </p:spPr>
        <p:txBody>
          <a:bodyPr>
            <a:noAutofit/>
          </a:bodyPr>
          <a:p>
            <a:pPr indent="0"/>
            <a:r>
              <a:rPr lang="en-US" sz="2400" b="0">
                <a:solidFill>
                  <a:srgbClr val="2E2E2E"/>
                </a:solidFill>
                <a:latin typeface="喜鹊聚珍体 regular" panose="00000500000000000000" charset="-122"/>
                <a:ea typeface="宋体" panose="02010600030101010101" pitchFamily="2" charset="-122"/>
              </a:rPr>
              <a:t>Thyroxine (T4)-treated pre-smolts showed less aggressive behavior. Before the migratory period, chum salmon fry and coho salmon yearlings preferred shaded areas more than open areas.</a:t>
            </a:r>
            <a:endParaRPr lang="en-US" altLang="en-US" sz="2400" b="0">
              <a:solidFill>
                <a:srgbClr val="2E2E2E"/>
              </a:solidFill>
              <a:latin typeface="喜鹊聚珍体 regular" panose="00000500000000000000" charset="-122"/>
              <a:ea typeface="宋体" panose="02010600030101010101" pitchFamily="2" charset="-122"/>
            </a:endParaRPr>
          </a:p>
        </p:txBody>
      </p:sp>
      <p:sp>
        <p:nvSpPr>
          <p:cNvPr id="12" name="文本框 11"/>
          <p:cNvSpPr txBox="1"/>
          <p:nvPr/>
        </p:nvSpPr>
        <p:spPr>
          <a:xfrm>
            <a:off x="1558290" y="5101590"/>
            <a:ext cx="10390505" cy="586740"/>
          </a:xfrm>
          <a:prstGeom prst="rect">
            <a:avLst/>
          </a:prstGeom>
          <a:noFill/>
          <a:ln w="9525">
            <a:noFill/>
          </a:ln>
        </p:spPr>
        <p:txBody>
          <a:bodyPr>
            <a:noAutofit/>
          </a:bodyPr>
          <a:p>
            <a:pPr indent="0"/>
            <a:r>
              <a:rPr lang="en-US" sz="2400" b="0">
                <a:solidFill>
                  <a:srgbClr val="2E2E2E"/>
                </a:solidFill>
                <a:latin typeface="喜鹊聚珍体 regular" panose="00000500000000000000" charset="-122"/>
                <a:ea typeface="宋体" panose="02010600030101010101" pitchFamily="2" charset="-122"/>
              </a:rPr>
              <a:t>Triiodothyronine (T3) or T4 treatment induced a </a:t>
            </a:r>
            <a:r>
              <a:rPr lang="en-US" sz="2400" b="0">
                <a:solidFill>
                  <a:srgbClr val="D4B988"/>
                </a:solidFill>
                <a:latin typeface="喜鹊聚珍体 regular" panose="00000500000000000000" charset="-122"/>
                <a:ea typeface="宋体" panose="02010600030101010101" pitchFamily="2" charset="-122"/>
              </a:rPr>
              <a:t>preference for open areas</a:t>
            </a:r>
            <a:r>
              <a:rPr lang="en-US" sz="2400" b="0">
                <a:solidFill>
                  <a:srgbClr val="2E2E2E"/>
                </a:solidFill>
                <a:latin typeface="喜鹊聚珍体 regular" panose="00000500000000000000" charset="-122"/>
                <a:ea typeface="宋体" panose="02010600030101010101" pitchFamily="2" charset="-122"/>
              </a:rPr>
              <a:t>.</a:t>
            </a:r>
            <a:endParaRPr lang="en-US" altLang="en-US" sz="2400" b="0">
              <a:solidFill>
                <a:srgbClr val="2E2E2E"/>
              </a:solidFill>
              <a:latin typeface="喜鹊聚珍体 regular" panose="00000500000000000000" charset="-122"/>
              <a:ea typeface="宋体" panose="02010600030101010101" pitchFamily="2" charset="-122"/>
            </a:endParaRPr>
          </a:p>
        </p:txBody>
      </p:sp>
      <p:sp>
        <p:nvSpPr>
          <p:cNvPr id="14" name="文本框 13"/>
          <p:cNvSpPr txBox="1"/>
          <p:nvPr/>
        </p:nvSpPr>
        <p:spPr>
          <a:xfrm>
            <a:off x="1557655" y="1751965"/>
            <a:ext cx="8299450" cy="1007745"/>
          </a:xfrm>
          <a:prstGeom prst="rect">
            <a:avLst/>
          </a:prstGeom>
          <a:noFill/>
          <a:ln w="9525">
            <a:noFill/>
          </a:ln>
        </p:spPr>
        <p:txBody>
          <a:bodyPr>
            <a:noAutofit/>
          </a:bodyPr>
          <a:p>
            <a:pPr indent="0"/>
            <a:r>
              <a:rPr lang="en-US" sz="2400" b="0">
                <a:solidFill>
                  <a:srgbClr val="2E2E2E"/>
                </a:solidFill>
                <a:latin typeface="喜鹊聚珍体 regular" panose="00000500000000000000" charset="-122"/>
                <a:ea typeface="宋体" panose="02010600030101010101" pitchFamily="2" charset="-122"/>
              </a:rPr>
              <a:t>The migratory behavior of several species of salmonids raised in hatcheries or artificial streams together with its hormonal control.</a:t>
            </a:r>
            <a:endParaRPr lang="zh-CN" altLang="en-US" sz="2400" b="0">
              <a:solidFill>
                <a:srgbClr val="2E2E2E"/>
              </a:solidFill>
              <a:latin typeface="喜鹊聚珍体 regular" panose="00000500000000000000" charset="-122"/>
              <a:ea typeface="宋体" panose="02010600030101010101" pitchFamily="2" charset="-122"/>
            </a:endParaRPr>
          </a:p>
        </p:txBody>
      </p:sp>
    </p:spTree>
    <p:custDataLst>
      <p:tags r:id="rId3"/>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176"/>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176"/>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64.xml><?xml version="1.0" encoding="utf-8"?>
<p:tagLst xmlns:p="http://schemas.openxmlformats.org/presentationml/2006/main">
  <p:tag name="KSO_WM_BEAUTIFY_FLAG" val="#wm#"/>
  <p:tag name="KSO_WM_TEMPLATE_CATEGORY" val="custom"/>
  <p:tag name="KSO_WM_TEMPLATE_INDEX" val="20205176"/>
</p:tagLst>
</file>

<file path=ppt/tags/tag65.xml><?xml version="1.0" encoding="utf-8"?>
<p:tagLst xmlns:p="http://schemas.openxmlformats.org/presentationml/2006/main">
  <p:tag name="KSO_WM_BEAUTIFY_FLAG" val="#wm#"/>
  <p:tag name="KSO_WM_TEMPLATE_CATEGORY" val="custom"/>
  <p:tag name="KSO_WM_TEMPLATE_INDEX" val="20205176"/>
</p:tagLst>
</file>

<file path=ppt/tags/tag66.xml><?xml version="1.0" encoding="utf-8"?>
<p:tagLst xmlns:p="http://schemas.openxmlformats.org/presentationml/2006/main">
  <p:tag name="KSO_WM_BEAUTIFY_FLAG" val="#wm#"/>
  <p:tag name="KSO_WM_TEMPLATE_CATEGORY" val="custom"/>
  <p:tag name="KSO_WM_TEMPLATE_INDEX" val="20205176"/>
</p:tagLst>
</file>

<file path=ppt/tags/tag67.xml><?xml version="1.0" encoding="utf-8"?>
<p:tagLst xmlns:p="http://schemas.openxmlformats.org/presentationml/2006/main">
  <p:tag name="KSO_WM_BEAUTIFY_FLAG" val="#wm#"/>
  <p:tag name="KSO_WM_TEMPLATE_CATEGORY" val="custom"/>
  <p:tag name="KSO_WM_TEMPLATE_INDEX" val="20205176"/>
</p:tagLst>
</file>

<file path=ppt/tags/tag68.xml><?xml version="1.0" encoding="utf-8"?>
<p:tagLst xmlns:p="http://schemas.openxmlformats.org/presentationml/2006/main">
  <p:tag name="KSO_WM_UNIT_PLACING_PICTURE_USER_VIEWPORT" val="{&quot;height&quot;:4943,&quot;width&quot;:4943}"/>
</p:tagLst>
</file>

<file path=ppt/tags/tag69.xml><?xml version="1.0" encoding="utf-8"?>
<p:tagLst xmlns:p="http://schemas.openxmlformats.org/presentationml/2006/main">
  <p:tag name="KSO_WM_UNIT_PLACING_PICTURE_USER_VIEWPORT" val="{&quot;height&quot;:5175,&quot;width&quot;:5474}"/>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UNIT_PLACING_PICTURE_USER_VIEWPORT" val="{&quot;height&quot;:4470,&quot;width&quot;:7995}"/>
</p:tagLst>
</file>

<file path=ppt/tags/tag71.xml><?xml version="1.0" encoding="utf-8"?>
<p:tagLst xmlns:p="http://schemas.openxmlformats.org/presentationml/2006/main">
  <p:tag name="KSO_WM_BEAUTIFY_FLAG" val="#wm#"/>
  <p:tag name="KSO_WM_TEMPLATE_CATEGORY" val="custom"/>
  <p:tag name="KSO_WM_TEMPLATE_INDEX" val="20205176"/>
</p:tagLst>
</file>

<file path=ppt/tags/tag72.xml><?xml version="1.0" encoding="utf-8"?>
<p:tagLst xmlns:p="http://schemas.openxmlformats.org/presentationml/2006/main">
  <p:tag name="KSO_WM_UNIT_PLACING_PICTURE_USER_VIEWPORT" val="{&quot;height&quot;:4943,&quot;width&quot;:4943}"/>
</p:tagLst>
</file>

<file path=ppt/tags/tag73.xml><?xml version="1.0" encoding="utf-8"?>
<p:tagLst xmlns:p="http://schemas.openxmlformats.org/presentationml/2006/main">
  <p:tag name="KSO_WM_UNIT_PLACING_PICTURE_USER_VIEWPORT" val="{&quot;height&quot;:5175,&quot;width&quot;:5474}"/>
</p:tagLst>
</file>

<file path=ppt/tags/tag74.xml><?xml version="1.0" encoding="utf-8"?>
<p:tagLst xmlns:p="http://schemas.openxmlformats.org/presentationml/2006/main">
  <p:tag name="KSO_WM_UNIT_PLACING_PICTURE_USER_VIEWPORT" val="{&quot;height&quot;:4470,&quot;width&quot;:7995}"/>
</p:tagLst>
</file>

<file path=ppt/tags/tag75.xml><?xml version="1.0" encoding="utf-8"?>
<p:tagLst xmlns:p="http://schemas.openxmlformats.org/presentationml/2006/main">
  <p:tag name="KSO_WM_BEAUTIFY_FLAG" val="#wm#"/>
  <p:tag name="KSO_WM_TEMPLATE_CATEGORY" val="custom"/>
  <p:tag name="KSO_WM_TEMPLATE_INDEX" val="20205176"/>
</p:tagLst>
</file>

<file path=ppt/tags/tag76.xml><?xml version="1.0" encoding="utf-8"?>
<p:tagLst xmlns:p="http://schemas.openxmlformats.org/presentationml/2006/main">
  <p:tag name="KSO_WM_BEAUTIFY_FLAG" val="#wm#"/>
  <p:tag name="KSO_WM_TEMPLATE_CATEGORY" val="custom"/>
  <p:tag name="KSO_WM_TEMPLATE_INDEX" val="20205176"/>
</p:tagLst>
</file>

<file path=ppt/tags/tag77.xml><?xml version="1.0" encoding="utf-8"?>
<p:tagLst xmlns:p="http://schemas.openxmlformats.org/presentationml/2006/main">
  <p:tag name="KSO_WM_BEAUTIFY_FLAG" val="#wm#"/>
  <p:tag name="KSO_WM_TEMPLATE_CATEGORY" val="custom"/>
  <p:tag name="KSO_WM_TEMPLATE_INDEX" val="20205176"/>
</p:tagLst>
</file>

<file path=ppt/tags/tag78.xml><?xml version="1.0" encoding="utf-8"?>
<p:tagLst xmlns:p="http://schemas.openxmlformats.org/presentationml/2006/main">
  <p:tag name="KSO_WM_BEAUTIFY_FLAG" val="#wm#"/>
  <p:tag name="KSO_WM_TEMPLATE_CATEGORY" val="custom"/>
  <p:tag name="KSO_WM_TEMPLATE_INDEX" val="20205176"/>
</p:tagLst>
</file>

<file path=ppt/tags/tag79.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0.xml><?xml version="1.0" encoding="utf-8"?>
<p:tagLst xmlns:p="http://schemas.openxmlformats.org/presentationml/2006/main">
  <p:tag name="KSO_WM_SLIDE_ID" val="custom20205176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176"/>
  <p:tag name="KSO_WM_SLIDE_LAYOUT" val="a_b"/>
  <p:tag name="KSO_WM_SLIDE_LAYOUT_CNT" val="1_1"/>
  <p:tag name="KSO_WM_UNIT_SHOW_EDIT_AREA_INDICATION" val="1"/>
  <p:tag name="KSO_WM_TEMPLATE_THUMBS_INDEX" val="1、4、7、12、13、14、15、16、17、18、20、24、25、28、33、36、40、43、44"/>
</p:tagLst>
</file>

<file path=ppt/tags/tag81.xml><?xml version="1.0" encoding="utf-8"?>
<p:tagLst xmlns:p="http://schemas.openxmlformats.org/presentationml/2006/main">
  <p:tag name="COMMONDATA" val="eyJoZGlkIjoiMDUwNjVmMmNjYThlZjc4MzQyYTU4NWJkMGIzNzI3YzcifQ=="/>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rgbClr val="000000"/>
      </a:dk1>
      <a:lt1>
        <a:srgbClr val="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gs>
            <a:gs pos="100000">
              <a:schemeClr val="phClr">
                <a:lumMod val="85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2816</Words>
  <Application>WPS 演示</Application>
  <PresentationFormat>宽屏</PresentationFormat>
  <Paragraphs>90</Paragraphs>
  <Slides>12</Slides>
  <Notes>4</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12</vt:i4>
      </vt:variant>
    </vt:vector>
  </HeadingPairs>
  <TitlesOfParts>
    <vt:vector size="22" baseType="lpstr">
      <vt:lpstr>Arial</vt:lpstr>
      <vt:lpstr>宋体</vt:lpstr>
      <vt:lpstr>Wingdings</vt:lpstr>
      <vt:lpstr>Wingdings</vt:lpstr>
      <vt:lpstr>微软雅黑</vt:lpstr>
      <vt:lpstr>Arial Unicode MS</vt:lpstr>
      <vt:lpstr>Calibri</vt:lpstr>
      <vt:lpstr>Times New Roman</vt:lpstr>
      <vt:lpstr>喜鹊聚珍体 regular</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画舫烟中浅</cp:lastModifiedBy>
  <cp:revision>186</cp:revision>
  <dcterms:created xsi:type="dcterms:W3CDTF">2019-06-19T02:08:00Z</dcterms:created>
  <dcterms:modified xsi:type="dcterms:W3CDTF">2022-10-19T07:07:14Z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2052-11.1.0.12598</vt:lpwstr>
  </property>
  <property fmtid="{D5CDD505-2E9C-101B-9397-08002B2CF9AE}" pid="3" name="ICV">
    <vt:lpwstr>29D42E582B9447DF96A4E8EA9BC25E86</vt:lpwstr>
  </property>
</Properties>
</file>