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436" r:id="rId3"/>
    <p:sldId id="336" r:id="rId4"/>
    <p:sldId id="365" r:id="rId5"/>
    <p:sldId id="361" r:id="rId6"/>
    <p:sldId id="337" r:id="rId7"/>
    <p:sldId id="366" r:id="rId8"/>
    <p:sldId id="370" r:id="rId9"/>
    <p:sldId id="367" r:id="rId10"/>
    <p:sldId id="371" r:id="rId11"/>
    <p:sldId id="362" r:id="rId12"/>
    <p:sldId id="363" r:id="rId13"/>
    <p:sldId id="372" r:id="rId14"/>
    <p:sldId id="398" r:id="rId15"/>
    <p:sldId id="397" r:id="rId16"/>
    <p:sldId id="405" r:id="rId17"/>
    <p:sldId id="404" r:id="rId18"/>
    <p:sldId id="407" r:id="rId19"/>
    <p:sldId id="401" r:id="rId20"/>
    <p:sldId id="402" r:id="rId21"/>
    <p:sldId id="399" r:id="rId22"/>
    <p:sldId id="400" r:id="rId23"/>
    <p:sldId id="403" r:id="rId24"/>
    <p:sldId id="373" r:id="rId25"/>
    <p:sldId id="375" r:id="rId26"/>
    <p:sldId id="409" r:id="rId27"/>
    <p:sldId id="408" r:id="rId28"/>
    <p:sldId id="410" r:id="rId29"/>
    <p:sldId id="411" r:id="rId30"/>
    <p:sldId id="412" r:id="rId31"/>
    <p:sldId id="413" r:id="rId32"/>
    <p:sldId id="414" r:id="rId33"/>
    <p:sldId id="415" r:id="rId34"/>
    <p:sldId id="416" r:id="rId35"/>
    <p:sldId id="417" r:id="rId36"/>
    <p:sldId id="418" r:id="rId37"/>
    <p:sldId id="419" r:id="rId38"/>
    <p:sldId id="420" r:id="rId39"/>
    <p:sldId id="421" r:id="rId40"/>
    <p:sldId id="422" r:id="rId41"/>
    <p:sldId id="423" r:id="rId42"/>
    <p:sldId id="424" r:id="rId43"/>
    <p:sldId id="425" r:id="rId44"/>
    <p:sldId id="426" r:id="rId45"/>
    <p:sldId id="427" r:id="rId46"/>
    <p:sldId id="428" r:id="rId47"/>
    <p:sldId id="434" r:id="rId48"/>
    <p:sldId id="435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horzBarState="maximized">
    <p:restoredLeft sz="15620"/>
    <p:restoredTop sz="68955" autoAdjust="0"/>
  </p:normalViewPr>
  <p:slideViewPr>
    <p:cSldViewPr snapToObjects="1">
      <p:cViewPr varScale="1">
        <p:scale>
          <a:sx n="128" d="100"/>
          <a:sy n="128" d="100"/>
        </p:scale>
        <p:origin x="-3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1D14A-54E2-AB4D-B2A1-21D271AB9454}" type="datetimeFigureOut">
              <a:rPr lang="en-US" smtClean="0"/>
              <a:pPr/>
              <a:t>3/14/18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5070E-A507-0F46-852B-26386A1574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3/14/18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3/14/18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3/14/18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3/14/18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3/14/18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3/14/18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3/14/18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3/14/18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3/14/18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3/14/18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115C-B0B4-8946-B147-A9EE8D8D3B7D}" type="datetimeFigureOut">
              <a:rPr lang="en-US" smtClean="0"/>
              <a:pPr/>
              <a:t>3/14/18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115C-B0B4-8946-B147-A9EE8D8D3B7D}" type="datetimeFigureOut">
              <a:rPr lang="en-US" smtClean="0"/>
              <a:pPr/>
              <a:t>3/14/18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4B354-BFF0-1D4E-A96D-087AA75E32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df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hyperlink" Target="http://www.pbs.org/wgbh/nova/teachers/activities/3003_fish_01.html" TargetMode="External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hyperlink" Target="http://pond.dnr.cornell.edu/nyfish/Esocidae/northern_pike.html" TargetMode="External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" Type="http://schemas.openxmlformats.org/officeDocument/2006/relationships/video" Target="NULL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jpeg"/><Relationship Id="rId8" Type="http://schemas.openxmlformats.org/officeDocument/2006/relationships/image" Target="../media/image54.png"/><Relationship Id="rId9" Type="http://schemas.openxmlformats.org/officeDocument/2006/relationships/image" Target="../media/image55.jpeg"/><Relationship Id="rId10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video" Target="NULL" TargetMode="Externa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jpe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35350"/>
            <a:ext cx="7772400" cy="1085850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3600" dirty="0" smtClean="0"/>
              <a:t>Lesson 2 </a:t>
            </a:r>
            <a:br>
              <a:rPr lang="en-US" sz="3600" dirty="0" smtClean="0"/>
            </a:br>
            <a:r>
              <a:rPr lang="en-US" sz="3600" dirty="0" smtClean="0"/>
              <a:t>Skeleton, skin and scales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30400"/>
            <a:ext cx="6400800" cy="76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Shanghai Ocean University</a:t>
            </a:r>
          </a:p>
          <a:p>
            <a:r>
              <a:rPr lang="en-US" sz="2000" dirty="0" smtClean="0"/>
              <a:t>Mar 8, 14, 2017</a:t>
            </a: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863601"/>
            <a:ext cx="7772400" cy="990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Ichthyology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207000"/>
            <a:ext cx="1816100" cy="73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207000"/>
            <a:ext cx="1828800" cy="736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100" y="5207000"/>
            <a:ext cx="1816100" cy="73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Basicranial</a:t>
            </a:r>
            <a:r>
              <a:rPr lang="en-US" dirty="0" smtClean="0"/>
              <a:t> region</a:t>
            </a:r>
            <a:endParaRPr lang="en-US" dirty="0"/>
          </a:p>
        </p:txBody>
      </p:sp>
      <p:pic>
        <p:nvPicPr>
          <p:cNvPr id="4" name="Picture 3" descr="Neurocranium_lat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038600"/>
            <a:ext cx="3268980" cy="2743200"/>
          </a:xfrm>
          <a:prstGeom prst="rect">
            <a:avLst/>
          </a:prstGeom>
        </p:spPr>
      </p:pic>
      <p:pic>
        <p:nvPicPr>
          <p:cNvPr id="5" name="Picture 4" descr="Neurocranium_dor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1" y="4038600"/>
            <a:ext cx="3247391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1524000"/>
            <a:ext cx="419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Three sets of cartilage bones,: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altLang="zh-CN" dirty="0" err="1" smtClean="0"/>
              <a:t>E</a:t>
            </a:r>
            <a:r>
              <a:rPr lang="en-US" dirty="0" err="1" smtClean="0"/>
              <a:t>xoccipitals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altLang="zh-CN" dirty="0" err="1" smtClean="0"/>
              <a:t>B</a:t>
            </a:r>
            <a:r>
              <a:rPr lang="en-US" dirty="0" err="1" smtClean="0"/>
              <a:t>asioccipital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altLang="zh-CN" dirty="0" err="1" smtClean="0"/>
              <a:t>S</a:t>
            </a:r>
            <a:r>
              <a:rPr lang="en-US" dirty="0" err="1" smtClean="0"/>
              <a:t>upraoccipital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Dermal bones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altLang="zh-CN" dirty="0" err="1" smtClean="0"/>
              <a:t>parasphenoid</a:t>
            </a:r>
            <a:endParaRPr lang="en-US" dirty="0" smtClean="0"/>
          </a:p>
        </p:txBody>
      </p:sp>
      <p:pic>
        <p:nvPicPr>
          <p:cNvPr id="9" name="Picture 8" descr="skull_rea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19200"/>
            <a:ext cx="345821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Branchiocranium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branchiocranium</a:t>
            </a:r>
            <a:r>
              <a:rPr lang="en-US" dirty="0" smtClean="0"/>
              <a:t> is divisible into five parts: 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Mandibular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Palatine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Hyoid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Opercular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Branchial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Mandibular</a:t>
            </a:r>
            <a:r>
              <a:rPr lang="en-US" dirty="0" smtClean="0"/>
              <a:t> arch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3429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Upper jaw </a:t>
            </a:r>
            <a:r>
              <a:rPr lang="en-US" dirty="0" smtClean="0"/>
              <a:t>known as the </a:t>
            </a:r>
            <a:r>
              <a:rPr lang="en-US" dirty="0" err="1" smtClean="0"/>
              <a:t>palatoquadrate</a:t>
            </a:r>
            <a:r>
              <a:rPr lang="en-US" dirty="0" smtClean="0"/>
              <a:t> cartilage in Chondrichthyes</a:t>
            </a:r>
          </a:p>
          <a:p>
            <a:endParaRPr lang="en-US" dirty="0" smtClean="0"/>
          </a:p>
          <a:p>
            <a:r>
              <a:rPr lang="en-US" dirty="0" smtClean="0"/>
              <a:t>in bony fishes. may have three sets of bones. 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Premaxillae</a:t>
            </a:r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altLang="zh-CN" dirty="0" smtClean="0"/>
              <a:t>M</a:t>
            </a:r>
            <a:r>
              <a:rPr lang="en-US" dirty="0" smtClean="0"/>
              <a:t>axillae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Supramaxilla</a:t>
            </a:r>
            <a:endParaRPr lang="en-US" dirty="0"/>
          </a:p>
        </p:txBody>
      </p:sp>
      <p:pic>
        <p:nvPicPr>
          <p:cNvPr id="5" name="Picture 4" descr="sku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695450"/>
            <a:ext cx="9144000" cy="516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Mandibular</a:t>
            </a:r>
            <a:r>
              <a:rPr lang="en-US" dirty="0" smtClean="0"/>
              <a:t> arch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3429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The lower jaw consists of </a:t>
            </a:r>
            <a:r>
              <a:rPr lang="en-US" altLang="zh-CN" dirty="0" err="1" smtClean="0"/>
              <a:t>Meckel’s</a:t>
            </a:r>
            <a:r>
              <a:rPr lang="en-US" altLang="zh-CN" dirty="0" smtClean="0"/>
              <a:t> cartilage in Chondrichthyes.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In bony fishes:</a:t>
            </a:r>
          </a:p>
          <a:p>
            <a:pPr>
              <a:buFont typeface="Arial"/>
              <a:buChar char="•"/>
            </a:pPr>
            <a:r>
              <a:rPr lang="en-US" altLang="zh-CN" dirty="0" smtClean="0"/>
              <a:t> </a:t>
            </a:r>
            <a:r>
              <a:rPr lang="en-US" altLang="zh-CN" dirty="0" err="1" smtClean="0"/>
              <a:t>dentary</a:t>
            </a:r>
            <a:endParaRPr lang="en-US" altLang="zh-CN" dirty="0" smtClean="0"/>
          </a:p>
          <a:p>
            <a:pPr>
              <a:buFont typeface="Arial"/>
              <a:buChar char="•"/>
            </a:pPr>
            <a:r>
              <a:rPr lang="en-US" altLang="zh-CN" dirty="0" smtClean="0"/>
              <a:t> </a:t>
            </a:r>
            <a:r>
              <a:rPr lang="en-US" altLang="zh-CN" dirty="0" err="1" smtClean="0"/>
              <a:t>articular</a:t>
            </a:r>
            <a:endParaRPr lang="en-US" altLang="zh-CN" dirty="0" smtClean="0"/>
          </a:p>
          <a:p>
            <a:pPr>
              <a:buFont typeface="Arial"/>
              <a:buChar char="•"/>
            </a:pPr>
            <a:r>
              <a:rPr lang="en-US" altLang="zh-CN" dirty="0" smtClean="0"/>
              <a:t> angular</a:t>
            </a:r>
          </a:p>
          <a:p>
            <a:endParaRPr lang="en-US" altLang="zh-CN" dirty="0" smtClean="0"/>
          </a:p>
          <a:p>
            <a:endParaRPr lang="en-US" dirty="0"/>
          </a:p>
        </p:txBody>
      </p:sp>
      <p:pic>
        <p:nvPicPr>
          <p:cNvPr id="6" name="Picture 5" descr="lowja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773" y="2971800"/>
            <a:ext cx="4768427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for next week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Aft>
                <a:spcPts val="1800"/>
              </a:spcAft>
            </a:pPr>
            <a:r>
              <a:rPr lang="en-US" sz="3176" dirty="0" err="1" smtClean="0">
                <a:ea typeface="宋体"/>
                <a:cs typeface="宋体"/>
              </a:rPr>
              <a:t>徐文迪</a:t>
            </a:r>
            <a:endParaRPr lang="en-US" sz="3176" dirty="0" smtClean="0">
              <a:ea typeface="宋体"/>
              <a:cs typeface="宋体"/>
            </a:endParaRPr>
          </a:p>
          <a:p>
            <a:pPr lvl="1">
              <a:spcAft>
                <a:spcPts val="1800"/>
              </a:spcAft>
            </a:pPr>
            <a:r>
              <a:rPr lang="en-US" dirty="0" smtClean="0">
                <a:ea typeface="宋体"/>
                <a:cs typeface="宋体"/>
              </a:rPr>
              <a:t>Compare different types of pharyngeal teeth, give some example fishes</a:t>
            </a:r>
          </a:p>
          <a:p>
            <a:pPr>
              <a:spcAft>
                <a:spcPts val="1800"/>
              </a:spcAft>
            </a:pPr>
            <a:r>
              <a:rPr lang="en-US" dirty="0" err="1" smtClean="0">
                <a:ea typeface="宋体"/>
                <a:cs typeface="宋体"/>
              </a:rPr>
              <a:t>赵凡</a:t>
            </a:r>
            <a:endParaRPr lang="en-US" dirty="0" smtClean="0">
              <a:ea typeface="宋体"/>
              <a:cs typeface="宋体"/>
            </a:endParaRPr>
          </a:p>
          <a:p>
            <a:pPr lvl="1">
              <a:spcAft>
                <a:spcPts val="1800"/>
              </a:spcAft>
            </a:pPr>
            <a:r>
              <a:rPr lang="en-US" dirty="0" smtClean="0">
                <a:ea typeface="宋体"/>
                <a:cs typeface="宋体"/>
              </a:rPr>
              <a:t>Explain </a:t>
            </a:r>
            <a:r>
              <a:rPr lang="en-US" altLang="zh-CN" dirty="0" smtClean="0">
                <a:ea typeface="宋体"/>
                <a:cs typeface="宋体"/>
              </a:rPr>
              <a:t>different type of caudal fin, give examples</a:t>
            </a:r>
            <a:endParaRPr lang="en-US" dirty="0" smtClean="0">
              <a:ea typeface="宋体"/>
              <a:cs typeface="宋体"/>
            </a:endParaRPr>
          </a:p>
          <a:p>
            <a:pPr>
              <a:spcAft>
                <a:spcPts val="1800"/>
              </a:spcAft>
            </a:pPr>
            <a:r>
              <a:rPr lang="en-US" dirty="0" err="1" smtClean="0">
                <a:ea typeface="宋体"/>
                <a:cs typeface="宋体"/>
              </a:rPr>
              <a:t>彭渝</a:t>
            </a:r>
            <a:endParaRPr lang="en-US" dirty="0" smtClean="0">
              <a:ea typeface="宋体"/>
              <a:cs typeface="宋体"/>
            </a:endParaRPr>
          </a:p>
          <a:p>
            <a:pPr lvl="1">
              <a:spcAft>
                <a:spcPts val="1800"/>
              </a:spcAft>
            </a:pPr>
            <a:r>
              <a:rPr lang="en-US" dirty="0" smtClean="0">
                <a:ea typeface="宋体"/>
                <a:cs typeface="宋体"/>
              </a:rPr>
              <a:t>Explain the difference between </a:t>
            </a:r>
            <a:r>
              <a:rPr lang="en-US" dirty="0" err="1" smtClean="0">
                <a:ea typeface="宋体"/>
                <a:cs typeface="宋体"/>
              </a:rPr>
              <a:t>placoid</a:t>
            </a:r>
            <a:r>
              <a:rPr lang="en-US" dirty="0" smtClean="0">
                <a:ea typeface="宋体"/>
                <a:cs typeface="宋体"/>
              </a:rPr>
              <a:t>, cycloid and </a:t>
            </a:r>
            <a:r>
              <a:rPr lang="en-US" dirty="0" err="1" smtClean="0">
                <a:ea typeface="宋体"/>
                <a:cs typeface="宋体"/>
              </a:rPr>
              <a:t>ctenoid</a:t>
            </a:r>
            <a:r>
              <a:rPr lang="en-US" dirty="0" smtClean="0">
                <a:ea typeface="宋体"/>
                <a:cs typeface="宋体"/>
              </a:rPr>
              <a:t> scales</a:t>
            </a:r>
          </a:p>
          <a:p>
            <a:pPr lvl="1">
              <a:spcAft>
                <a:spcPts val="1800"/>
              </a:spcAft>
            </a:pPr>
            <a:endParaRPr lang="en-US" dirty="0">
              <a:ea typeface="宋体"/>
              <a:cs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Homework 1</a:t>
            </a:r>
          </a:p>
          <a:p>
            <a:r>
              <a:rPr lang="en-US" dirty="0" smtClean="0"/>
              <a:t>Name of your species </a:t>
            </a:r>
          </a:p>
          <a:p>
            <a:pPr lvl="1"/>
            <a:r>
              <a:rPr lang="en-US" dirty="0" smtClean="0"/>
              <a:t>List two species (scientific name)</a:t>
            </a:r>
          </a:p>
          <a:p>
            <a:pPr lvl="1"/>
            <a:r>
              <a:rPr lang="en-US" dirty="0" smtClean="0"/>
              <a:t>Send me through email or QQ by Mar 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rbfishSkullLabe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63" r="-2163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x_fish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1230" r="-41230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海南细齿(CL929)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海南细齿_886-1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2600"/>
          </a:xfrm>
        </p:spPr>
        <p:txBody>
          <a:bodyPr/>
          <a:lstStyle/>
          <a:p>
            <a:r>
              <a:rPr lang="zh-CN" altLang="en-US" dirty="0" smtClean="0"/>
              <a:t>元鼎论坛</a:t>
            </a:r>
            <a:endParaRPr lang="en-US" dirty="0" smtClean="0"/>
          </a:p>
          <a:p>
            <a:r>
              <a:rPr lang="en-US" dirty="0" smtClean="0"/>
              <a:t>20号下午1:00</a:t>
            </a:r>
            <a:r>
              <a:rPr lang="zh-CN" altLang="en-US" dirty="0" smtClean="0"/>
              <a:t>，</a:t>
            </a:r>
            <a:r>
              <a:rPr lang="en-US" dirty="0" smtClean="0"/>
              <a:t>A101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15000" y="1600201"/>
            <a:ext cx="1716088" cy="3749675"/>
            <a:chOff x="304800" y="762000"/>
            <a:chExt cx="1716088" cy="3749675"/>
          </a:xfrm>
        </p:grpSpPr>
        <p:sp>
          <p:nvSpPr>
            <p:cNvPr id="5" name="TextBox 3"/>
            <p:cNvSpPr txBox="1">
              <a:spLocks noChangeArrowheads="1"/>
            </p:cNvSpPr>
            <p:nvPr/>
          </p:nvSpPr>
          <p:spPr bwMode="auto">
            <a:xfrm>
              <a:off x="381000" y="762000"/>
              <a:ext cx="156966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CN" altLang="en-US" dirty="0">
                  <a:ea typeface="宋体" pitchFamily="-109" charset="-122"/>
                  <a:cs typeface="宋体" pitchFamily="-109" charset="-122"/>
                </a:rPr>
                <a:t>伍汉霖</a:t>
              </a:r>
              <a:endParaRPr lang="en-US" altLang="zh-CN" dirty="0"/>
            </a:p>
            <a:p>
              <a:pPr algn="ctr"/>
              <a:r>
                <a:rPr lang="zh-CN" altLang="en-US" dirty="0">
                  <a:ea typeface="宋体" pitchFamily="-109" charset="-122"/>
                  <a:cs typeface="宋体" pitchFamily="-109" charset="-122"/>
                </a:rPr>
                <a:t>上海水产</a:t>
              </a:r>
              <a:r>
                <a:rPr lang="zh-CN" altLang="en-US" dirty="0" smtClean="0">
                  <a:ea typeface="宋体" pitchFamily="-109" charset="-122"/>
                  <a:cs typeface="宋体" pitchFamily="-109" charset="-122"/>
                </a:rPr>
                <a:t>大学</a:t>
              </a:r>
              <a:endParaRPr lang="en-US" altLang="zh-CN" dirty="0" smtClean="0">
                <a:ea typeface="宋体" pitchFamily="-109" charset="-122"/>
                <a:cs typeface="宋体" pitchFamily="-109" charset="-122"/>
              </a:endParaRPr>
            </a:p>
            <a:p>
              <a:pPr algn="ctr"/>
              <a:r>
                <a:rPr lang="en-US" dirty="0" err="1" smtClean="0">
                  <a:ea typeface="宋体" pitchFamily="-109" charset="-122"/>
                  <a:cs typeface="宋体" pitchFamily="-109" charset="-122"/>
                </a:rPr>
                <a:t>Hanlin</a:t>
              </a:r>
              <a:r>
                <a:rPr lang="en-US" dirty="0" smtClean="0">
                  <a:ea typeface="宋体" pitchFamily="-109" charset="-122"/>
                  <a:cs typeface="宋体" pitchFamily="-109" charset="-122"/>
                </a:rPr>
                <a:t> Wu</a:t>
              </a:r>
            </a:p>
            <a:p>
              <a:pPr algn="ctr"/>
              <a:r>
                <a:rPr lang="en-US" dirty="0" smtClean="0">
                  <a:ea typeface="宋体" pitchFamily="-109" charset="-122"/>
                  <a:cs typeface="宋体" pitchFamily="-109" charset="-122"/>
                </a:rPr>
                <a:t>SOU</a:t>
              </a:r>
              <a:endParaRPr lang="en-US" dirty="0"/>
            </a:p>
          </p:txBody>
        </p:sp>
        <p:pic>
          <p:nvPicPr>
            <p:cNvPr id="6" name="Picture 11" descr="b19d291f-376d-46df-bf1e-c3a41fa6a7f9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4800" y="2133766"/>
              <a:ext cx="1716088" cy="2377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海南细齿_886-1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1400" dirty="0" smtClean="0"/>
              <a:t>H Li, Y. He, J. Jiang, Z. Liu, </a:t>
            </a:r>
            <a:r>
              <a:rPr lang="en-US" sz="1400" b="1" dirty="0" smtClean="0"/>
              <a:t>C. Li</a:t>
            </a:r>
            <a:r>
              <a:rPr lang="en-US" sz="1400" dirty="0" smtClean="0"/>
              <a:t>, 2018. Molecular systematics and phylogenetic analysis of the Asian endemic freshwater sleepers (Gobiiformes: Odontobutidae). </a:t>
            </a:r>
            <a:r>
              <a:rPr lang="en-US" sz="1400" b="1" i="1" dirty="0" smtClean="0"/>
              <a:t>Molecular Phylogenetics and Evolution,</a:t>
            </a:r>
            <a:r>
              <a:rPr lang="en-US" sz="1400" dirty="0" smtClean="0"/>
              <a:t> 121, 1–11. </a:t>
            </a:r>
            <a:endParaRPr lang="en-US" sz="1400" dirty="0"/>
          </a:p>
        </p:txBody>
      </p:sp>
      <p:pic>
        <p:nvPicPr>
          <p:cNvPr id="4" name="Content Placeholder 3" descr="Graphical abstract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9308" b="-9308"/>
              <a:stretch>
                <a:fillRect/>
              </a:stretch>
            </p:blipFill>
          </mc:Choice>
          <mc:Fallback>
            <p:blipFill>
              <a:blip r:embed="rId3"/>
              <a:srcRect t="-9308" b="-9308"/>
              <a:stretch>
                <a:fillRect/>
              </a:stretch>
            </p:blipFill>
          </mc:Fallback>
        </mc:AlternateContent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4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3245" r="-3245"/>
              <a:stretch>
                <a:fillRect/>
              </a:stretch>
            </p:blipFill>
          </mc:Choice>
          <mc:Fallback>
            <p:blipFill>
              <a:blip r:embed="rId3"/>
              <a:srcRect l="-3245" r="-3245"/>
              <a:stretch>
                <a:fillRect/>
              </a:stretch>
            </p:blipFill>
          </mc:Fallback>
        </mc:AlternateContent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y 886-1 dorsal 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4787726" cy="3276600"/>
          </a:xfrm>
          <a:prstGeom prst="rect">
            <a:avLst/>
          </a:prstGeom>
        </p:spPr>
      </p:pic>
      <p:pic>
        <p:nvPicPr>
          <p:cNvPr id="9" name="Picture 8" descr="Phy929 dorsal 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505200"/>
            <a:ext cx="4787726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Teeth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5029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The oral jaws and many pharyngeal bones may bear teeth.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Many different terms have been applied to the different sizes and shapes of teeth</a:t>
            </a:r>
          </a:p>
          <a:p>
            <a:endParaRPr lang="en-US" dirty="0" smtClean="0"/>
          </a:p>
          <a:p>
            <a:r>
              <a:rPr lang="en-US" dirty="0" smtClean="0"/>
              <a:t>Canine</a:t>
            </a:r>
          </a:p>
          <a:p>
            <a:r>
              <a:rPr lang="en-US" dirty="0" err="1" smtClean="0"/>
              <a:t>Villiform</a:t>
            </a:r>
            <a:endParaRPr lang="en-US" dirty="0" smtClean="0"/>
          </a:p>
          <a:p>
            <a:r>
              <a:rPr lang="en-US" dirty="0" err="1" smtClean="0"/>
              <a:t>Molariform</a:t>
            </a:r>
            <a:endParaRPr lang="en-US" dirty="0" smtClean="0"/>
          </a:p>
          <a:p>
            <a:r>
              <a:rPr lang="en-US" dirty="0" smtClean="0"/>
              <a:t>Incisor</a:t>
            </a:r>
          </a:p>
          <a:p>
            <a:endParaRPr lang="en-US" dirty="0"/>
          </a:p>
        </p:txBody>
      </p:sp>
      <p:pic>
        <p:nvPicPr>
          <p:cNvPr id="5" name="Picture 4" descr="walleye-teet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417638"/>
            <a:ext cx="1828800" cy="1828800"/>
          </a:xfrm>
          <a:prstGeom prst="rect">
            <a:avLst/>
          </a:prstGeom>
        </p:spPr>
      </p:pic>
      <p:pic>
        <p:nvPicPr>
          <p:cNvPr id="7" name="Picture 6" descr="LongnoseGarTeethNorrisNegus_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76638"/>
            <a:ext cx="3287731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Teeth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5029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The oral jaws and many pharyngeal bones may bear teeth.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Many different terms have been applied to the different sizes and shapes of teeth</a:t>
            </a:r>
          </a:p>
          <a:p>
            <a:endParaRPr lang="en-US" dirty="0" smtClean="0"/>
          </a:p>
          <a:p>
            <a:r>
              <a:rPr lang="en-US" dirty="0" smtClean="0"/>
              <a:t>Canine</a:t>
            </a:r>
          </a:p>
          <a:p>
            <a:r>
              <a:rPr lang="en-US" dirty="0" err="1" smtClean="0"/>
              <a:t>Villiform</a:t>
            </a:r>
            <a:endParaRPr lang="en-US" dirty="0" smtClean="0"/>
          </a:p>
          <a:p>
            <a:r>
              <a:rPr lang="en-US" dirty="0" err="1" smtClean="0"/>
              <a:t>Molariform</a:t>
            </a:r>
            <a:endParaRPr lang="en-US" dirty="0" smtClean="0"/>
          </a:p>
          <a:p>
            <a:r>
              <a:rPr lang="en-US" dirty="0" smtClean="0"/>
              <a:t>Incisor</a:t>
            </a:r>
          </a:p>
          <a:p>
            <a:endParaRPr lang="en-US" dirty="0"/>
          </a:p>
        </p:txBody>
      </p:sp>
      <p:pic>
        <p:nvPicPr>
          <p:cNvPr id="6" name="Picture 5" descr="human-like-fish-teet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316" y="1600200"/>
            <a:ext cx="2433484" cy="1828800"/>
          </a:xfrm>
          <a:prstGeom prst="rect">
            <a:avLst/>
          </a:prstGeom>
        </p:spPr>
      </p:pic>
      <p:pic>
        <p:nvPicPr>
          <p:cNvPr id="8" name="Picture 7" descr="sheepheadfishtee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760" y="4267200"/>
            <a:ext cx="165608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Pharyngeal teeth</a:t>
            </a:r>
            <a:endParaRPr lang="en-US" dirty="0"/>
          </a:p>
        </p:txBody>
      </p:sp>
      <p:pic>
        <p:nvPicPr>
          <p:cNvPr id="4" name="Picture 3" descr="CarpCommonTeeth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219200"/>
            <a:ext cx="2088292" cy="2743200"/>
          </a:xfrm>
          <a:prstGeom prst="rect">
            <a:avLst/>
          </a:prstGeom>
        </p:spPr>
      </p:pic>
      <p:pic>
        <p:nvPicPr>
          <p:cNvPr id="5" name="Picture 4" descr="grasscarptee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17638"/>
            <a:ext cx="3684896" cy="2743200"/>
          </a:xfrm>
          <a:prstGeom prst="rect">
            <a:avLst/>
          </a:prstGeom>
        </p:spPr>
      </p:pic>
      <p:pic>
        <p:nvPicPr>
          <p:cNvPr id="6" name="Picture 5" descr="Black-carp-pharyngeal-teet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4038600"/>
            <a:ext cx="3966719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Pharyngeal teeth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 err="1" smtClean="0">
                <a:ea typeface="宋体"/>
                <a:cs typeface="宋体"/>
              </a:rPr>
              <a:t>徐文迪</a:t>
            </a:r>
            <a:endParaRPr lang="en-US" dirty="0" smtClean="0">
              <a:ea typeface="宋体"/>
              <a:cs typeface="宋体"/>
            </a:endParaRPr>
          </a:p>
          <a:p>
            <a:pPr lvl="1">
              <a:spcAft>
                <a:spcPts val="1800"/>
              </a:spcAft>
            </a:pPr>
            <a:r>
              <a:rPr lang="en-US" dirty="0" smtClean="0">
                <a:ea typeface="宋体"/>
                <a:cs typeface="宋体"/>
              </a:rPr>
              <a:t>Compare different types of pharyngeal teeth, give some example fishes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Palatine and hyoid arches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3429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palatine arch consists of four pairs of bones in the roof of the mouth:</a:t>
            </a:r>
            <a:endParaRPr lang="en-US" altLang="zh-CN" dirty="0" smtClean="0"/>
          </a:p>
          <a:p>
            <a:pPr>
              <a:buFont typeface="Arial"/>
              <a:buChar char="•"/>
            </a:pPr>
            <a:r>
              <a:rPr lang="en-US" altLang="zh-CN" dirty="0" smtClean="0"/>
              <a:t> </a:t>
            </a:r>
            <a:r>
              <a:rPr lang="en-US" dirty="0" smtClean="0"/>
              <a:t>palatines</a:t>
            </a:r>
            <a:endParaRPr lang="en-US" altLang="zh-CN" dirty="0" smtClean="0"/>
          </a:p>
          <a:p>
            <a:pPr>
              <a:buFont typeface="Arial"/>
              <a:buChar char="•"/>
            </a:pPr>
            <a:r>
              <a:rPr lang="en-US" altLang="zh-CN" dirty="0" smtClean="0"/>
              <a:t> </a:t>
            </a:r>
            <a:r>
              <a:rPr lang="en-US" dirty="0" err="1" smtClean="0"/>
              <a:t>ectopterygoids</a:t>
            </a:r>
            <a:endParaRPr lang="en-US" altLang="zh-CN" dirty="0" smtClean="0"/>
          </a:p>
          <a:p>
            <a:pPr>
              <a:buFont typeface="Arial"/>
              <a:buChar char="•"/>
            </a:pPr>
            <a:r>
              <a:rPr lang="en-US" altLang="zh-CN" dirty="0" smtClean="0"/>
              <a:t> </a:t>
            </a:r>
            <a:r>
              <a:rPr lang="en-US" dirty="0" err="1" smtClean="0"/>
              <a:t>entopterygoids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altLang="zh-CN" dirty="0" smtClean="0"/>
              <a:t> </a:t>
            </a:r>
            <a:r>
              <a:rPr lang="en-US" altLang="zh-CN" dirty="0" err="1" smtClean="0"/>
              <a:t>m</a:t>
            </a:r>
            <a:r>
              <a:rPr lang="en-US" dirty="0" err="1" smtClean="0"/>
              <a:t>etapterygoids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suspensorium</a:t>
            </a:r>
            <a:r>
              <a:rPr lang="en-US" dirty="0" smtClean="0"/>
              <a:t> consists of a chain of primarily cartilage</a:t>
            </a:r>
          </a:p>
          <a:p>
            <a:r>
              <a:rPr lang="en-US" dirty="0" smtClean="0"/>
              <a:t>bones that attach the lower jaw and </a:t>
            </a:r>
            <a:r>
              <a:rPr lang="en-US" dirty="0" err="1" smtClean="0"/>
              <a:t>opercular</a:t>
            </a:r>
            <a:r>
              <a:rPr lang="en-US" dirty="0" smtClean="0"/>
              <a:t> apparatus to the skull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hyomandibula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quadrate</a:t>
            </a:r>
          </a:p>
        </p:txBody>
      </p:sp>
      <p:pic>
        <p:nvPicPr>
          <p:cNvPr id="6" name="Picture 5" descr="lowja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773" y="2971800"/>
            <a:ext cx="4768427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Palatine and hyoid arches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449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hyoid complex is a series of five pairs of bones that lie medial to the lower jaw and </a:t>
            </a:r>
            <a:r>
              <a:rPr lang="en-US" dirty="0" err="1" smtClean="0"/>
              <a:t>opercular</a:t>
            </a:r>
            <a:r>
              <a:rPr lang="en-US" dirty="0" smtClean="0"/>
              <a:t> bones and lateral to the branchiostegal rays that attach to them.</a:t>
            </a:r>
          </a:p>
          <a:p>
            <a:endParaRPr lang="en-US" altLang="zh-CN" dirty="0" smtClean="0"/>
          </a:p>
          <a:p>
            <a:r>
              <a:rPr lang="en-US" dirty="0" smtClean="0"/>
              <a:t>The dermal bones of the hyoid arch are the branchiostegal rays, elongate, flattened, </a:t>
            </a:r>
            <a:r>
              <a:rPr lang="en-US" dirty="0" err="1" smtClean="0"/>
              <a:t>riblike</a:t>
            </a:r>
            <a:r>
              <a:rPr lang="en-US" dirty="0" smtClean="0"/>
              <a:t> structures</a:t>
            </a:r>
          </a:p>
        </p:txBody>
      </p:sp>
      <p:pic>
        <p:nvPicPr>
          <p:cNvPr id="5" name="Picture 4" descr="hyo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789238"/>
            <a:ext cx="4056499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Skull (or cranium)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Actinopterygians have more skull bones than do </a:t>
            </a:r>
            <a:r>
              <a:rPr lang="en-US" dirty="0" err="1" smtClean="0"/>
              <a:t>sarcopterygians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The skull encloses and protects the brain and is composed of the </a:t>
            </a:r>
            <a:r>
              <a:rPr lang="en-US" dirty="0" err="1" smtClean="0"/>
              <a:t>neurocranium</a:t>
            </a:r>
            <a:r>
              <a:rPr lang="en-US" dirty="0" smtClean="0"/>
              <a:t> and the </a:t>
            </a:r>
            <a:r>
              <a:rPr lang="en-US" dirty="0" err="1" smtClean="0"/>
              <a:t>branchiocranium</a:t>
            </a:r>
            <a:r>
              <a:rPr lang="en-US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fraobital bon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319" y="368300"/>
            <a:ext cx="4614730" cy="2743200"/>
          </a:xfrm>
          <a:prstGeom prst="rect">
            <a:avLst/>
          </a:prstGeom>
        </p:spPr>
      </p:pic>
      <p:pic>
        <p:nvPicPr>
          <p:cNvPr id="5" name="Picture 4" descr="lowja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33400"/>
            <a:ext cx="3576319" cy="2743200"/>
          </a:xfrm>
          <a:prstGeom prst="rect">
            <a:avLst/>
          </a:prstGeom>
        </p:spPr>
      </p:pic>
      <p:pic>
        <p:nvPicPr>
          <p:cNvPr id="6" name="Picture 5" descr="branchialarc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657600"/>
            <a:ext cx="6196404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Postcranial skeleton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notochord of primitive chordates is replaced by the vertebral column in lampreys, Chondrichthyes, and </a:t>
            </a:r>
            <a:r>
              <a:rPr lang="en-US" dirty="0" err="1" smtClean="0"/>
              <a:t>osteichthyans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Posterior vertebrae support the caudal fin in most fishes. </a:t>
            </a:r>
          </a:p>
          <a:p>
            <a:r>
              <a:rPr lang="en-US" dirty="0" smtClean="0"/>
              <a:t>In teleosts, </a:t>
            </a:r>
            <a:r>
              <a:rPr lang="en-US" dirty="0" err="1" smtClean="0"/>
              <a:t>hypurals</a:t>
            </a:r>
            <a:r>
              <a:rPr lang="en-US" dirty="0" smtClean="0"/>
              <a:t> (enlarged </a:t>
            </a:r>
            <a:r>
              <a:rPr lang="en-US" dirty="0" err="1" smtClean="0"/>
              <a:t>haemal</a:t>
            </a:r>
            <a:r>
              <a:rPr lang="en-US" dirty="0" smtClean="0"/>
              <a:t> spines) support the branched principal caudal fin rays.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Caudal complex</a:t>
            </a:r>
            <a:endParaRPr lang="en-US" dirty="0"/>
          </a:p>
        </p:txBody>
      </p:sp>
      <p:pic>
        <p:nvPicPr>
          <p:cNvPr id="4" name="Picture 3" descr="caudalcomple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905000"/>
            <a:ext cx="4201583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r>
              <a:rPr lang="en-US" altLang="zh-CN" dirty="0" smtClean="0"/>
              <a:t>audal fin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 err="1" smtClean="0">
                <a:ea typeface="宋体"/>
                <a:cs typeface="宋体"/>
              </a:rPr>
              <a:t>赵凡</a:t>
            </a:r>
            <a:endParaRPr lang="en-US" dirty="0" smtClean="0">
              <a:ea typeface="宋体"/>
              <a:cs typeface="宋体"/>
            </a:endParaRPr>
          </a:p>
          <a:p>
            <a:pPr lvl="1">
              <a:spcAft>
                <a:spcPts val="1800"/>
              </a:spcAft>
            </a:pPr>
            <a:r>
              <a:rPr lang="en-US" dirty="0" smtClean="0">
                <a:ea typeface="宋体"/>
                <a:cs typeface="宋体"/>
              </a:rPr>
              <a:t>Explain </a:t>
            </a:r>
            <a:r>
              <a:rPr lang="en-US" altLang="zh-CN" dirty="0" smtClean="0">
                <a:cs typeface="宋体"/>
              </a:rPr>
              <a:t>different type of caudal fin, give examples</a:t>
            </a:r>
            <a:endParaRPr lang="en-US" dirty="0" smtClean="0">
              <a:ea typeface="宋体"/>
              <a:cs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Three basic types of caudal fins are: 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</a:t>
            </a:r>
            <a:r>
              <a:rPr lang="en-US" dirty="0" err="1" smtClean="0"/>
              <a:t>protocercal</a:t>
            </a:r>
            <a:r>
              <a:rPr lang="en-US" dirty="0" smtClean="0"/>
              <a:t>, the primitive undifferentiated caudal fin of adult lancelets, hagfishes, lampreys, and larvae of more advanced fishes</a:t>
            </a:r>
          </a:p>
          <a:p>
            <a:r>
              <a:rPr lang="en-US" dirty="0" smtClean="0"/>
              <a:t>(ii) heterocercal, or unequal-lobed tail, in Chondrichthyes and primitive </a:t>
            </a:r>
            <a:r>
              <a:rPr lang="en-US" dirty="0" err="1" smtClean="0"/>
              <a:t>osteichthyans</a:t>
            </a:r>
            <a:r>
              <a:rPr lang="en-US" dirty="0" smtClean="0"/>
              <a:t>; and</a:t>
            </a:r>
          </a:p>
          <a:p>
            <a:r>
              <a:rPr lang="en-US" dirty="0" smtClean="0"/>
              <a:t>(iii) </a:t>
            </a:r>
            <a:r>
              <a:rPr lang="en-US" dirty="0" err="1" smtClean="0"/>
              <a:t>homocercal</a:t>
            </a:r>
            <a:r>
              <a:rPr lang="en-US" dirty="0" smtClean="0"/>
              <a:t>, or equal-lobed tail, found in most teleosts.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Ribs (pleural ribs) attach to the vertebrae and protect the viscera. </a:t>
            </a:r>
          </a:p>
          <a:p>
            <a:r>
              <a:rPr lang="en-US" dirty="0" err="1" smtClean="0"/>
              <a:t>Intermuscular</a:t>
            </a:r>
            <a:r>
              <a:rPr lang="en-US" dirty="0" smtClean="0"/>
              <a:t> bones are segmental, serially homologous ossifications in the </a:t>
            </a:r>
            <a:r>
              <a:rPr lang="en-US" dirty="0" err="1" smtClean="0"/>
              <a:t>myosepta</a:t>
            </a:r>
            <a:r>
              <a:rPr lang="en-US" dirty="0" smtClean="0"/>
              <a:t> of teleosts.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dorsal, anal, and adipose fins form the median or unpaired fins. </a:t>
            </a:r>
          </a:p>
          <a:p>
            <a:r>
              <a:rPr lang="en-US" dirty="0" smtClean="0"/>
              <a:t>Primitive teleosts have a single dorsal fin composed of soft rays. </a:t>
            </a:r>
          </a:p>
          <a:p>
            <a:r>
              <a:rPr lang="en-US" dirty="0" smtClean="0"/>
              <a:t>Advanced teleosts usually have two dorsal fins: the anterior fin composed of spines and the posterior fin composed of soft rays.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Primitive teleosts have a single dorsal fin composed of soft rays. </a:t>
            </a:r>
          </a:p>
          <a:p>
            <a:r>
              <a:rPr lang="en-US" dirty="0" smtClean="0"/>
              <a:t>Advanced teleosts usually have two dorsal fins: the anterior fin composed of spines and the posterior fin composed of soft rays.</a:t>
            </a:r>
            <a:endParaRPr lang="en-US" dirty="0"/>
          </a:p>
        </p:txBody>
      </p:sp>
      <p:pic>
        <p:nvPicPr>
          <p:cNvPr id="4" name="Picture 3" descr="Gambusia_affinis_ma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82" y="4591050"/>
            <a:ext cx="3161431" cy="1828800"/>
          </a:xfrm>
          <a:prstGeom prst="rect">
            <a:avLst/>
          </a:prstGeom>
        </p:spPr>
      </p:pic>
      <p:pic>
        <p:nvPicPr>
          <p:cNvPr id="5" name="Picture 4" descr="花鲈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670" y="4591050"/>
            <a:ext cx="475013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371600"/>
            <a:ext cx="80343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0138" y="4498975"/>
            <a:ext cx="3657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Oval 21"/>
          <p:cNvSpPr>
            <a:spLocks noChangeArrowheads="1"/>
          </p:cNvSpPr>
          <p:nvPr/>
        </p:nvSpPr>
        <p:spPr bwMode="auto">
          <a:xfrm>
            <a:off x="7300913" y="4633913"/>
            <a:ext cx="7620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5" name="Oval 28"/>
          <p:cNvSpPr>
            <a:spLocks noChangeArrowheads="1"/>
          </p:cNvSpPr>
          <p:nvPr/>
        </p:nvSpPr>
        <p:spPr bwMode="auto">
          <a:xfrm>
            <a:off x="4876800" y="1476375"/>
            <a:ext cx="9906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6" name="Oval 28"/>
          <p:cNvSpPr>
            <a:spLocks noChangeArrowheads="1"/>
          </p:cNvSpPr>
          <p:nvPr/>
        </p:nvSpPr>
        <p:spPr bwMode="auto">
          <a:xfrm>
            <a:off x="3355975" y="4086225"/>
            <a:ext cx="9906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7" name="Oval 28"/>
          <p:cNvSpPr>
            <a:spLocks noChangeArrowheads="1"/>
          </p:cNvSpPr>
          <p:nvPr/>
        </p:nvSpPr>
        <p:spPr bwMode="auto">
          <a:xfrm>
            <a:off x="6891338" y="1905000"/>
            <a:ext cx="9906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8" name="Oval 28"/>
          <p:cNvSpPr>
            <a:spLocks noChangeArrowheads="1"/>
          </p:cNvSpPr>
          <p:nvPr/>
        </p:nvSpPr>
        <p:spPr bwMode="auto">
          <a:xfrm>
            <a:off x="2243138" y="1981200"/>
            <a:ext cx="9906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9" name="Oval 28"/>
          <p:cNvSpPr>
            <a:spLocks noChangeArrowheads="1"/>
          </p:cNvSpPr>
          <p:nvPr/>
        </p:nvSpPr>
        <p:spPr bwMode="auto">
          <a:xfrm>
            <a:off x="5348288" y="3719513"/>
            <a:ext cx="9906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0" name="TextBox 14"/>
          <p:cNvSpPr txBox="1">
            <a:spLocks noChangeArrowheads="1"/>
          </p:cNvSpPr>
          <p:nvPr/>
        </p:nvSpPr>
        <p:spPr bwMode="auto">
          <a:xfrm>
            <a:off x="104775" y="152400"/>
            <a:ext cx="891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latin typeface="Comic Sans MS" pitchFamily="-109" charset="0"/>
              </a:rPr>
              <a:t>Six fin types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0" y="1066800"/>
          <a:ext cx="9144000" cy="3355975"/>
        </p:xfrm>
        <a:graphic>
          <a:graphicData uri="http://schemas.openxmlformats.org/drawingml/2006/table">
            <a:tbl>
              <a:tblPr/>
              <a:tblGrid>
                <a:gridCol w="2155825"/>
                <a:gridCol w="2305050"/>
                <a:gridCol w="4683125"/>
              </a:tblGrid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Fin 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Paired or Single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Typical Function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Dorsal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single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Keel (stabilizer); may be divided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CFF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Caudal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single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Propulsion!!!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6FF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Anal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paired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Stabilizers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CFF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Pelvic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paired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Stabilizers; braking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6FF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Pectoral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Paired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Steering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CFF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Adipose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single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itchFamily="-109" charset="0"/>
                        </a:rPr>
                        <a:t>Unknown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6FF"/>
                    </a:solidFill>
                  </a:tcPr>
                </a:tc>
              </a:tr>
            </a:tbl>
          </a:graphicData>
        </a:graphic>
      </p:graphicFrame>
      <p:sp>
        <p:nvSpPr>
          <p:cNvPr id="7213" name="Rectangle 16"/>
          <p:cNvSpPr>
            <a:spLocks noChangeArrowheads="1"/>
          </p:cNvSpPr>
          <p:nvPr/>
        </p:nvSpPr>
        <p:spPr bwMode="auto">
          <a:xfrm>
            <a:off x="5334000" y="4279900"/>
            <a:ext cx="3276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hlinkClick r:id="rId4"/>
              </a:rPr>
              <a:t>http://www.pbs.org/wgbh/nova/teachers/activities/3003_fish_01.html</a:t>
            </a:r>
            <a:endParaRPr lang="en-US" sz="800"/>
          </a:p>
        </p:txBody>
      </p:sp>
      <p:sp>
        <p:nvSpPr>
          <p:cNvPr id="13" name="Oval 12"/>
          <p:cNvSpPr/>
          <p:nvPr/>
        </p:nvSpPr>
        <p:spPr>
          <a:xfrm>
            <a:off x="457200" y="1981200"/>
            <a:ext cx="1295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572000"/>
            <a:ext cx="320516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8600" y="6096000"/>
            <a:ext cx="3171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omic Sans MS" pitchFamily="-109" charset="0"/>
              </a:rPr>
              <a:t>Heterocercal tail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4572000"/>
            <a:ext cx="20812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57575" y="6181725"/>
            <a:ext cx="2486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omic Sans MS" pitchFamily="-109" charset="0"/>
              </a:rPr>
              <a:t>Homocercal tail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213" grpId="0"/>
      <p:bldP spid="13" grpId="0" animBg="1"/>
      <p:bldP spid="15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147" name="TextBox 14"/>
          <p:cNvSpPr txBox="1">
            <a:spLocks noChangeArrowheads="1"/>
          </p:cNvSpPr>
          <p:nvPr/>
        </p:nvSpPr>
        <p:spPr bwMode="auto">
          <a:xfrm>
            <a:off x="104775" y="152400"/>
            <a:ext cx="891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latin typeface="Comic Sans MS" pitchFamily="-109" charset="0"/>
              </a:rPr>
              <a:t>External features – bony fish</a:t>
            </a:r>
          </a:p>
        </p:txBody>
      </p:sp>
      <p:pic>
        <p:nvPicPr>
          <p:cNvPr id="6148" name="Picture 46"/>
          <p:cNvPicPr>
            <a:picLocks noChangeAspect="1" noChangeArrowheads="1"/>
          </p:cNvPicPr>
          <p:nvPr/>
        </p:nvPicPr>
        <p:blipFill>
          <a:blip r:embed="rId2"/>
          <a:srcRect b="10849"/>
          <a:stretch>
            <a:fillRect/>
          </a:stretch>
        </p:blipFill>
        <p:spPr bwMode="auto">
          <a:xfrm>
            <a:off x="838200" y="11430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Box 14"/>
          <p:cNvSpPr txBox="1">
            <a:spLocks noChangeArrowheads="1"/>
          </p:cNvSpPr>
          <p:nvPr/>
        </p:nvSpPr>
        <p:spPr bwMode="auto">
          <a:xfrm>
            <a:off x="-76200" y="3090863"/>
            <a:ext cx="1262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Premaxilla</a:t>
            </a:r>
          </a:p>
        </p:txBody>
      </p:sp>
      <p:sp>
        <p:nvSpPr>
          <p:cNvPr id="6150" name="TextBox 16"/>
          <p:cNvSpPr txBox="1">
            <a:spLocks noChangeArrowheads="1"/>
          </p:cNvSpPr>
          <p:nvPr/>
        </p:nvSpPr>
        <p:spPr bwMode="auto">
          <a:xfrm>
            <a:off x="1230313" y="4735513"/>
            <a:ext cx="903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Maxilla</a:t>
            </a:r>
          </a:p>
        </p:txBody>
      </p:sp>
      <p:sp>
        <p:nvSpPr>
          <p:cNvPr id="6151" name="TextBox 17"/>
          <p:cNvSpPr txBox="1">
            <a:spLocks noChangeArrowheads="1"/>
          </p:cNvSpPr>
          <p:nvPr/>
        </p:nvSpPr>
        <p:spPr bwMode="auto">
          <a:xfrm>
            <a:off x="-76200" y="4249738"/>
            <a:ext cx="992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Dentary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39738" y="3386138"/>
            <a:ext cx="593725" cy="3651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33400" y="4056063"/>
            <a:ext cx="457200" cy="2873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V="1">
            <a:off x="1502569" y="4441031"/>
            <a:ext cx="609600" cy="1095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Skull (or cranium)</a:t>
            </a:r>
            <a:endParaRPr lang="en-US" dirty="0"/>
          </a:p>
        </p:txBody>
      </p:sp>
      <p:pic>
        <p:nvPicPr>
          <p:cNvPr id="4" name="Content Placeholder 3" descr="skull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318" r="-131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171" name="TextBox 14"/>
          <p:cNvSpPr txBox="1">
            <a:spLocks noChangeArrowheads="1"/>
          </p:cNvSpPr>
          <p:nvPr/>
        </p:nvSpPr>
        <p:spPr bwMode="auto">
          <a:xfrm>
            <a:off x="104775" y="152400"/>
            <a:ext cx="891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latin typeface="Comic Sans MS" pitchFamily="-109" charset="0"/>
              </a:rPr>
              <a:t>External features – cartilagenous fish</a:t>
            </a: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20763"/>
            <a:ext cx="8699500" cy="499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875" y="3286125"/>
            <a:ext cx="4762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62877">
            <a:off x="1755775" y="3905250"/>
            <a:ext cx="782638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6175" y="4129088"/>
            <a:ext cx="137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06137">
            <a:off x="3168650" y="3951288"/>
            <a:ext cx="4762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5713" y="1265238"/>
            <a:ext cx="369887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548804">
            <a:off x="6258719" y="854869"/>
            <a:ext cx="768350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96297">
            <a:off x="6780213" y="1270000"/>
            <a:ext cx="280987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162425"/>
            <a:ext cx="2798763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5"/>
          <a:srcRect t="11111"/>
          <a:stretch>
            <a:fillRect/>
          </a:stretch>
        </p:blipFill>
        <p:spPr bwMode="auto">
          <a:xfrm>
            <a:off x="5029200" y="4572000"/>
            <a:ext cx="39052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195" name="Picture 20" descr="eagle ra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3962400"/>
            <a:ext cx="26670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14"/>
          <p:cNvSpPr txBox="1">
            <a:spLocks noChangeArrowheads="1"/>
          </p:cNvSpPr>
          <p:nvPr/>
        </p:nvSpPr>
        <p:spPr bwMode="auto">
          <a:xfrm>
            <a:off x="104775" y="0"/>
            <a:ext cx="891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latin typeface="Comic Sans MS" pitchFamily="-109" charset="0"/>
              </a:rPr>
              <a:t>Body shapes</a:t>
            </a:r>
          </a:p>
        </p:txBody>
      </p:sp>
      <p:sp>
        <p:nvSpPr>
          <p:cNvPr id="18" name="Oval 17"/>
          <p:cNvSpPr/>
          <p:nvPr/>
        </p:nvSpPr>
        <p:spPr>
          <a:xfrm>
            <a:off x="762000" y="533400"/>
            <a:ext cx="1066800" cy="1371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781050"/>
            <a:ext cx="24479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1905000" y="762000"/>
            <a:ext cx="2971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3366"/>
                </a:solidFill>
                <a:latin typeface="Comic Sans MS" pitchFamily="-109" charset="0"/>
              </a:rPr>
              <a:t>Fusiform (torpedo-like)</a:t>
            </a:r>
          </a:p>
        </p:txBody>
      </p: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1676400" y="2082800"/>
            <a:ext cx="2895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3366"/>
                </a:solidFill>
                <a:latin typeface="Comic Sans MS" pitchFamily="-109" charset="0"/>
              </a:rPr>
              <a:t>Sagittiform (arrow-like)</a:t>
            </a:r>
          </a:p>
        </p:txBody>
      </p:sp>
      <p:sp>
        <p:nvSpPr>
          <p:cNvPr id="8" name="Rectangle 7"/>
          <p:cNvSpPr/>
          <p:nvPr/>
        </p:nvSpPr>
        <p:spPr>
          <a:xfrm>
            <a:off x="1681163" y="3494088"/>
            <a:ext cx="4130675" cy="954087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3366"/>
                </a:solidFill>
                <a:latin typeface="Comic Sans MS" pitchFamily="-109" charset="0"/>
              </a:rPr>
              <a:t>Compressiform</a:t>
            </a:r>
          </a:p>
          <a:p>
            <a:r>
              <a:rPr lang="en-US" sz="2800">
                <a:solidFill>
                  <a:srgbClr val="003366"/>
                </a:solidFill>
                <a:latin typeface="Comic Sans MS" pitchFamily="-109" charset="0"/>
              </a:rPr>
              <a:t>(horizontally flattened)</a:t>
            </a:r>
          </a:p>
        </p:txBody>
      </p:sp>
      <p:sp>
        <p:nvSpPr>
          <p:cNvPr id="9" name="Oval 8"/>
          <p:cNvSpPr/>
          <p:nvPr/>
        </p:nvSpPr>
        <p:spPr>
          <a:xfrm>
            <a:off x="1114425" y="3429000"/>
            <a:ext cx="381000" cy="1143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2600" y="4648200"/>
            <a:ext cx="3721100" cy="954088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3366"/>
                </a:solidFill>
                <a:latin typeface="Comic Sans MS" pitchFamily="-109" charset="0"/>
              </a:rPr>
              <a:t>Depressiform</a:t>
            </a:r>
          </a:p>
          <a:p>
            <a:r>
              <a:rPr lang="en-US" sz="2800">
                <a:solidFill>
                  <a:srgbClr val="003366"/>
                </a:solidFill>
                <a:latin typeface="Comic Sans MS" pitchFamily="-109" charset="0"/>
              </a:rPr>
              <a:t>(vertically flattened)</a:t>
            </a:r>
          </a:p>
        </p:txBody>
      </p:sp>
      <p:sp>
        <p:nvSpPr>
          <p:cNvPr id="11" name="Oval 10"/>
          <p:cNvSpPr/>
          <p:nvPr/>
        </p:nvSpPr>
        <p:spPr>
          <a:xfrm>
            <a:off x="990600" y="2133600"/>
            <a:ext cx="609600" cy="990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16200000">
            <a:off x="990600" y="4495800"/>
            <a:ext cx="381000" cy="1143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65300" y="5675313"/>
            <a:ext cx="3178175" cy="954087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3366"/>
                </a:solidFill>
                <a:latin typeface="Comic Sans MS" pitchFamily="-109" charset="0"/>
              </a:rPr>
              <a:t>Anguilliform</a:t>
            </a:r>
          </a:p>
          <a:p>
            <a:r>
              <a:rPr lang="en-US" sz="2800">
                <a:solidFill>
                  <a:srgbClr val="003366"/>
                </a:solidFill>
                <a:latin typeface="Comic Sans MS" pitchFamily="-109" charset="0"/>
              </a:rPr>
              <a:t>(circular; eel-like)</a:t>
            </a:r>
          </a:p>
        </p:txBody>
      </p:sp>
      <p:sp>
        <p:nvSpPr>
          <p:cNvPr id="14" name="Oval 13"/>
          <p:cNvSpPr/>
          <p:nvPr/>
        </p:nvSpPr>
        <p:spPr>
          <a:xfrm rot="16200000">
            <a:off x="1143000" y="5791200"/>
            <a:ext cx="381000" cy="381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820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2014538"/>
            <a:ext cx="396240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9" name="Rectangle 15"/>
          <p:cNvSpPr>
            <a:spLocks noChangeArrowheads="1"/>
          </p:cNvSpPr>
          <p:nvPr/>
        </p:nvSpPr>
        <p:spPr bwMode="auto">
          <a:xfrm>
            <a:off x="4495800" y="2971800"/>
            <a:ext cx="4572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hlinkClick r:id="rId5"/>
              </a:rPr>
              <a:t>http://pond.dnr.cornell.edu/nyfish/Esocidae/northern_pike.html</a:t>
            </a:r>
            <a:endParaRPr lang="en-US" sz="800"/>
          </a:p>
        </p:txBody>
      </p:sp>
      <p:pic>
        <p:nvPicPr>
          <p:cNvPr id="821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3352800"/>
            <a:ext cx="1868488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5791200"/>
            <a:ext cx="23479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4"/>
          <p:cNvSpPr txBox="1">
            <a:spLocks noChangeArrowheads="1"/>
          </p:cNvSpPr>
          <p:nvPr/>
        </p:nvSpPr>
        <p:spPr bwMode="auto">
          <a:xfrm>
            <a:off x="76200" y="0"/>
            <a:ext cx="891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latin typeface="Comic Sans MS" pitchFamily="-109" charset="0"/>
              </a:rPr>
              <a:t>Body types by function</a:t>
            </a:r>
          </a:p>
        </p:txBody>
      </p:sp>
      <p:sp>
        <p:nvSpPr>
          <p:cNvPr id="5126" name="TextBox 19"/>
          <p:cNvSpPr txBox="1">
            <a:spLocks noChangeArrowheads="1"/>
          </p:cNvSpPr>
          <p:nvPr/>
        </p:nvSpPr>
        <p:spPr bwMode="auto">
          <a:xfrm>
            <a:off x="76200" y="762000"/>
            <a:ext cx="297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3366"/>
                </a:solidFill>
                <a:latin typeface="Comic Sans MS" pitchFamily="-109" charset="0"/>
              </a:rPr>
              <a:t>Rover predators</a:t>
            </a:r>
          </a:p>
        </p:txBody>
      </p: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76200" y="2082800"/>
            <a:ext cx="3733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3366"/>
                </a:solidFill>
                <a:latin typeface="Comic Sans MS" pitchFamily="-109" charset="0"/>
              </a:rPr>
              <a:t>Lie-in-wait predators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" y="3276600"/>
            <a:ext cx="3116263" cy="523875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3366"/>
                </a:solidFill>
                <a:latin typeface="Comic Sans MS" pitchFamily="-109" charset="0"/>
              </a:rPr>
              <a:t>Surface-oriented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4572000"/>
            <a:ext cx="2422525" cy="523875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3366"/>
                </a:solidFill>
                <a:latin typeface="Comic Sans MS" pitchFamily="-109" charset="0"/>
              </a:rPr>
              <a:t>Bottom rover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5100" y="5675313"/>
            <a:ext cx="2646363" cy="523875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3366"/>
                </a:solidFill>
                <a:latin typeface="Comic Sans MS" pitchFamily="-109" charset="0"/>
              </a:rPr>
              <a:t>Bottom clinger</a:t>
            </a:r>
          </a:p>
        </p:txBody>
      </p:sp>
      <p:pic>
        <p:nvPicPr>
          <p:cNvPr id="61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609600"/>
            <a:ext cx="294322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How to ID the Great Barracuda.wm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9812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1981200"/>
            <a:ext cx="29337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3276600"/>
            <a:ext cx="30654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Arowana clip.wmv">
            <a:hlinkClick r:id="" action="ppaction://media"/>
          </p:cNvPr>
          <p:cNvPicPr/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324600" y="3200400"/>
            <a:ext cx="162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3276600"/>
            <a:ext cx="2252663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rcherfish clip.wmv">
            <a:hlinkClick r:id="" action="ppaction://media"/>
          </p:cNvPr>
          <p:cNvPicPr/>
          <p:nvPr>
            <a:vide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019800" y="3276600"/>
            <a:ext cx="162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982200" y="4572000"/>
            <a:ext cx="3886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95600" y="4495800"/>
            <a:ext cx="2057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Climbing Fish on Vimeo.flv.AVI">
            <a:hlinkClick r:id="" action="ppaction://media"/>
          </p:cNvPr>
          <p:cNvPicPr/>
          <p:nvPr>
            <a:vide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5181600" y="45720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-0.0208 C -0.06806 -0.01965 -0.13576 -0.01826 -0.18941 -0.01156 C -0.24323 -0.003 -0.27622 0.02359 -0.32257 0.02613 C -0.36892 0.02891 -0.43142 0.00925 -0.46788 0.00532 C -0.50434 0.00139 -0.50729 -0.003 -0.5408 0.00255 C -0.57431 0.0081 -0.62778 0.03469 -0.66823 0.04 C -0.70851 0.04579 -0.76128 0.03469 -0.78281 0.03145 C -0.80417 0.02891 -0.79497 0.02752 -0.7974 0.02613 " pathEditMode="relative" rAng="0" ptsTypes="aaaaaaaA">
                                      <p:cBhvr>
                                        <p:cTn id="5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 fullScrn="1"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 fullScrn="1"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>
                <p:cTn id="7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 fullScrn="1">
              <p:cMediaNode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1438" y="0"/>
            <a:ext cx="78216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1438" y="3200400"/>
            <a:ext cx="780256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14"/>
          <p:cNvSpPr txBox="1">
            <a:spLocks noChangeArrowheads="1"/>
          </p:cNvSpPr>
          <p:nvPr/>
        </p:nvSpPr>
        <p:spPr bwMode="auto">
          <a:xfrm rot="-5400000">
            <a:off x="-3829843" y="2991643"/>
            <a:ext cx="891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latin typeface="Comic Sans MS" pitchFamily="-109" charset="0"/>
              </a:rPr>
              <a:t>Skeletal Structures</a:t>
            </a:r>
          </a:p>
        </p:txBody>
      </p:sp>
      <p:sp>
        <p:nvSpPr>
          <p:cNvPr id="6" name="Oval 5"/>
          <p:cNvSpPr/>
          <p:nvPr/>
        </p:nvSpPr>
        <p:spPr>
          <a:xfrm>
            <a:off x="2286000" y="714375"/>
            <a:ext cx="914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447800" y="2667000"/>
            <a:ext cx="914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676400" y="1447800"/>
            <a:ext cx="7620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139113" y="2500313"/>
            <a:ext cx="914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47800" y="2057400"/>
            <a:ext cx="914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1066800"/>
            <a:ext cx="914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438400" y="3857625"/>
            <a:ext cx="9144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257425" y="5334000"/>
            <a:ext cx="9144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57688" y="3533775"/>
            <a:ext cx="9144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305800" y="3810000"/>
            <a:ext cx="9144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124825" y="4024313"/>
            <a:ext cx="7620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382000" y="5576888"/>
            <a:ext cx="9144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3F1E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1724025" y="381000"/>
            <a:ext cx="5638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latin typeface="Comic Sans MS" pitchFamily="-109" charset="0"/>
              </a:rPr>
              <a:t>Skin and Scales</a:t>
            </a:r>
          </a:p>
        </p:txBody>
      </p:sp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304800" y="914400"/>
            <a:ext cx="35814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742950" indent="-742950"/>
            <a:r>
              <a:rPr lang="en-US" sz="3200" b="1">
                <a:latin typeface="Comic Sans MS" pitchFamily="-109" charset="0"/>
              </a:rPr>
              <a:t>1. Epidermis</a:t>
            </a:r>
          </a:p>
          <a:p>
            <a:pPr marL="742950" indent="-742950">
              <a:buFont typeface="Wingdings" pitchFamily="-109" charset="2"/>
              <a:buChar char="Ø"/>
            </a:pPr>
            <a:r>
              <a:rPr lang="en-US" sz="2400" b="1">
                <a:latin typeface="Comic Sans MS" pitchFamily="-109" charset="0"/>
              </a:rPr>
              <a:t>10-30 of cells</a:t>
            </a:r>
          </a:p>
          <a:p>
            <a:pPr marL="742950" indent="-742950">
              <a:buFont typeface="Wingdings" pitchFamily="-109" charset="2"/>
              <a:buChar char="Ø"/>
            </a:pPr>
            <a:r>
              <a:rPr lang="en-US" sz="2400" b="1">
                <a:latin typeface="Comic Sans MS" pitchFamily="-109" charset="0"/>
              </a:rPr>
              <a:t>Mostly flat / compressed epithelial cells</a:t>
            </a:r>
          </a:p>
          <a:p>
            <a:pPr marL="742950" indent="-742950">
              <a:buFont typeface="Wingdings" pitchFamily="-109" charset="2"/>
              <a:buChar char="Ø"/>
            </a:pPr>
            <a:r>
              <a:rPr lang="en-US" sz="2400" b="1">
                <a:latin typeface="Comic Sans MS" pitchFamily="-109" charset="0"/>
              </a:rPr>
              <a:t>Mucus glands</a:t>
            </a:r>
          </a:p>
          <a:p>
            <a:pPr marL="742950" indent="-742950">
              <a:buFont typeface="Wingdings" pitchFamily="-109" charset="2"/>
              <a:buChar char="Ø"/>
            </a:pPr>
            <a:r>
              <a:rPr lang="en-US" sz="2400" b="1">
                <a:latin typeface="Comic Sans MS" pitchFamily="-109" charset="0"/>
              </a:rPr>
              <a:t>Protective barrier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28600" y="5105400"/>
            <a:ext cx="89154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Comic Sans MS" pitchFamily="-109" charset="0"/>
              </a:rPr>
              <a:t>2. Dermis</a:t>
            </a:r>
          </a:p>
          <a:p>
            <a:pPr>
              <a:buFont typeface="Wingdings" pitchFamily="-109" charset="2"/>
              <a:buChar char="Ø"/>
            </a:pPr>
            <a:r>
              <a:rPr lang="en-US" sz="3200" b="1">
                <a:latin typeface="Comic Sans MS" pitchFamily="-109" charset="0"/>
              </a:rPr>
              <a:t> </a:t>
            </a:r>
            <a:r>
              <a:rPr lang="en-US" sz="2400" b="1">
                <a:latin typeface="Comic Sans MS" pitchFamily="-109" charset="0"/>
              </a:rPr>
              <a:t>Matrix of connective tissue –  connected to muscles</a:t>
            </a:r>
          </a:p>
          <a:p>
            <a:pPr>
              <a:buFont typeface="Wingdings" pitchFamily="-109" charset="2"/>
              <a:buChar char="Ø"/>
            </a:pPr>
            <a:r>
              <a:rPr lang="en-US" sz="2400" b="1">
                <a:latin typeface="Comic Sans MS" pitchFamily="-109" charset="0"/>
              </a:rPr>
              <a:t>  Pigment cells, blood vessels, dermal skeleton</a:t>
            </a: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2175" y="1066800"/>
            <a:ext cx="5559425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hagfish slime.wm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429000" y="1066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8700" y="3657600"/>
            <a:ext cx="240506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7963" y="5081588"/>
            <a:ext cx="460375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363855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657600" y="5438775"/>
            <a:ext cx="3276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00"/>
              <a:t>http://www.icanteachmyself.com/edu_694_assignments/1_2/clownfish.jpg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ea typeface="宋体"/>
                <a:cs typeface="宋体"/>
              </a:rPr>
              <a:t>彭渝</a:t>
            </a:r>
            <a:endParaRPr lang="en-US" dirty="0" smtClean="0">
              <a:ea typeface="宋体"/>
              <a:cs typeface="宋体"/>
            </a:endParaRPr>
          </a:p>
          <a:p>
            <a:pPr lvl="1"/>
            <a:r>
              <a:rPr lang="en-US" dirty="0" smtClean="0">
                <a:ea typeface="宋体"/>
                <a:cs typeface="宋体"/>
              </a:rPr>
              <a:t>Explain the difference between placoid, cycloid and ctenoid scales</a:t>
            </a:r>
            <a:r>
              <a:rPr lang="en-US" dirty="0" smtClean="0">
                <a:latin typeface="宋体"/>
                <a:ea typeface="宋体"/>
                <a:cs typeface="宋体"/>
              </a:rPr>
              <a:t> </a:t>
            </a:r>
            <a:endParaRPr lang="en-US" dirty="0">
              <a:latin typeface="宋体"/>
              <a:ea typeface="宋体"/>
              <a:cs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1752600" y="228600"/>
            <a:ext cx="5638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latin typeface="Comic Sans MS" pitchFamily="-109" charset="0"/>
              </a:rPr>
              <a:t>Skin and Scales</a:t>
            </a:r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228600" y="809625"/>
            <a:ext cx="8915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Comic Sans MS" pitchFamily="-109" charset="0"/>
              </a:rPr>
              <a:t>Scales – 3 main types in living fishes</a:t>
            </a:r>
          </a:p>
          <a:p>
            <a:pPr>
              <a:buFont typeface="Wingdings" pitchFamily="-109" charset="2"/>
              <a:buChar char="Ø"/>
            </a:pPr>
            <a:r>
              <a:rPr lang="en-US" sz="2400" b="1">
                <a:latin typeface="Comic Sans MS" pitchFamily="-109" charset="0"/>
              </a:rPr>
              <a:t>  Housed within pocket of dermal cells 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28600" y="3276600"/>
            <a:ext cx="86868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/>
            <a:r>
              <a:rPr lang="en-US" sz="2800" b="1">
                <a:latin typeface="Comic Sans MS" pitchFamily="-109" charset="0"/>
              </a:rPr>
              <a:t>2. Ganoid – diamond-shaped</a:t>
            </a:r>
          </a:p>
          <a:p>
            <a:pPr marL="739775" lvl="4" indent="-217488">
              <a:buFontTx/>
              <a:buChar char="-"/>
            </a:pPr>
            <a:r>
              <a:rPr lang="en-US" sz="2000" b="1">
                <a:latin typeface="Comic Sans MS" pitchFamily="-109" charset="0"/>
              </a:rPr>
              <a:t>Hard protein covering (ganoine)</a:t>
            </a:r>
          </a:p>
          <a:p>
            <a:pPr marL="739775" lvl="4" indent="-217488">
              <a:buFontTx/>
              <a:buChar char="-"/>
            </a:pPr>
            <a:r>
              <a:rPr lang="en-US" sz="2000" b="1">
                <a:latin typeface="Comic Sans MS" pitchFamily="-109" charset="0"/>
              </a:rPr>
              <a:t>Not flexible</a:t>
            </a:r>
          </a:p>
          <a:p>
            <a:pPr marL="739775" lvl="4" indent="-217488">
              <a:buFontTx/>
              <a:buChar char="-"/>
            </a:pPr>
            <a:r>
              <a:rPr lang="en-US" sz="2000" b="1">
                <a:latin typeface="Comic Sans MS" pitchFamily="-109" charset="0"/>
              </a:rPr>
              <a:t>Non-overlapping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3429000"/>
            <a:ext cx="1395413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3429000"/>
            <a:ext cx="25908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28600" y="4724400"/>
            <a:ext cx="9067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/>
            <a:r>
              <a:rPr lang="en-US" sz="2800" b="1">
                <a:latin typeface="Comic Sans MS" pitchFamily="-109" charset="0"/>
              </a:rPr>
              <a:t>3. Bony-ridge scales </a:t>
            </a:r>
            <a:r>
              <a:rPr lang="en-US" sz="2400" b="1">
                <a:latin typeface="Comic Sans MS" pitchFamily="-109" charset="0"/>
              </a:rPr>
              <a:t>– overlapping, flexible bony ridges</a:t>
            </a:r>
            <a:endParaRPr lang="en-US" sz="2800" b="1">
              <a:latin typeface="Comic Sans MS" pitchFamily="-109" charset="0"/>
            </a:endParaRPr>
          </a:p>
          <a:p>
            <a:pPr marL="971550" lvl="1" indent="-514350">
              <a:buFont typeface="Century Gothic" pitchFamily="-109" charset="0"/>
              <a:buAutoNum type="alphaLcPeriod"/>
            </a:pPr>
            <a:r>
              <a:rPr lang="en-US" sz="2800" b="1">
                <a:latin typeface="Comic Sans MS" pitchFamily="-109" charset="0"/>
              </a:rPr>
              <a:t>Ctenoid </a:t>
            </a:r>
            <a:r>
              <a:rPr lang="en-US" sz="2000" b="1">
                <a:latin typeface="Comic Sans MS" pitchFamily="-109" charset="0"/>
              </a:rPr>
              <a:t>– comb-like rim</a:t>
            </a:r>
            <a:endParaRPr lang="en-US" sz="2800" b="1">
              <a:latin typeface="Comic Sans MS" pitchFamily="-109" charset="0"/>
            </a:endParaRPr>
          </a:p>
          <a:p>
            <a:pPr marL="971550" lvl="1" indent="-514350">
              <a:buFont typeface="Century Gothic" pitchFamily="-109" charset="0"/>
              <a:buAutoNum type="alphaLcPeriod"/>
            </a:pPr>
            <a:r>
              <a:rPr lang="en-US" sz="2800" b="1">
                <a:latin typeface="Comic Sans MS" pitchFamily="-109" charset="0"/>
              </a:rPr>
              <a:t>Cycloid </a:t>
            </a:r>
            <a:r>
              <a:rPr lang="en-US" sz="2000" b="1">
                <a:latin typeface="Comic Sans MS" pitchFamily="-109" charset="0"/>
              </a:rPr>
              <a:t>– smooth rim</a:t>
            </a:r>
            <a:endParaRPr lang="en-US" sz="2800" b="1">
              <a:latin typeface="Comic Sans MS" pitchFamily="-109" charset="0"/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228600" y="1754188"/>
            <a:ext cx="86868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/>
            <a:r>
              <a:rPr lang="en-US" sz="2800" b="1">
                <a:latin typeface="Comic Sans MS" pitchFamily="-109" charset="0"/>
              </a:rPr>
              <a:t>1. Placoid (denticles)</a:t>
            </a:r>
          </a:p>
          <a:p>
            <a:pPr marL="739775" lvl="4" indent="-217488">
              <a:buFontTx/>
              <a:buChar char="-"/>
            </a:pPr>
            <a:r>
              <a:rPr lang="en-US" sz="2000" b="1">
                <a:latin typeface="Comic Sans MS" pitchFamily="-109" charset="0"/>
              </a:rPr>
              <a:t>Tooth-like projections on sharks</a:t>
            </a:r>
          </a:p>
          <a:p>
            <a:pPr marL="739775" lvl="4" indent="-217488">
              <a:buFontTx/>
              <a:buChar char="-"/>
            </a:pPr>
            <a:r>
              <a:rPr lang="en-US" sz="2000" b="1">
                <a:latin typeface="Comic Sans MS" pitchFamily="-109" charset="0"/>
              </a:rPr>
              <a:t>VERY different from scales in other fish</a:t>
            </a:r>
          </a:p>
          <a:p>
            <a:pPr marL="739775" lvl="4" indent="-217488">
              <a:buFontTx/>
              <a:buChar char="-"/>
            </a:pPr>
            <a:r>
              <a:rPr lang="en-US" sz="2000" b="1">
                <a:latin typeface="Comic Sans MS" pitchFamily="-109" charset="0"/>
              </a:rPr>
              <a:t>Pulp cavity just like teeth!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457200"/>
            <a:ext cx="12192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1600200"/>
            <a:ext cx="203835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5400" y="5105400"/>
            <a:ext cx="167163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05600" y="5181600"/>
            <a:ext cx="2286000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81600" y="1752600"/>
            <a:ext cx="120967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00600" y="5334000"/>
            <a:ext cx="12334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57900" y="5334000"/>
            <a:ext cx="30861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HWK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Homework 2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for next week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Aft>
                <a:spcPts val="1800"/>
              </a:spcAft>
            </a:pPr>
            <a:r>
              <a:rPr lang="en-US" sz="3243" dirty="0" err="1" smtClean="0">
                <a:ea typeface="宋体"/>
                <a:cs typeface="宋体"/>
              </a:rPr>
              <a:t>刘璟昊</a:t>
            </a:r>
            <a:endParaRPr lang="en-US" sz="3243" dirty="0" smtClean="0">
              <a:ea typeface="宋体"/>
              <a:cs typeface="宋体"/>
            </a:endParaRPr>
          </a:p>
          <a:p>
            <a:pPr lvl="1">
              <a:spcAft>
                <a:spcPts val="1800"/>
              </a:spcAft>
            </a:pPr>
            <a:r>
              <a:rPr lang="en-US" dirty="0" smtClean="0">
                <a:ea typeface="宋体"/>
                <a:cs typeface="宋体"/>
              </a:rPr>
              <a:t>Describe the cardiovascular system of fish.</a:t>
            </a:r>
          </a:p>
          <a:p>
            <a:pPr>
              <a:spcAft>
                <a:spcPts val="1800"/>
              </a:spcAft>
            </a:pPr>
            <a:r>
              <a:rPr lang="en-US" dirty="0" err="1" smtClean="0">
                <a:ea typeface="宋体"/>
                <a:cs typeface="宋体"/>
              </a:rPr>
              <a:t>喻一峰</a:t>
            </a:r>
            <a:endParaRPr lang="en-US" dirty="0" smtClean="0">
              <a:ea typeface="宋体"/>
              <a:cs typeface="宋体"/>
            </a:endParaRPr>
          </a:p>
          <a:p>
            <a:pPr lvl="1">
              <a:spcAft>
                <a:spcPts val="1800"/>
              </a:spcAft>
            </a:pPr>
            <a:r>
              <a:rPr lang="en-US" dirty="0" smtClean="0">
                <a:ea typeface="宋体"/>
                <a:cs typeface="宋体"/>
              </a:rPr>
              <a:t>How does fish manage gas exchange in swim bladder?</a:t>
            </a:r>
            <a:endParaRPr lang="en-US" smtClean="0">
              <a:ea typeface="宋体"/>
              <a:cs typeface="宋体"/>
            </a:endParaRPr>
          </a:p>
          <a:p>
            <a:pPr>
              <a:spcAft>
                <a:spcPts val="1800"/>
              </a:spcAft>
            </a:pPr>
            <a:r>
              <a:rPr lang="en-US" smtClean="0">
                <a:ea typeface="宋体"/>
                <a:cs typeface="宋体"/>
              </a:rPr>
              <a:t>程</a:t>
            </a:r>
            <a:r>
              <a:rPr lang="en-US" dirty="0" err="1" smtClean="0">
                <a:ea typeface="宋体"/>
                <a:cs typeface="宋体"/>
              </a:rPr>
              <a:t>起超</a:t>
            </a:r>
            <a:endParaRPr lang="en-US" dirty="0" smtClean="0">
              <a:ea typeface="宋体"/>
              <a:cs typeface="宋体"/>
            </a:endParaRPr>
          </a:p>
          <a:p>
            <a:pPr lvl="1">
              <a:spcAft>
                <a:spcPts val="1800"/>
              </a:spcAft>
            </a:pPr>
            <a:r>
              <a:rPr lang="en-US" dirty="0" smtClean="0">
                <a:ea typeface="宋体"/>
                <a:cs typeface="宋体"/>
              </a:rPr>
              <a:t>Describe five parts of fish brain.</a:t>
            </a:r>
          </a:p>
          <a:p>
            <a:pPr lvl="1">
              <a:spcAft>
                <a:spcPts val="1800"/>
              </a:spcAft>
            </a:pPr>
            <a:endParaRPr lang="en-US" dirty="0" smtClean="0">
              <a:ea typeface="宋体"/>
              <a:cs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Neurocranium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neurocranium</a:t>
            </a:r>
            <a:r>
              <a:rPr lang="en-US" dirty="0" smtClean="0"/>
              <a:t> is derived from the </a:t>
            </a:r>
            <a:r>
              <a:rPr lang="en-US" dirty="0" err="1" smtClean="0"/>
              <a:t>chondrocranium</a:t>
            </a:r>
            <a:r>
              <a:rPr lang="en-US" dirty="0" smtClean="0"/>
              <a:t> (the original cartilaginous braincase) and the </a:t>
            </a:r>
            <a:r>
              <a:rPr lang="en-US" dirty="0" err="1" smtClean="0"/>
              <a:t>dermatocranium</a:t>
            </a:r>
            <a:r>
              <a:rPr lang="en-US" dirty="0" smtClean="0"/>
              <a:t> (dermal bones derived from scales). </a:t>
            </a:r>
          </a:p>
          <a:p>
            <a:r>
              <a:rPr lang="en-US" dirty="0" smtClean="0"/>
              <a:t>Actinopterygian skull bones can be divided into four regions: </a:t>
            </a:r>
            <a:r>
              <a:rPr lang="en-US" dirty="0" err="1" smtClean="0">
                <a:solidFill>
                  <a:srgbClr val="FF0000"/>
                </a:solidFill>
              </a:rPr>
              <a:t>ethmoid</a:t>
            </a:r>
            <a:r>
              <a:rPr lang="en-US" dirty="0" smtClean="0">
                <a:solidFill>
                  <a:srgbClr val="FF0000"/>
                </a:solidFill>
              </a:rPr>
              <a:t>, orbital, </a:t>
            </a:r>
            <a:r>
              <a:rPr lang="en-US" dirty="0" err="1" smtClean="0">
                <a:solidFill>
                  <a:srgbClr val="FF0000"/>
                </a:solidFill>
              </a:rPr>
              <a:t>otic</a:t>
            </a:r>
            <a:r>
              <a:rPr lang="en-US" dirty="0" smtClean="0">
                <a:solidFill>
                  <a:srgbClr val="FF0000"/>
                </a:solidFill>
              </a:rPr>
              <a:t>, and </a:t>
            </a:r>
            <a:r>
              <a:rPr lang="en-US" dirty="0" err="1" smtClean="0">
                <a:solidFill>
                  <a:srgbClr val="FF0000"/>
                </a:solidFill>
              </a:rPr>
              <a:t>basicranial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Ethmoid</a:t>
            </a:r>
            <a:r>
              <a:rPr lang="en-US" dirty="0" smtClean="0"/>
              <a:t> region</a:t>
            </a:r>
            <a:endParaRPr lang="en-US" dirty="0"/>
          </a:p>
        </p:txBody>
      </p:sp>
      <p:pic>
        <p:nvPicPr>
          <p:cNvPr id="4" name="Picture 3" descr="Neurocranium_lat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4358640" cy="3657600"/>
          </a:xfrm>
          <a:prstGeom prst="rect">
            <a:avLst/>
          </a:prstGeom>
        </p:spPr>
      </p:pic>
      <p:pic>
        <p:nvPicPr>
          <p:cNvPr id="5" name="Picture 4" descr="Neurocranium_dor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124200"/>
            <a:ext cx="4329854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5468034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main sets of cartilage bones:</a:t>
            </a:r>
          </a:p>
          <a:p>
            <a:pPr>
              <a:buFont typeface="Arial"/>
              <a:buChar char="•"/>
            </a:pPr>
            <a:r>
              <a:rPr lang="en-US" dirty="0" smtClean="0"/>
              <a:t> lateral </a:t>
            </a:r>
            <a:r>
              <a:rPr lang="en-US" dirty="0" err="1" smtClean="0"/>
              <a:t>ethmoids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ethmoid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181600" y="15240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sets of dermal bones in this region: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vomer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mesethmoid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Orbital region</a:t>
            </a:r>
            <a:endParaRPr lang="en-US" dirty="0"/>
          </a:p>
        </p:txBody>
      </p:sp>
      <p:pic>
        <p:nvPicPr>
          <p:cNvPr id="4" name="Picture 3" descr="Neurocranium_lat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4358640" cy="3657600"/>
          </a:xfrm>
          <a:prstGeom prst="rect">
            <a:avLst/>
          </a:prstGeom>
        </p:spPr>
      </p:pic>
      <p:pic>
        <p:nvPicPr>
          <p:cNvPr id="5" name="Picture 4" descr="Neurocranium_dor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124200"/>
            <a:ext cx="4329854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5334000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Three sets of cartilage bones: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Pterosphenoids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Basisphenoid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Parasphenoid</a:t>
            </a:r>
            <a:endParaRPr lang="en-US" dirty="0" smtClean="0"/>
          </a:p>
          <a:p>
            <a:r>
              <a:rPr lang="en-US" dirty="0" smtClean="0"/>
              <a:t>Sclerotic cartilages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15240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sets of dermal bones in this region:</a:t>
            </a:r>
          </a:p>
          <a:p>
            <a:pPr>
              <a:buFont typeface="Arial"/>
              <a:buChar char="•"/>
            </a:pPr>
            <a:r>
              <a:rPr lang="en-US" dirty="0" smtClean="0"/>
              <a:t> the paired frontals</a:t>
            </a:r>
          </a:p>
          <a:p>
            <a:pPr>
              <a:buFont typeface="Arial"/>
              <a:buChar char="•"/>
            </a:pPr>
            <a:r>
              <a:rPr lang="en-US" dirty="0" smtClean="0"/>
              <a:t> the </a:t>
            </a:r>
            <a:r>
              <a:rPr lang="en-US" dirty="0" err="1" smtClean="0"/>
              <a:t>circumorbitals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Orbital region</a:t>
            </a:r>
            <a:endParaRPr lang="en-US" dirty="0"/>
          </a:p>
        </p:txBody>
      </p:sp>
      <p:pic>
        <p:nvPicPr>
          <p:cNvPr id="4" name="Picture 3" descr="Neurocranium_lat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4358640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15240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sets of dermal bones in this region:</a:t>
            </a:r>
          </a:p>
          <a:p>
            <a:pPr>
              <a:buFont typeface="Arial"/>
              <a:buChar char="•"/>
            </a:pPr>
            <a:r>
              <a:rPr lang="en-US" dirty="0" smtClean="0"/>
              <a:t> the paired frontals</a:t>
            </a:r>
          </a:p>
          <a:p>
            <a:pPr>
              <a:buFont typeface="Arial"/>
              <a:buChar char="•"/>
            </a:pPr>
            <a:r>
              <a:rPr lang="en-US" dirty="0" smtClean="0"/>
              <a:t> the </a:t>
            </a:r>
            <a:r>
              <a:rPr lang="en-US" dirty="0" err="1" smtClean="0"/>
              <a:t>circumorbitals</a:t>
            </a:r>
            <a:r>
              <a:rPr lang="en-US" dirty="0" smtClean="0"/>
              <a:t>.</a:t>
            </a:r>
          </a:p>
        </p:txBody>
      </p:sp>
      <p:pic>
        <p:nvPicPr>
          <p:cNvPr id="8" name="Picture 7" descr="Infraobital bon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071" y="4038600"/>
            <a:ext cx="4614729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Otic</a:t>
            </a:r>
            <a:r>
              <a:rPr lang="en-US" dirty="0" smtClean="0"/>
              <a:t> region</a:t>
            </a:r>
            <a:endParaRPr lang="en-US" dirty="0"/>
          </a:p>
        </p:txBody>
      </p:sp>
      <p:pic>
        <p:nvPicPr>
          <p:cNvPr id="4" name="Picture 3" descr="Neurocranium_lat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52729"/>
            <a:ext cx="3268980" cy="2743200"/>
          </a:xfrm>
          <a:prstGeom prst="rect">
            <a:avLst/>
          </a:prstGeom>
        </p:spPr>
      </p:pic>
      <p:pic>
        <p:nvPicPr>
          <p:cNvPr id="5" name="Picture 4" descr="Neurocranium_dor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1" y="4038600"/>
            <a:ext cx="3247391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1524000"/>
            <a:ext cx="41910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Five cartilage bones enclose each bilateral </a:t>
            </a:r>
            <a:r>
              <a:rPr lang="en-US" dirty="0" err="1" smtClean="0"/>
              <a:t>otic</a:t>
            </a:r>
            <a:r>
              <a:rPr lang="en-US" dirty="0" smtClean="0"/>
              <a:t> (ear) chamber inside the skull: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Sphenotics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Pterotics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Prootics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Epiotics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Intercalars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Dermal bones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altLang="zh-CN" dirty="0" smtClean="0"/>
              <a:t>P</a:t>
            </a:r>
            <a:r>
              <a:rPr lang="en-US" dirty="0" smtClean="0"/>
              <a:t>arietals</a:t>
            </a:r>
          </a:p>
        </p:txBody>
      </p:sp>
      <p:pic>
        <p:nvPicPr>
          <p:cNvPr id="8" name="Picture 7" descr="Neurocranium_ventr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38600"/>
            <a:ext cx="296418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1176</Words>
  <Application>Microsoft Macintosh PowerPoint</Application>
  <PresentationFormat>On-screen Show (4:3)</PresentationFormat>
  <Paragraphs>228</Paragraphs>
  <Slides>48</Slides>
  <Notes>0</Notes>
  <HiddenSlides>0</HiddenSlides>
  <MMClips>5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Lesson 2  Skeleton, skin and scales</vt:lpstr>
      <vt:lpstr>Slide 2</vt:lpstr>
      <vt:lpstr>Skull (or cranium)</vt:lpstr>
      <vt:lpstr>Skull (or cranium)</vt:lpstr>
      <vt:lpstr>Neurocranium</vt:lpstr>
      <vt:lpstr>Ethmoid region</vt:lpstr>
      <vt:lpstr>Orbital region</vt:lpstr>
      <vt:lpstr>Orbital region</vt:lpstr>
      <vt:lpstr>Otic region</vt:lpstr>
      <vt:lpstr>Basicranial region</vt:lpstr>
      <vt:lpstr>Branchiocranium</vt:lpstr>
      <vt:lpstr>Mandibular arch</vt:lpstr>
      <vt:lpstr>Mandibular arch</vt:lpstr>
      <vt:lpstr>Presentation for next week</vt:lpstr>
      <vt:lpstr>HWK</vt:lpstr>
      <vt:lpstr>Slide 16</vt:lpstr>
      <vt:lpstr>Slide 17</vt:lpstr>
      <vt:lpstr>Slide 18</vt:lpstr>
      <vt:lpstr>Slide 19</vt:lpstr>
      <vt:lpstr>Slide 20</vt:lpstr>
      <vt:lpstr>H Li, Y. He, J. Jiang, Z. Liu, C. Li, 2018. Molecular systematics and phylogenetic analysis of the Asian endemic freshwater sleepers (Gobiiformes: Odontobutidae). Molecular Phylogenetics and Evolution, 121, 1–11. </vt:lpstr>
      <vt:lpstr>Slide 22</vt:lpstr>
      <vt:lpstr>Slide 23</vt:lpstr>
      <vt:lpstr>Teeth</vt:lpstr>
      <vt:lpstr>Teeth</vt:lpstr>
      <vt:lpstr>Pharyngeal teeth</vt:lpstr>
      <vt:lpstr>Pharyngeal teeth</vt:lpstr>
      <vt:lpstr>Palatine and hyoid arches</vt:lpstr>
      <vt:lpstr>Palatine and hyoid arches</vt:lpstr>
      <vt:lpstr>Slide 30</vt:lpstr>
      <vt:lpstr>Postcranial skeleton</vt:lpstr>
      <vt:lpstr>Caudal complex</vt:lpstr>
      <vt:lpstr>Caudal fin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Scales</vt:lpstr>
      <vt:lpstr>Slide 46</vt:lpstr>
      <vt:lpstr>HWK</vt:lpstr>
      <vt:lpstr>Presentation for next week</vt:lpstr>
    </vt:vector>
  </TitlesOfParts>
  <Company>unl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Li, Chenhong</dc:creator>
  <cp:lastModifiedBy>Li, Chenhong</cp:lastModifiedBy>
  <cp:revision>69</cp:revision>
  <dcterms:created xsi:type="dcterms:W3CDTF">2018-03-14T01:35:04Z</dcterms:created>
  <dcterms:modified xsi:type="dcterms:W3CDTF">2018-03-14T01:38:45Z</dcterms:modified>
</cp:coreProperties>
</file>