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5"/>
  </p:notesMasterIdLst>
  <p:sldIdLst>
    <p:sldId id="303" r:id="rId2"/>
    <p:sldId id="506" r:id="rId3"/>
    <p:sldId id="256" r:id="rId4"/>
    <p:sldId id="558" r:id="rId5"/>
    <p:sldId id="559" r:id="rId6"/>
    <p:sldId id="665" r:id="rId7"/>
    <p:sldId id="669" r:id="rId8"/>
    <p:sldId id="677" r:id="rId9"/>
    <p:sldId id="676" r:id="rId10"/>
    <p:sldId id="692" r:id="rId11"/>
    <p:sldId id="678" r:id="rId12"/>
    <p:sldId id="679" r:id="rId13"/>
    <p:sldId id="708" r:id="rId14"/>
    <p:sldId id="680" r:id="rId15"/>
    <p:sldId id="681" r:id="rId16"/>
    <p:sldId id="682" r:id="rId17"/>
    <p:sldId id="674" r:id="rId18"/>
    <p:sldId id="684" r:id="rId19"/>
    <p:sldId id="666" r:id="rId20"/>
    <p:sldId id="664" r:id="rId21"/>
    <p:sldId id="685" r:id="rId22"/>
    <p:sldId id="686" r:id="rId23"/>
    <p:sldId id="687" r:id="rId24"/>
    <p:sldId id="691" r:id="rId25"/>
    <p:sldId id="689" r:id="rId26"/>
    <p:sldId id="690" r:id="rId27"/>
    <p:sldId id="561" r:id="rId28"/>
    <p:sldId id="562" r:id="rId29"/>
    <p:sldId id="662" r:id="rId30"/>
    <p:sldId id="667" r:id="rId31"/>
    <p:sldId id="563" r:id="rId32"/>
    <p:sldId id="564" r:id="rId33"/>
    <p:sldId id="663" r:id="rId34"/>
    <p:sldId id="565" r:id="rId35"/>
    <p:sldId id="566" r:id="rId36"/>
    <p:sldId id="567" r:id="rId37"/>
    <p:sldId id="568" r:id="rId38"/>
    <p:sldId id="569" r:id="rId39"/>
    <p:sldId id="704" r:id="rId40"/>
    <p:sldId id="705" r:id="rId41"/>
    <p:sldId id="570" r:id="rId42"/>
    <p:sldId id="571" r:id="rId43"/>
    <p:sldId id="572" r:id="rId44"/>
    <p:sldId id="702" r:id="rId45"/>
    <p:sldId id="703" r:id="rId46"/>
    <p:sldId id="574" r:id="rId47"/>
    <p:sldId id="575" r:id="rId48"/>
    <p:sldId id="576" r:id="rId49"/>
    <p:sldId id="577" r:id="rId50"/>
    <p:sldId id="706" r:id="rId51"/>
    <p:sldId id="578" r:id="rId52"/>
    <p:sldId id="579" r:id="rId53"/>
    <p:sldId id="698" r:id="rId54"/>
    <p:sldId id="580" r:id="rId55"/>
    <p:sldId id="581" r:id="rId56"/>
    <p:sldId id="582" r:id="rId57"/>
    <p:sldId id="583" r:id="rId58"/>
    <p:sldId id="584" r:id="rId59"/>
    <p:sldId id="585" r:id="rId60"/>
    <p:sldId id="707" r:id="rId61"/>
    <p:sldId id="672" r:id="rId62"/>
    <p:sldId id="592" r:id="rId63"/>
    <p:sldId id="696"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15620"/>
    <p:restoredTop sz="68955" autoAdjust="0"/>
  </p:normalViewPr>
  <p:slideViewPr>
    <p:cSldViewPr snapToObjects="1">
      <p:cViewPr varScale="1">
        <p:scale>
          <a:sx n="128" d="100"/>
          <a:sy n="128" d="100"/>
        </p:scale>
        <p:origin x="-320" y="-10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1D14A-54E2-AB4D-B2A1-21D271AB9454}" type="datetimeFigureOut">
              <a:rPr lang="en-US" smtClean="0"/>
              <a:pPr/>
              <a:t>5/15/18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5070E-A507-0F46-852B-26386A1574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a:latin typeface="Times New Roman" pitchFamily="-109" charset="0"/>
              </a:rPr>
              <a:t>The variation in reproductive strategies among fishes – particularly bony fishes – is truly amazing.</a:t>
            </a:r>
          </a:p>
        </p:txBody>
      </p:sp>
      <p:sp>
        <p:nvSpPr>
          <p:cNvPr id="41988" name="Slide Number Placeholder 3"/>
          <p:cNvSpPr>
            <a:spLocks noGrp="1"/>
          </p:cNvSpPr>
          <p:nvPr>
            <p:ph type="sldNum" sz="quarter" idx="5"/>
          </p:nvPr>
        </p:nvSpPr>
        <p:spPr>
          <a:noFill/>
        </p:spPr>
        <p:txBody>
          <a:bodyPr/>
          <a:lstStyle/>
          <a:p>
            <a:fld id="{FF31F869-73B3-4D44-9722-95F60D7AFB1C}" type="slidenum">
              <a:rPr lang="en-US"/>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a:latin typeface="Times New Roman" pitchFamily="-109" charset="0"/>
              </a:rPr>
              <a:t>…and size differences!  In fact, males in some anglerfishes become physically attached ‘parasites’ that live on the females.  They are simply a little ‘sperm vessel’ that the female carries around.  What’s the reason for this?  Well, the odds of a male and female anglerfish actually encountering one another in the vast expanses of the deep ocean are pretty low.  This strategy ensures that they will stay together and increases the likelihood of successful reproduction!</a:t>
            </a:r>
          </a:p>
        </p:txBody>
      </p:sp>
      <p:sp>
        <p:nvSpPr>
          <p:cNvPr id="47108" name="Slide Number Placeholder 3"/>
          <p:cNvSpPr>
            <a:spLocks noGrp="1"/>
          </p:cNvSpPr>
          <p:nvPr>
            <p:ph type="sldNum" sz="quarter" idx="5"/>
          </p:nvPr>
        </p:nvSpPr>
        <p:spPr>
          <a:noFill/>
        </p:spPr>
        <p:txBody>
          <a:bodyPr/>
          <a:lstStyle/>
          <a:p>
            <a:fld id="{C08E9CEF-5A9C-CA4F-9FF5-C868C7979F22}" type="slidenum">
              <a:rPr lang="en-US"/>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a:latin typeface="Times New Roman" pitchFamily="-109" charset="0"/>
              </a:rPr>
              <a:t>There are a great many variations in spawning modes.  We can generally place them in three categories.</a:t>
            </a:r>
          </a:p>
        </p:txBody>
      </p:sp>
      <p:sp>
        <p:nvSpPr>
          <p:cNvPr id="48132" name="Slide Number Placeholder 3"/>
          <p:cNvSpPr>
            <a:spLocks noGrp="1"/>
          </p:cNvSpPr>
          <p:nvPr>
            <p:ph type="sldNum" sz="quarter" idx="5"/>
          </p:nvPr>
        </p:nvSpPr>
        <p:spPr>
          <a:noFill/>
        </p:spPr>
        <p:txBody>
          <a:bodyPr/>
          <a:lstStyle/>
          <a:p>
            <a:fld id="{95E6E5CD-F79A-3D46-969D-515E03FFA3DA}" type="slidenum">
              <a:rPr lang="en-US"/>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a:latin typeface="Times New Roman" pitchFamily="-109" charset="0"/>
            </a:endParaRPr>
          </a:p>
        </p:txBody>
      </p:sp>
      <p:sp>
        <p:nvSpPr>
          <p:cNvPr id="49156" name="Slide Number Placeholder 3"/>
          <p:cNvSpPr>
            <a:spLocks noGrp="1"/>
          </p:cNvSpPr>
          <p:nvPr>
            <p:ph type="sldNum" sz="quarter" idx="5"/>
          </p:nvPr>
        </p:nvSpPr>
        <p:spPr>
          <a:noFill/>
        </p:spPr>
        <p:txBody>
          <a:bodyPr/>
          <a:lstStyle/>
          <a:p>
            <a:fld id="{CFAD659D-4160-6F48-A853-752CB7D30A7D}" type="slidenum">
              <a:rPr lang="en-US"/>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4CC3DA6-DC8E-7142-94E5-9DABD45CEF12}" type="slidenum">
              <a:rPr lang="en-US"/>
              <a:pPr/>
              <a:t>37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a:latin typeface="Times New Roman" pitchFamily="-109" charset="0"/>
              </a:rPr>
              <a:t>Spawning occurs over open gravel substrate; spawning activity stirs eggs into substrate and then they are abandoned. (e.g., brook trout)</a:t>
            </a:r>
          </a:p>
          <a:p>
            <a:endParaRPr lang="en-US">
              <a:latin typeface="Times New Roman" pitchFamily="-109"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1574FD1-9C11-0A4E-AD05-AD819C514C21}" type="slidenum">
              <a:rPr lang="en-US"/>
              <a:pPr/>
              <a:t>38</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a:latin typeface="Times New Roman" pitchFamily="-109" charset="0"/>
              </a:rPr>
              <a:t>Smelt - introducted to Lake Michigan where they have become well-established.</a:t>
            </a:r>
          </a:p>
          <a:p>
            <a:r>
              <a:rPr lang="en-US">
                <a:latin typeface="Times New Roman" pitchFamily="-109" charset="0"/>
              </a:rPr>
              <a:t>Smelting VERY popular in spring when the run occurs, especially on the south shore of Lake Superior by Ashland.</a:t>
            </a:r>
          </a:p>
          <a:p>
            <a:r>
              <a:rPr lang="en-US">
                <a:latin typeface="Times New Roman" pitchFamily="-109" charset="0"/>
              </a:rPr>
              <a:t>Shallows near beaches “boil” with fish at night.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A37392C-EEE7-D448-8EDA-7A39CEF21FD7}" type="slidenum">
              <a:rPr lang="en-US"/>
              <a:pPr/>
              <a:t>41</a:t>
            </a:fld>
            <a:endParaRPr lang="en-US"/>
          </a:p>
        </p:txBody>
      </p:sp>
      <p:sp>
        <p:nvSpPr>
          <p:cNvPr id="52227" name="Rectangle 2"/>
          <p:cNvSpPr>
            <a:spLocks noGrp="1" noRot="1" noChangeAspect="1" noChangeArrowheads="1" noTextEdit="1"/>
          </p:cNvSpPr>
          <p:nvPr>
            <p:ph type="sldImg"/>
          </p:nvPr>
        </p:nvSpPr>
        <p:spPr>
          <a:xfrm>
            <a:off x="1143000" y="685800"/>
            <a:ext cx="4556125" cy="3416300"/>
          </a:xfrm>
          <a:ln/>
        </p:spPr>
      </p:sp>
      <p:sp>
        <p:nvSpPr>
          <p:cNvPr id="52228" name="Rectangle 4"/>
          <p:cNvSpPr>
            <a:spLocks noGrp="1" noChangeArrowheads="1"/>
          </p:cNvSpPr>
          <p:nvPr>
            <p:ph type="body" idx="1"/>
          </p:nvPr>
        </p:nvSpPr>
        <p:spPr>
          <a:noFill/>
          <a:ln/>
        </p:spPr>
        <p:txBody>
          <a:bodyPr/>
          <a:lstStyle/>
          <a:p>
            <a:pPr marL="609600" indent="-609600"/>
            <a:r>
              <a:rPr lang="en-US">
                <a:latin typeface="Times New Roman" pitchFamily="-109" charset="0"/>
              </a:rPr>
              <a:t>Rock tenders</a:t>
            </a:r>
          </a:p>
          <a:p>
            <a:pPr marL="609600" indent="-609600"/>
            <a:r>
              <a:rPr lang="en-US">
                <a:latin typeface="Times New Roman" pitchFamily="-109" charset="0"/>
              </a:rPr>
              <a:t>Plant tenders</a:t>
            </a:r>
          </a:p>
          <a:p>
            <a:pPr marL="609600" indent="-609600"/>
            <a:r>
              <a:rPr lang="en-US">
                <a:latin typeface="Times New Roman" pitchFamily="-109" charset="0"/>
              </a:rPr>
              <a:t>Terrestrial tenders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2416DF4-C0B0-D244-B007-6AE958B2905C}" type="slidenum">
              <a:rPr lang="en-US"/>
              <a:pPr/>
              <a:t>42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a:latin typeface="Times New Roman" pitchFamily="-109" charset="0"/>
              </a:rPr>
              <a:t>The plains topminnow is a fish that I am doing genetic studies on.  It is a substrate chooser that guards a nesting area (but doesn’t construct a nest) in dense vegetation of the clear, cold streams where it occurs.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208B5F8-9399-0A44-8DA0-90AE3559C4A7}" type="slidenum">
              <a:rPr lang="en-US"/>
              <a:pPr/>
              <a:t>43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410200" cy="4114800"/>
          </a:xfrm>
          <a:noFill/>
          <a:ln/>
        </p:spPr>
        <p:txBody>
          <a:bodyPr/>
          <a:lstStyle/>
          <a:p>
            <a:r>
              <a:rPr lang="en-US">
                <a:latin typeface="Times New Roman" pitchFamily="-109" charset="0"/>
              </a:rPr>
              <a:t>The most familiar example of a local fish that constructs nests are the Centrarchids (sunfishes and bass).</a:t>
            </a:r>
          </a:p>
          <a:p>
            <a:r>
              <a:rPr lang="en-US">
                <a:latin typeface="Times New Roman" pitchFamily="-109" charset="0"/>
              </a:rPr>
              <a:t>In most, males dig a shallow basin in the substrate, court the female, then guard the nest.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a:latin typeface="Times New Roman" pitchFamily="-109" charset="0"/>
              </a:rPr>
              <a:t>We don’t have any mosquitofish in Wisconsin, but I’ll show you some specimens from Nebraska.</a:t>
            </a:r>
          </a:p>
        </p:txBody>
      </p:sp>
      <p:sp>
        <p:nvSpPr>
          <p:cNvPr id="56324" name="Slide Number Placeholder 3"/>
          <p:cNvSpPr>
            <a:spLocks noGrp="1"/>
          </p:cNvSpPr>
          <p:nvPr>
            <p:ph type="sldNum" sz="quarter" idx="5"/>
          </p:nvPr>
        </p:nvSpPr>
        <p:spPr>
          <a:noFill/>
        </p:spPr>
        <p:txBody>
          <a:bodyPr/>
          <a:lstStyle/>
          <a:p>
            <a:fld id="{CCB9BD41-DA99-8F42-8B65-F58B45C9C8D1}" type="slidenum">
              <a:rPr lang="en-US"/>
              <a:pPr/>
              <a:t>52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a:latin typeface="Times New Roman" pitchFamily="-109" charset="0"/>
              </a:rPr>
              <a:t>The nurseryfish is actually a bearer.  Males develop a highly vascularized dorsal “hook” (on their forehead) on which they carry around fertilized egg masses!  I have done some genetic work on these.  They are difficult to study due to their co-occurrence with estuarine crocodiles in Australia.</a:t>
            </a:r>
          </a:p>
        </p:txBody>
      </p:sp>
      <p:sp>
        <p:nvSpPr>
          <p:cNvPr id="57348" name="Slide Number Placeholder 3"/>
          <p:cNvSpPr>
            <a:spLocks noGrp="1"/>
          </p:cNvSpPr>
          <p:nvPr>
            <p:ph type="sldNum" sz="quarter" idx="5"/>
          </p:nvPr>
        </p:nvSpPr>
        <p:spPr>
          <a:noFill/>
        </p:spPr>
        <p:txBody>
          <a:bodyPr/>
          <a:lstStyle/>
          <a:p>
            <a:fld id="{1DFB1795-4015-8643-B41F-7E38E1C57298}" type="slidenum">
              <a:rPr lang="en-US"/>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45F9F5D-50FC-5349-BDBE-9B2347ACF085}" type="slidenum">
              <a:rPr lang="en-US"/>
              <a:pPr/>
              <a:t>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a:latin typeface="Times New Roman" pitchFamily="-109" charset="0"/>
              </a:rPr>
              <a:t>Here is a direct quote from your book, and it is very true.  Successful reproduction is the cornerstone of a species’ longterm persistence.  In terms of their surrounding environment, think of the extremes that fishes have to face.  As I mentioned earlier, fishes inhabit virtually every type of water body on the planet that has (or has recently had) some type of connection to the broad water mosaic that covers the earth.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a:latin typeface="Times New Roman" pitchFamily="-109" charset="0"/>
              </a:rPr>
              <a:t>So, what causes fish to go into spawning mode?  Well, there are a number of environmental cues that have  been correlated with spawning onset, but it’s not the same in all fishes.</a:t>
            </a:r>
          </a:p>
        </p:txBody>
      </p:sp>
      <p:sp>
        <p:nvSpPr>
          <p:cNvPr id="58372" name="Slide Number Placeholder 3"/>
          <p:cNvSpPr>
            <a:spLocks noGrp="1"/>
          </p:cNvSpPr>
          <p:nvPr>
            <p:ph type="sldNum" sz="quarter" idx="5"/>
          </p:nvPr>
        </p:nvSpPr>
        <p:spPr>
          <a:noFill/>
        </p:spPr>
        <p:txBody>
          <a:bodyPr/>
          <a:lstStyle/>
          <a:p>
            <a:fld id="{B91355CC-EBAE-644D-800F-7D5D0E87431B}" type="slidenum">
              <a:rPr lang="en-US"/>
              <a:pPr/>
              <a:t>56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a:latin typeface="Times New Roman" pitchFamily="-109" charset="0"/>
              </a:rPr>
              <a:t>Photoperiod is important, but the whole process is pretty complex.  The amount of light may be one of many factors that causes some genes to turn on which start a hormone cascade in the body of the fish that pushes them into spawning mode.</a:t>
            </a:r>
          </a:p>
        </p:txBody>
      </p:sp>
      <p:sp>
        <p:nvSpPr>
          <p:cNvPr id="59396" name="Slide Number Placeholder 3"/>
          <p:cNvSpPr>
            <a:spLocks noGrp="1"/>
          </p:cNvSpPr>
          <p:nvPr>
            <p:ph type="sldNum" sz="quarter" idx="5"/>
          </p:nvPr>
        </p:nvSpPr>
        <p:spPr>
          <a:noFill/>
        </p:spPr>
        <p:txBody>
          <a:bodyPr/>
          <a:lstStyle/>
          <a:p>
            <a:fld id="{0E9DA618-6538-F645-8793-63745C722052}" type="slidenum">
              <a:rPr lang="en-US"/>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a:latin typeface="Times New Roman" pitchFamily="-109" charset="0"/>
              </a:rPr>
              <a:t>One way of studying the timing of reproduction is to calculate a gonadosamatic index for a large number of specimens over several years.  In this way you can determine when gonad size is at its peak.  That, of course, is highly correlated with peak spawning activity. </a:t>
            </a:r>
          </a:p>
        </p:txBody>
      </p:sp>
      <p:sp>
        <p:nvSpPr>
          <p:cNvPr id="60420" name="Slide Number Placeholder 3"/>
          <p:cNvSpPr>
            <a:spLocks noGrp="1"/>
          </p:cNvSpPr>
          <p:nvPr>
            <p:ph type="sldNum" sz="quarter" idx="5"/>
          </p:nvPr>
        </p:nvSpPr>
        <p:spPr>
          <a:noFill/>
        </p:spPr>
        <p:txBody>
          <a:bodyPr/>
          <a:lstStyle/>
          <a:p>
            <a:fld id="{554DD196-C7A2-1242-A904-930FAE9DA1DA}" type="slidenum">
              <a:rPr lang="en-US"/>
              <a:pPr/>
              <a:t>58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a:latin typeface="Times New Roman" pitchFamily="-109" charset="0"/>
              </a:rPr>
              <a:t>Another less direct method for studying the timing of reproduction is to collect larval fish as they float (“drift”) downstream.</a:t>
            </a:r>
          </a:p>
        </p:txBody>
      </p:sp>
      <p:sp>
        <p:nvSpPr>
          <p:cNvPr id="61444" name="Slide Number Placeholder 3"/>
          <p:cNvSpPr>
            <a:spLocks noGrp="1"/>
          </p:cNvSpPr>
          <p:nvPr>
            <p:ph type="sldNum" sz="quarter" idx="5"/>
          </p:nvPr>
        </p:nvSpPr>
        <p:spPr>
          <a:noFill/>
        </p:spPr>
        <p:txBody>
          <a:bodyPr/>
          <a:lstStyle/>
          <a:p>
            <a:fld id="{9320E970-E6B2-C747-803A-3FCDABC3F706}" type="slidenum">
              <a:rPr lang="en-US"/>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latin typeface="Times New Roman" pitchFamily="-109" charset="0"/>
            </a:endParaRPr>
          </a:p>
        </p:txBody>
      </p:sp>
      <p:sp>
        <p:nvSpPr>
          <p:cNvPr id="66564" name="Slide Number Placeholder 3"/>
          <p:cNvSpPr>
            <a:spLocks noGrp="1"/>
          </p:cNvSpPr>
          <p:nvPr>
            <p:ph type="sldNum" sz="quarter" idx="5"/>
          </p:nvPr>
        </p:nvSpPr>
        <p:spPr>
          <a:noFill/>
        </p:spPr>
        <p:txBody>
          <a:bodyPr/>
          <a:lstStyle/>
          <a:p>
            <a:fld id="{7B6DB850-74CF-4C4D-BB90-D651EF56D440}" type="slidenum">
              <a:rPr lang="en-US"/>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en-US">
                <a:latin typeface="Times New Roman" pitchFamily="-109" charset="0"/>
              </a:rPr>
              <a:t>A few quick notes on bioenergetics…</a:t>
            </a:r>
          </a:p>
        </p:txBody>
      </p:sp>
      <p:sp>
        <p:nvSpPr>
          <p:cNvPr id="62468" name="Slide Number Placeholder 3"/>
          <p:cNvSpPr>
            <a:spLocks noGrp="1"/>
          </p:cNvSpPr>
          <p:nvPr>
            <p:ph type="sldNum" sz="quarter" idx="5"/>
          </p:nvPr>
        </p:nvSpPr>
        <p:spPr>
          <a:noFill/>
        </p:spPr>
        <p:txBody>
          <a:bodyPr/>
          <a:lstStyle/>
          <a:p>
            <a:fld id="{E34F4016-AF32-6745-ADDD-DF58D7819B5D}" type="slidenum">
              <a:rPr lang="en-US"/>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a:latin typeface="Times New Roman" pitchFamily="-109" charset="0"/>
              </a:rPr>
              <a:t>Every species is directed toward some sort of optimum balance via natural selection, both in terms of reproductive effort vs frequency, and…</a:t>
            </a:r>
          </a:p>
        </p:txBody>
      </p:sp>
      <p:sp>
        <p:nvSpPr>
          <p:cNvPr id="63492" name="Slide Number Placeholder 3"/>
          <p:cNvSpPr>
            <a:spLocks noGrp="1"/>
          </p:cNvSpPr>
          <p:nvPr>
            <p:ph type="sldNum" sz="quarter" idx="5"/>
          </p:nvPr>
        </p:nvSpPr>
        <p:spPr>
          <a:noFill/>
        </p:spPr>
        <p:txBody>
          <a:bodyPr/>
          <a:lstStyle/>
          <a:p>
            <a:fld id="{D9B70803-89CD-F748-A918-CC2CDC83CC8E}" type="slidenum">
              <a:rPr lang="en-US"/>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a:latin typeface="Times New Roman" pitchFamily="-109" charset="0"/>
              </a:rPr>
              <a:t>Fecundity vs survivorship.  Is it best to produce huge numbers of gametes, but not invest in parental care, or is it better to produce fewer offspring but provide care and protection for them.  There is no ‘cut and dry’ answer, but rather a continuum.</a:t>
            </a:r>
          </a:p>
        </p:txBody>
      </p:sp>
      <p:sp>
        <p:nvSpPr>
          <p:cNvPr id="64516" name="Slide Number Placeholder 3"/>
          <p:cNvSpPr>
            <a:spLocks noGrp="1"/>
          </p:cNvSpPr>
          <p:nvPr>
            <p:ph type="sldNum" sz="quarter" idx="5"/>
          </p:nvPr>
        </p:nvSpPr>
        <p:spPr>
          <a:noFill/>
        </p:spPr>
        <p:txBody>
          <a:bodyPr/>
          <a:lstStyle/>
          <a:p>
            <a:fld id="{01C4F216-4632-F541-968B-3815A3FF5818}" type="slidenum">
              <a:rPr lang="en-US"/>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a:latin typeface="Times New Roman" pitchFamily="-109" charset="0"/>
              </a:rPr>
              <a:t>This is a fundamental ecological concept.  We call it “R-K” selection.  Note the characteristics of each.</a:t>
            </a:r>
          </a:p>
        </p:txBody>
      </p:sp>
      <p:sp>
        <p:nvSpPr>
          <p:cNvPr id="65540" name="Slide Number Placeholder 3"/>
          <p:cNvSpPr>
            <a:spLocks noGrp="1"/>
          </p:cNvSpPr>
          <p:nvPr>
            <p:ph type="sldNum" sz="quarter" idx="5"/>
          </p:nvPr>
        </p:nvSpPr>
        <p:spPr>
          <a:noFill/>
        </p:spPr>
        <p:txBody>
          <a:bodyPr/>
          <a:lstStyle/>
          <a:p>
            <a:fld id="{C4FB45C5-2D8D-584D-9BDD-E746A424CD00}" type="slidenum">
              <a:rPr lang="en-US"/>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a:latin typeface="Times New Roman" pitchFamily="-109" charset="0"/>
              </a:rPr>
              <a:t>Let’s begin with reproductive anatomy.  Sexual dimorphism is a term that you should know.  It means that there are physical differences between the sexes.  Of course, this is true of their internal reproductive anatomy.  As with any other vertebrate, the sex glands are the ovaries in females and testes in males.  We discussed energy investments during the lesson on feeding and nutrition.  Females of some species invest an amazing quantity of energy into producing eggs.  Indeed, at the outset of the spawning season (spawning definition = release or deposition of eggs by fishes, but most people think of the term as the collective acts in fish reproduction), the ovaries can make up as much as 70% of the total body mass in the females of some species!  Males, on the other hand, do not invest as much in the testes as they make up as the maximum relative size (to the best of my knowledge) is 12% of the total body mass.  Why such a difference?  Think of the gametes; that is, sperm and egg cells.  Egg cells contain not only the female’s DNA, but all of the other machinery necessary for growth once fertilization occurs.  Sperm cells, on the other hand, are simply a small capsule of the male’s DNA with an “engine” to get them to their destination.  The difference in size is profound.  So…females invest a lot in gamete production while males invest some in gamete production, but also a lot of energy in attracting mates, defending territories, etc.</a:t>
            </a:r>
          </a:p>
        </p:txBody>
      </p:sp>
      <p:sp>
        <p:nvSpPr>
          <p:cNvPr id="44036" name="Slide Number Placeholder 3"/>
          <p:cNvSpPr>
            <a:spLocks noGrp="1"/>
          </p:cNvSpPr>
          <p:nvPr>
            <p:ph type="sldNum" sz="quarter" idx="5"/>
          </p:nvPr>
        </p:nvSpPr>
        <p:spPr>
          <a:noFill/>
        </p:spPr>
        <p:txBody>
          <a:bodyPr/>
          <a:lstStyle/>
          <a:p>
            <a:fld id="{09AFBB63-CE4A-8442-A4AB-09A8F9AAF137}" type="slidenum">
              <a:rPr lang="en-US"/>
              <a:pPr/>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a:latin typeface="Times New Roman" pitchFamily="-109" charset="0"/>
              </a:rPr>
              <a:t>I used the term “sexual dimorphism” on the last slide.  Usually, this refers to external physical differences between the sexes.  In some fishes, males and females are difficult to tell apart, but in others, the differences are profound.  Some males have fins that are modified into copulatory organs; that is, to guide the sperm into the reproductive tract of females.  This allows for internal fertilization, which is not all that common in the fish world.  One large group that uses is internal fertilization are the sharks, rays, and skates (cartilagenous fishes).  In this group, pelvic claspers are present in males.  In poeciliids (family Poeciliidae – guppies, swordfish, etc.), males have a modified anal fin, the gonopodium, that performs the same funciton.</a:t>
            </a:r>
          </a:p>
          <a:p>
            <a:endParaRPr lang="en-US">
              <a:latin typeface="Times New Roman" pitchFamily="-109" charset="0"/>
            </a:endParaRPr>
          </a:p>
          <a:p>
            <a:r>
              <a:rPr lang="en-US">
                <a:latin typeface="Times New Roman" pitchFamily="-109" charset="0"/>
              </a:rPr>
              <a:t>There may also be other significant differences in secondary sexual characters.  The males of some fishes develop knobby breeding tubercles on their head, and perhaps on many other areas of the body.  These perform various functions.  In fathead minnows, males use this to scrape away the undersurface of a rock to prepare for deposition of eggs by the female.  Here is a fathead male guarding a clutch of eggs (see eggs on undersurface of rock above the male).</a:t>
            </a:r>
          </a:p>
        </p:txBody>
      </p:sp>
      <p:sp>
        <p:nvSpPr>
          <p:cNvPr id="45060" name="Slide Number Placeholder 3"/>
          <p:cNvSpPr>
            <a:spLocks noGrp="1"/>
          </p:cNvSpPr>
          <p:nvPr>
            <p:ph type="sldNum" sz="quarter" idx="5"/>
          </p:nvPr>
        </p:nvSpPr>
        <p:spPr>
          <a:noFill/>
        </p:spPr>
        <p:txBody>
          <a:bodyPr/>
          <a:lstStyle/>
          <a:p>
            <a:fld id="{8F158130-8EED-A34D-BD9F-864B9B980968}" type="slidenum">
              <a:rPr lang="en-US"/>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a:latin typeface="Times New Roman" pitchFamily="-109" charset="0"/>
              </a:rPr>
              <a:t>There may also be profound color differences.</a:t>
            </a:r>
          </a:p>
        </p:txBody>
      </p:sp>
      <p:sp>
        <p:nvSpPr>
          <p:cNvPr id="46084" name="Slide Number Placeholder 3"/>
          <p:cNvSpPr>
            <a:spLocks noGrp="1"/>
          </p:cNvSpPr>
          <p:nvPr>
            <p:ph type="sldNum" sz="quarter" idx="5"/>
          </p:nvPr>
        </p:nvSpPr>
        <p:spPr>
          <a:noFill/>
        </p:spPr>
        <p:txBody>
          <a:bodyPr/>
          <a:lstStyle/>
          <a:p>
            <a:fld id="{F778667C-1E79-D94D-85B5-91C1020B5BC4}" type="slidenum">
              <a:rPr lang="en-US"/>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dt" sz="half" idx="10"/>
          </p:nvPr>
        </p:nvSpPr>
        <p:spPr>
          <a:ln/>
        </p:spPr>
        <p:txBody>
          <a:bodyPr/>
          <a:lstStyle>
            <a:lvl1pPr>
              <a:defRPr/>
            </a:lvl1pPr>
          </a:lstStyle>
          <a:p>
            <a:endParaRPr lang="en-US"/>
          </a:p>
        </p:txBody>
      </p:sp>
      <p:sp>
        <p:nvSpPr>
          <p:cNvPr id="6" name="Rectangle 37"/>
          <p:cNvSpPr>
            <a:spLocks noGrp="1" noChangeArrowheads="1"/>
          </p:cNvSpPr>
          <p:nvPr>
            <p:ph type="ftr" sz="quarter" idx="11"/>
          </p:nvPr>
        </p:nvSpPr>
        <p:spPr>
          <a:ln/>
        </p:spPr>
        <p:txBody>
          <a:bodyPr/>
          <a:lstStyle>
            <a:lvl1pPr>
              <a:defRPr/>
            </a:lvl1pPr>
          </a:lstStyle>
          <a:p>
            <a:endParaRPr lang="en-US"/>
          </a:p>
        </p:txBody>
      </p:sp>
      <p:sp>
        <p:nvSpPr>
          <p:cNvPr id="7" name="Rectangle 38"/>
          <p:cNvSpPr>
            <a:spLocks noGrp="1" noChangeArrowheads="1"/>
          </p:cNvSpPr>
          <p:nvPr>
            <p:ph type="sldNum" sz="quarter" idx="12"/>
          </p:nvPr>
        </p:nvSpPr>
        <p:spPr>
          <a:ln/>
        </p:spPr>
        <p:txBody>
          <a:bodyPr/>
          <a:lstStyle>
            <a:lvl1pPr>
              <a:defRPr/>
            </a:lvl1pPr>
          </a:lstStyle>
          <a:p>
            <a:fld id="{22506708-1BF6-BB4A-AD39-286F4E482717}"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4115C-B0B4-8946-B147-A9EE8D8D3B7D}" type="datetimeFigureOut">
              <a:rPr lang="en-US" smtClean="0"/>
              <a:pPr/>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4115C-B0B4-8946-B147-A9EE8D8D3B7D}" type="datetimeFigureOut">
              <a:rPr lang="en-US" smtClean="0"/>
              <a:pPr/>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4115C-B0B4-8946-B147-A9EE8D8D3B7D}" type="datetimeFigureOut">
              <a:rPr lang="en-US" smtClean="0"/>
              <a:pPr/>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4115C-B0B4-8946-B147-A9EE8D8D3B7D}" type="datetimeFigureOut">
              <a:rPr lang="en-US" smtClean="0"/>
              <a:pPr/>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4115C-B0B4-8946-B147-A9EE8D8D3B7D}" type="datetimeFigureOut">
              <a:rPr lang="en-US" smtClean="0"/>
              <a:pPr/>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4115C-B0B4-8946-B147-A9EE8D8D3B7D}" type="datetimeFigureOut">
              <a:rPr lang="en-US" smtClean="0"/>
              <a:pPr/>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4115C-B0B4-8946-B147-A9EE8D8D3B7D}" type="datetimeFigureOut">
              <a:rPr lang="en-US" smtClean="0"/>
              <a:pPr/>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4115C-B0B4-8946-B147-A9EE8D8D3B7D}" type="datetimeFigureOut">
              <a:rPr lang="en-US" smtClean="0"/>
              <a:pPr/>
              <a:t>5/15/18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4B354-BFF0-1D4E-A96D-087AA75E32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6.png"/><Relationship Id="rId1" Type="http://schemas.openxmlformats.org/officeDocument/2006/relationships/video" Target="NULL" TargetMode="External"/><Relationship Id="rId2"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png"/><Relationship Id="rId7"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video" Target="file://localhost/Users/lic/Li_2010/myfiles/Teaching/Ichthyology/2018/fishvideoclips/video/Pufferfish%20&amp;%2339%3Bcrop%20circles&amp;%2339%3B%20-%20Life%20Story-%20Episode%205%20preview%20-%20BBC%20One.mp4" TargetMode="External"/><Relationship Id="rId2" Type="http://schemas.openxmlformats.org/officeDocument/2006/relationships/slideLayout" Target="../slideLayouts/slideLayout2.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8.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HWK</a:t>
            </a:r>
            <a:endParaRPr lang="en-US"/>
          </a:p>
        </p:txBody>
      </p:sp>
      <p:sp>
        <p:nvSpPr>
          <p:cNvPr id="3" name="Content Placeholder 2"/>
          <p:cNvSpPr>
            <a:spLocks noGrp="1"/>
          </p:cNvSpPr>
          <p:nvPr>
            <p:ph idx="1"/>
          </p:nvPr>
        </p:nvSpPr>
        <p:spPr/>
        <p:txBody>
          <a:bodyPr/>
          <a:lstStyle/>
          <a:p>
            <a:r>
              <a:rPr lang="en-US" dirty="0" smtClean="0"/>
              <a:t>Homework 9 (May 23)</a:t>
            </a:r>
          </a:p>
          <a:p>
            <a:pPr>
              <a:buNone/>
            </a:pP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143000" y="228600"/>
            <a:ext cx="7772400" cy="1143000"/>
          </a:xfrm>
        </p:spPr>
        <p:txBody>
          <a:bodyPr/>
          <a:lstStyle/>
          <a:p>
            <a:r>
              <a:rPr lang="en-US">
                <a:solidFill>
                  <a:schemeClr val="tx1"/>
                </a:solidFill>
                <a:effectLst>
                  <a:outerShdw blurRad="38100" dist="38100" dir="2700000" algn="tl">
                    <a:srgbClr val="000000"/>
                  </a:outerShdw>
                </a:effectLst>
              </a:rPr>
              <a:t>Bioenergetics – some terms</a:t>
            </a:r>
          </a:p>
        </p:txBody>
      </p:sp>
      <p:sp>
        <p:nvSpPr>
          <p:cNvPr id="138243" name="Rectangle 3"/>
          <p:cNvSpPr>
            <a:spLocks noGrp="1" noChangeArrowheads="1"/>
          </p:cNvSpPr>
          <p:nvPr>
            <p:ph type="body" idx="1"/>
          </p:nvPr>
        </p:nvSpPr>
        <p:spPr>
          <a:xfrm>
            <a:off x="990600" y="1676400"/>
            <a:ext cx="8305800" cy="3200400"/>
          </a:xfrm>
        </p:spPr>
        <p:txBody>
          <a:bodyPr>
            <a:normAutofit fontScale="92500" lnSpcReduction="20000"/>
          </a:bodyPr>
          <a:lstStyle/>
          <a:p>
            <a:pPr marL="609600" indent="-609600">
              <a:buFontTx/>
              <a:buNone/>
            </a:pPr>
            <a:r>
              <a:rPr lang="en-US" sz="3600" dirty="0"/>
              <a:t>* Reproductive effort – energy investment</a:t>
            </a:r>
          </a:p>
          <a:p>
            <a:pPr marL="609600" indent="-609600">
              <a:buFontTx/>
              <a:buNone/>
            </a:pPr>
            <a:r>
              <a:rPr lang="en-US" sz="3600" dirty="0"/>
              <a:t>* Age of onset of reproduction</a:t>
            </a:r>
          </a:p>
          <a:p>
            <a:pPr marL="609600" indent="-609600">
              <a:buFontTx/>
              <a:buNone/>
            </a:pPr>
            <a:r>
              <a:rPr lang="en-US" sz="3600" dirty="0"/>
              <a:t>* Fecundity - # of gametes produced</a:t>
            </a:r>
          </a:p>
          <a:p>
            <a:pPr marL="609600" indent="-609600">
              <a:buFontTx/>
              <a:buNone/>
            </a:pPr>
            <a:r>
              <a:rPr lang="en-US" sz="3600" dirty="0"/>
              <a:t>* Survivorship - # of individuals that reach the next year of life </a:t>
            </a:r>
          </a:p>
          <a:p>
            <a:pPr marL="609600" indent="-609600">
              <a:buFontTx/>
              <a:buNone/>
            </a:pPr>
            <a:r>
              <a:rPr lang="en-US" sz="3600" dirty="0"/>
              <a:t>* Frequency of reproduction</a:t>
            </a:r>
          </a:p>
        </p:txBody>
      </p:sp>
      <p:sp>
        <p:nvSpPr>
          <p:cNvPr id="138245" name="Rectangle 5"/>
          <p:cNvSpPr>
            <a:spLocks noChangeArrowheads="1"/>
          </p:cNvSpPr>
          <p:nvPr/>
        </p:nvSpPr>
        <p:spPr bwMode="auto">
          <a:xfrm>
            <a:off x="3200400" y="5562600"/>
            <a:ext cx="5121275" cy="646113"/>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3600" dirty="0" err="1">
                <a:solidFill>
                  <a:srgbClr val="000000"/>
                </a:solidFill>
                <a:effectLst>
                  <a:outerShdw blurRad="38100" dist="38100" dir="2700000" algn="tl">
                    <a:srgbClr val="FFFFFF"/>
                  </a:outerShdw>
                </a:effectLst>
              </a:rPr>
              <a:t>Semelparity</a:t>
            </a:r>
            <a:r>
              <a:rPr lang="en-US" sz="3600" dirty="0">
                <a:solidFill>
                  <a:srgbClr val="000000"/>
                </a:solidFill>
                <a:effectLst>
                  <a:outerShdw blurRad="38100" dist="38100" dir="2700000" algn="tl">
                    <a:srgbClr val="FFFFFF"/>
                  </a:outerShdw>
                </a:effectLst>
              </a:rPr>
              <a:t> </a:t>
            </a:r>
            <a:r>
              <a:rPr lang="en-US" sz="3600" dirty="0" err="1">
                <a:solidFill>
                  <a:srgbClr val="000000"/>
                </a:solidFill>
                <a:effectLst>
                  <a:outerShdw blurRad="38100" dist="38100" dir="2700000" algn="tl">
                    <a:srgbClr val="FFFFFF"/>
                  </a:outerShdw>
                </a:effectLst>
              </a:rPr>
              <a:t>vs</a:t>
            </a:r>
            <a:r>
              <a:rPr lang="en-US" sz="3600" dirty="0">
                <a:solidFill>
                  <a:srgbClr val="000000"/>
                </a:solidFill>
                <a:effectLst>
                  <a:outerShdw blurRad="38100" dist="38100" dir="2700000" algn="tl">
                    <a:srgbClr val="FFFFFF"/>
                  </a:outerShdw>
                </a:effectLst>
              </a:rPr>
              <a:t> </a:t>
            </a:r>
            <a:r>
              <a:rPr lang="en-US" sz="3600" dirty="0" err="1">
                <a:solidFill>
                  <a:srgbClr val="000000"/>
                </a:solidFill>
                <a:effectLst>
                  <a:outerShdw blurRad="38100" dist="38100" dir="2700000" algn="tl">
                    <a:srgbClr val="FFFFFF"/>
                  </a:outerShdw>
                </a:effectLst>
              </a:rPr>
              <a:t>Iteroparity</a:t>
            </a:r>
            <a:r>
              <a:rPr lang="en-US" sz="3600" dirty="0">
                <a:solidFill>
                  <a:srgbClr val="000000"/>
                </a:solidFill>
              </a:rPr>
              <a:t> </a:t>
            </a:r>
          </a:p>
        </p:txBody>
      </p:sp>
      <p:sp>
        <p:nvSpPr>
          <p:cNvPr id="6" name="Rectangle 5"/>
          <p:cNvSpPr>
            <a:spLocks noChangeArrowheads="1"/>
          </p:cNvSpPr>
          <p:nvPr/>
        </p:nvSpPr>
        <p:spPr bwMode="auto">
          <a:xfrm>
            <a:off x="3630613" y="6105525"/>
            <a:ext cx="2852539" cy="369332"/>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dirty="0">
                <a:solidFill>
                  <a:srgbClr val="000000"/>
                </a:solidFill>
                <a:effectLst>
                  <a:outerShdw blurRad="38100" dist="38100" dir="2700000" algn="tl">
                    <a:srgbClr val="FFFFFF"/>
                  </a:outerShdw>
                </a:effectLst>
              </a:rPr>
              <a:t>(Spawn once </a:t>
            </a:r>
            <a:r>
              <a:rPr lang="en-US" dirty="0" err="1">
                <a:solidFill>
                  <a:srgbClr val="000000"/>
                </a:solidFill>
                <a:effectLst>
                  <a:outerShdw blurRad="38100" dist="38100" dir="2700000" algn="tl">
                    <a:srgbClr val="FFFFFF"/>
                  </a:outerShdw>
                </a:effectLst>
              </a:rPr>
              <a:t>vs</a:t>
            </a:r>
            <a:r>
              <a:rPr lang="en-US" dirty="0">
                <a:solidFill>
                  <a:srgbClr val="000000"/>
                </a:solidFill>
                <a:effectLst>
                  <a:outerShdw blurRad="38100" dist="38100" dir="2700000" algn="tl">
                    <a:srgbClr val="FFFFFF"/>
                  </a:outerShdw>
                </a:effectLst>
              </a:rPr>
              <a:t> Many times)</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143000" y="228600"/>
            <a:ext cx="8001000" cy="1143000"/>
          </a:xfrm>
        </p:spPr>
        <p:txBody>
          <a:bodyPr/>
          <a:lstStyle/>
          <a:p>
            <a:r>
              <a:rPr lang="en-US">
                <a:solidFill>
                  <a:schemeClr val="tx1"/>
                </a:solidFill>
                <a:effectLst>
                  <a:outerShdw blurRad="38100" dist="38100" dir="2700000" algn="tl">
                    <a:srgbClr val="000000"/>
                  </a:outerShdw>
                </a:effectLst>
              </a:rPr>
              <a:t>Bioenergetic balances / tradeoffs</a:t>
            </a:r>
          </a:p>
        </p:txBody>
      </p:sp>
      <p:pic>
        <p:nvPicPr>
          <p:cNvPr id="32771" name="Picture 4" descr="scale"/>
          <p:cNvPicPr>
            <a:picLocks noChangeAspect="1" noChangeArrowheads="1"/>
          </p:cNvPicPr>
          <p:nvPr/>
        </p:nvPicPr>
        <p:blipFill>
          <a:blip r:embed="rId3">
            <a:lum bright="70000" contrast="-70000"/>
          </a:blip>
          <a:srcRect/>
          <a:stretch>
            <a:fillRect/>
          </a:stretch>
        </p:blipFill>
        <p:spPr bwMode="auto">
          <a:xfrm>
            <a:off x="1981200" y="1447800"/>
            <a:ext cx="6019800" cy="4514850"/>
          </a:xfrm>
          <a:prstGeom prst="rect">
            <a:avLst/>
          </a:prstGeom>
          <a:noFill/>
          <a:ln w="9525">
            <a:noFill/>
            <a:miter lim="800000"/>
            <a:headEnd/>
            <a:tailEnd/>
          </a:ln>
        </p:spPr>
      </p:pic>
      <p:sp>
        <p:nvSpPr>
          <p:cNvPr id="143365" name="Rectangle 5"/>
          <p:cNvSpPr>
            <a:spLocks noChangeArrowheads="1"/>
          </p:cNvSpPr>
          <p:nvPr/>
        </p:nvSpPr>
        <p:spPr bwMode="auto">
          <a:xfrm>
            <a:off x="2246313" y="3508375"/>
            <a:ext cx="1868487" cy="835025"/>
          </a:xfrm>
          <a:prstGeom prst="rect">
            <a:avLst/>
          </a:prstGeom>
          <a:noFill/>
          <a:ln w="12700">
            <a:solidFill>
              <a:schemeClr val="bg2"/>
            </a:solidFill>
            <a:miter lim="800000"/>
            <a:headEnd type="none" w="sm" len="sm"/>
            <a:tailEnd type="none" w="sm" len="sm"/>
          </a:ln>
          <a:effectLst/>
        </p:spPr>
        <p:txBody>
          <a:bodyPr>
            <a:prstTxWarp prst="textNoShape">
              <a:avLst/>
            </a:prstTxWarp>
            <a:spAutoFit/>
          </a:bodyPr>
          <a:lstStyle/>
          <a:p>
            <a:pPr marL="457200" indent="-457200">
              <a:spcBef>
                <a:spcPct val="20000"/>
              </a:spcBef>
              <a:buClr>
                <a:schemeClr val="tx2"/>
              </a:buClr>
              <a:buSzPct val="75000"/>
              <a:buFont typeface="Monotype Sorts" pitchFamily="-109" charset="2"/>
              <a:buNone/>
            </a:pPr>
            <a:r>
              <a:rPr lang="en-US" sz="2400">
                <a:solidFill>
                  <a:srgbClr val="000000"/>
                </a:solidFill>
                <a:effectLst>
                  <a:outerShdw blurRad="38100" dist="38100" dir="2700000" algn="tl">
                    <a:srgbClr val="FFFFFF"/>
                  </a:outerShdw>
                </a:effectLst>
              </a:rPr>
              <a:t>Reproductive effort</a:t>
            </a:r>
          </a:p>
        </p:txBody>
      </p:sp>
      <p:sp>
        <p:nvSpPr>
          <p:cNvPr id="143366" name="Rectangle 6"/>
          <p:cNvSpPr>
            <a:spLocks noChangeArrowheads="1"/>
          </p:cNvSpPr>
          <p:nvPr/>
        </p:nvSpPr>
        <p:spPr bwMode="auto">
          <a:xfrm>
            <a:off x="5969000" y="3508375"/>
            <a:ext cx="1879600" cy="835025"/>
          </a:xfrm>
          <a:prstGeom prst="rect">
            <a:avLst/>
          </a:prstGeom>
          <a:noFill/>
          <a:ln w="12700">
            <a:solidFill>
              <a:schemeClr val="bg2"/>
            </a:solidFill>
            <a:miter lim="800000"/>
            <a:headEnd type="none" w="sm" len="sm"/>
            <a:tailEnd type="none" w="sm" len="sm"/>
          </a:ln>
          <a:effectLst/>
        </p:spPr>
        <p:txBody>
          <a:bodyPr>
            <a:prstTxWarp prst="textNoShape">
              <a:avLst/>
            </a:prstTxWarp>
            <a:spAutoFit/>
          </a:bodyPr>
          <a:lstStyle/>
          <a:p>
            <a:r>
              <a:rPr lang="en-US" sz="2400">
                <a:solidFill>
                  <a:srgbClr val="000000"/>
                </a:solidFill>
                <a:effectLst>
                  <a:outerShdw blurRad="38100" dist="38100" dir="2700000" algn="tl">
                    <a:srgbClr val="FFFFFF"/>
                  </a:outerShdw>
                </a:effectLst>
              </a:rPr>
              <a:t>Frequency of reproduction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143000" y="228600"/>
            <a:ext cx="8001000" cy="1143000"/>
          </a:xfrm>
        </p:spPr>
        <p:txBody>
          <a:bodyPr/>
          <a:lstStyle/>
          <a:p>
            <a:r>
              <a:rPr lang="en-US">
                <a:solidFill>
                  <a:schemeClr val="tx1"/>
                </a:solidFill>
                <a:effectLst>
                  <a:outerShdw blurRad="38100" dist="38100" dir="2700000" algn="tl">
                    <a:srgbClr val="000000"/>
                  </a:outerShdw>
                </a:effectLst>
              </a:rPr>
              <a:t>Bioenergetic balances / tradeoffs</a:t>
            </a:r>
          </a:p>
        </p:txBody>
      </p:sp>
      <p:pic>
        <p:nvPicPr>
          <p:cNvPr id="33795" name="Picture 3" descr="scale"/>
          <p:cNvPicPr>
            <a:picLocks noChangeAspect="1" noChangeArrowheads="1"/>
          </p:cNvPicPr>
          <p:nvPr/>
        </p:nvPicPr>
        <p:blipFill>
          <a:blip r:embed="rId3">
            <a:lum bright="70000" contrast="-70000"/>
          </a:blip>
          <a:srcRect/>
          <a:stretch>
            <a:fillRect/>
          </a:stretch>
        </p:blipFill>
        <p:spPr bwMode="auto">
          <a:xfrm>
            <a:off x="1981200" y="1447800"/>
            <a:ext cx="6019800" cy="4514850"/>
          </a:xfrm>
          <a:prstGeom prst="rect">
            <a:avLst/>
          </a:prstGeom>
          <a:noFill/>
          <a:ln w="9525">
            <a:noFill/>
            <a:miter lim="800000"/>
            <a:headEnd/>
            <a:tailEnd/>
          </a:ln>
        </p:spPr>
      </p:pic>
      <p:sp>
        <p:nvSpPr>
          <p:cNvPr id="144388" name="Rectangle 4"/>
          <p:cNvSpPr>
            <a:spLocks noChangeArrowheads="1"/>
          </p:cNvSpPr>
          <p:nvPr/>
        </p:nvSpPr>
        <p:spPr bwMode="auto">
          <a:xfrm>
            <a:off x="2209800" y="3886200"/>
            <a:ext cx="1828800" cy="469900"/>
          </a:xfrm>
          <a:prstGeom prst="rect">
            <a:avLst/>
          </a:prstGeom>
          <a:noFill/>
          <a:ln w="12700">
            <a:solidFill>
              <a:schemeClr val="bg2"/>
            </a:solidFill>
            <a:miter lim="800000"/>
            <a:headEnd type="none" w="sm" len="sm"/>
            <a:tailEnd type="none" w="sm" len="sm"/>
          </a:ln>
          <a:effectLst/>
        </p:spPr>
        <p:txBody>
          <a:bodyPr>
            <a:prstTxWarp prst="textNoShape">
              <a:avLst/>
            </a:prstTxWarp>
            <a:spAutoFit/>
          </a:bodyPr>
          <a:lstStyle/>
          <a:p>
            <a:pPr marL="457200" indent="-457200">
              <a:spcBef>
                <a:spcPct val="20000"/>
              </a:spcBef>
              <a:buClr>
                <a:schemeClr val="tx2"/>
              </a:buClr>
              <a:buSzPct val="75000"/>
              <a:buFont typeface="Monotype Sorts" pitchFamily="-109" charset="2"/>
              <a:buNone/>
            </a:pPr>
            <a:r>
              <a:rPr lang="en-US" sz="2400">
                <a:solidFill>
                  <a:srgbClr val="000000"/>
                </a:solidFill>
                <a:effectLst>
                  <a:outerShdw blurRad="38100" dist="38100" dir="2700000" algn="tl">
                    <a:srgbClr val="FFFFFF"/>
                  </a:outerShdw>
                </a:effectLst>
              </a:rPr>
              <a:t>   Fecundity</a:t>
            </a:r>
          </a:p>
        </p:txBody>
      </p:sp>
      <p:sp>
        <p:nvSpPr>
          <p:cNvPr id="144389" name="Rectangle 5"/>
          <p:cNvSpPr>
            <a:spLocks noChangeArrowheads="1"/>
          </p:cNvSpPr>
          <p:nvPr/>
        </p:nvSpPr>
        <p:spPr bwMode="auto">
          <a:xfrm>
            <a:off x="6019800" y="3886200"/>
            <a:ext cx="1828800" cy="469900"/>
          </a:xfrm>
          <a:prstGeom prst="rect">
            <a:avLst/>
          </a:prstGeom>
          <a:noFill/>
          <a:ln w="12700">
            <a:solidFill>
              <a:schemeClr val="bg2"/>
            </a:solidFill>
            <a:miter lim="800000"/>
            <a:headEnd type="none" w="sm" len="sm"/>
            <a:tailEnd type="none" w="sm" len="sm"/>
          </a:ln>
          <a:effectLst/>
        </p:spPr>
        <p:txBody>
          <a:bodyPr>
            <a:prstTxWarp prst="textNoShape">
              <a:avLst/>
            </a:prstTxWarp>
            <a:spAutoFit/>
          </a:bodyPr>
          <a:lstStyle/>
          <a:p>
            <a:r>
              <a:rPr lang="en-US" sz="2400">
                <a:solidFill>
                  <a:srgbClr val="000000"/>
                </a:solidFill>
                <a:effectLst>
                  <a:outerShdw blurRad="38100" dist="38100" dir="2700000" algn="tl">
                    <a:srgbClr val="FFFFFF"/>
                  </a:outerShdw>
                </a:effectLst>
              </a:rPr>
              <a:t>Survivorship</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FFFFFF"/>
                  </a:outerShdw>
                </a:effectLst>
              </a:rPr>
              <a:t>R-selected  vs.  K-selected?</a:t>
            </a:r>
            <a:endParaRPr lang="en-US" dirty="0"/>
          </a:p>
        </p:txBody>
      </p:sp>
      <p:sp>
        <p:nvSpPr>
          <p:cNvPr id="3" name="Content Placeholder 2"/>
          <p:cNvSpPr>
            <a:spLocks noGrp="1"/>
          </p:cNvSpPr>
          <p:nvPr>
            <p:ph idx="1"/>
          </p:nvPr>
        </p:nvSpPr>
        <p:spPr/>
        <p:txBody>
          <a:bodyPr/>
          <a:lstStyle/>
          <a:p>
            <a:pPr>
              <a:spcAft>
                <a:spcPts val="1800"/>
              </a:spcAft>
            </a:pPr>
            <a:r>
              <a:rPr lang="en-US" sz="3176" dirty="0" err="1" smtClean="0">
                <a:ea typeface="宋体"/>
                <a:cs typeface="宋体"/>
              </a:rPr>
              <a:t>杨颖仪</a:t>
            </a:r>
            <a:r>
              <a:rPr lang="en-US" sz="3176" dirty="0" smtClean="0">
                <a:ea typeface="宋体"/>
                <a:cs typeface="宋体"/>
              </a:rPr>
              <a:t> </a:t>
            </a:r>
          </a:p>
          <a:p>
            <a:pPr lvl="1">
              <a:spcAft>
                <a:spcPts val="1800"/>
              </a:spcAft>
            </a:pPr>
            <a:r>
              <a:rPr lang="en-US" dirty="0" smtClean="0">
                <a:ea typeface="宋体"/>
                <a:cs typeface="宋体"/>
              </a:rPr>
              <a:t>Compare R-selected vs. K-selected reproduction strategy, give some examples.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1143000" y="1981200"/>
            <a:ext cx="3657600" cy="4114800"/>
          </a:xfrm>
        </p:spPr>
        <p:txBody>
          <a:bodyPr/>
          <a:lstStyle/>
          <a:p>
            <a:r>
              <a:rPr lang="en-US"/>
              <a:t>Rapid growth</a:t>
            </a:r>
          </a:p>
          <a:p>
            <a:r>
              <a:rPr lang="en-US"/>
              <a:t>Early maturation</a:t>
            </a:r>
          </a:p>
          <a:p>
            <a:r>
              <a:rPr lang="en-US"/>
              <a:t>Short gestation</a:t>
            </a:r>
          </a:p>
          <a:p>
            <a:r>
              <a:rPr lang="en-US"/>
              <a:t>High fecundity</a:t>
            </a:r>
          </a:p>
          <a:p>
            <a:r>
              <a:rPr lang="en-US"/>
              <a:t>No parental care</a:t>
            </a:r>
          </a:p>
        </p:txBody>
      </p:sp>
      <p:sp>
        <p:nvSpPr>
          <p:cNvPr id="153604" name="Rectangle 4"/>
          <p:cNvSpPr>
            <a:spLocks noGrp="1" noChangeArrowheads="1"/>
          </p:cNvSpPr>
          <p:nvPr>
            <p:ph type="title"/>
          </p:nvPr>
        </p:nvSpPr>
        <p:spPr>
          <a:xfrm>
            <a:off x="685800" y="457200"/>
            <a:ext cx="7772400" cy="1143000"/>
          </a:xfrm>
        </p:spPr>
        <p:txBody>
          <a:bodyPr/>
          <a:lstStyle/>
          <a:p>
            <a:r>
              <a:rPr lang="en-US" dirty="0">
                <a:effectLst>
                  <a:outerShdw blurRad="38100" dist="38100" dir="2700000" algn="tl">
                    <a:srgbClr val="FFFFFF"/>
                  </a:outerShdw>
                </a:effectLst>
              </a:rPr>
              <a:t>R-selected  vs.  K-selected?</a:t>
            </a:r>
          </a:p>
        </p:txBody>
      </p:sp>
      <p:sp>
        <p:nvSpPr>
          <p:cNvPr id="153605" name="Rectangle 5"/>
          <p:cNvSpPr>
            <a:spLocks noChangeArrowheads="1"/>
          </p:cNvSpPr>
          <p:nvPr/>
        </p:nvSpPr>
        <p:spPr bwMode="auto">
          <a:xfrm>
            <a:off x="5410200" y="1981200"/>
            <a:ext cx="3886200" cy="41148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Char char=""/>
            </a:pPr>
            <a:r>
              <a:rPr lang="en-US" sz="3200">
                <a:effectLst>
                  <a:outerShdw blurRad="38100" dist="38100" dir="2700000" algn="tl">
                    <a:srgbClr val="000000"/>
                  </a:outerShdw>
                </a:effectLst>
              </a:rPr>
              <a:t>Slow growth</a:t>
            </a:r>
          </a:p>
          <a:p>
            <a:pPr marL="342900" indent="-342900">
              <a:spcBef>
                <a:spcPct val="20000"/>
              </a:spcBef>
              <a:buClr>
                <a:schemeClr val="tx2"/>
              </a:buClr>
              <a:buSzPct val="75000"/>
              <a:buFont typeface="Monotype Sorts" pitchFamily="-109" charset="2"/>
              <a:buChar char=""/>
            </a:pPr>
            <a:r>
              <a:rPr lang="en-US" sz="3200">
                <a:effectLst>
                  <a:outerShdw blurRad="38100" dist="38100" dir="2700000" algn="tl">
                    <a:srgbClr val="000000"/>
                  </a:outerShdw>
                </a:effectLst>
              </a:rPr>
              <a:t>Delayed maturation</a:t>
            </a:r>
          </a:p>
          <a:p>
            <a:pPr marL="342900" indent="-342900">
              <a:spcBef>
                <a:spcPct val="20000"/>
              </a:spcBef>
              <a:buClr>
                <a:schemeClr val="tx2"/>
              </a:buClr>
              <a:buSzPct val="75000"/>
              <a:buFont typeface="Monotype Sorts" pitchFamily="-109" charset="2"/>
              <a:buChar char=""/>
            </a:pPr>
            <a:r>
              <a:rPr lang="en-US" sz="3200">
                <a:effectLst>
                  <a:outerShdw blurRad="38100" dist="38100" dir="2700000" algn="tl">
                    <a:srgbClr val="000000"/>
                  </a:outerShdw>
                </a:effectLst>
              </a:rPr>
              <a:t>Long gestation</a:t>
            </a:r>
          </a:p>
          <a:p>
            <a:pPr marL="342900" indent="-342900">
              <a:spcBef>
                <a:spcPct val="20000"/>
              </a:spcBef>
              <a:buClr>
                <a:schemeClr val="tx2"/>
              </a:buClr>
              <a:buSzPct val="75000"/>
              <a:buFont typeface="Monotype Sorts" pitchFamily="-109" charset="2"/>
              <a:buChar char=""/>
            </a:pPr>
            <a:r>
              <a:rPr lang="en-US" sz="3200">
                <a:effectLst>
                  <a:outerShdw blurRad="38100" dist="38100" dir="2700000" algn="tl">
                    <a:srgbClr val="000000"/>
                  </a:outerShdw>
                </a:effectLst>
              </a:rPr>
              <a:t>Low fecundity</a:t>
            </a:r>
          </a:p>
          <a:p>
            <a:pPr marL="342900" indent="-342900">
              <a:spcBef>
                <a:spcPct val="20000"/>
              </a:spcBef>
              <a:buClr>
                <a:schemeClr val="tx2"/>
              </a:buClr>
              <a:buSzPct val="75000"/>
              <a:buFont typeface="Monotype Sorts" pitchFamily="-109" charset="2"/>
              <a:buChar char=""/>
            </a:pPr>
            <a:r>
              <a:rPr lang="en-US" sz="3200">
                <a:effectLst>
                  <a:outerShdw blurRad="38100" dist="38100" dir="2700000" algn="tl">
                    <a:srgbClr val="000000"/>
                  </a:outerShdw>
                </a:effectLst>
              </a:rPr>
              <a:t>Parental care</a:t>
            </a:r>
          </a:p>
        </p:txBody>
      </p:sp>
      <p:cxnSp>
        <p:nvCxnSpPr>
          <p:cNvPr id="34821" name="Straight Connector 5"/>
          <p:cNvCxnSpPr>
            <a:cxnSpLocks noChangeShapeType="1"/>
          </p:cNvCxnSpPr>
          <p:nvPr/>
        </p:nvCxnSpPr>
        <p:spPr bwMode="auto">
          <a:xfrm rot="5400000">
            <a:off x="3124200" y="3505200"/>
            <a:ext cx="3505200" cy="0"/>
          </a:xfrm>
          <a:prstGeom prst="line">
            <a:avLst/>
          </a:prstGeom>
          <a:noFill/>
          <a:ln w="12700">
            <a:solidFill>
              <a:schemeClr val="tx1"/>
            </a:solidFill>
            <a:round/>
            <a:headEnd type="none" w="sm" len="sm"/>
            <a:tailEnd type="none" w="sm" len="sm"/>
          </a:ln>
        </p:spPr>
      </p:cxn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1905000" y="2895600"/>
            <a:ext cx="5867400" cy="3048000"/>
          </a:xfrm>
        </p:spPr>
        <p:txBody>
          <a:bodyPr/>
          <a:lstStyle/>
          <a:p>
            <a:pPr marL="609600" indent="-609600">
              <a:buFont typeface="Monotype Sorts" pitchFamily="-109" charset="2"/>
              <a:buAutoNum type="alphaUcPeriod"/>
            </a:pPr>
            <a:r>
              <a:rPr lang="en-US" sz="3600" dirty="0"/>
              <a:t>Western </a:t>
            </a:r>
            <a:r>
              <a:rPr lang="en-US" sz="3600" dirty="0" err="1"/>
              <a:t>mosquitofish</a:t>
            </a:r>
            <a:endParaRPr lang="en-US" sz="3600" dirty="0" smtClean="0"/>
          </a:p>
          <a:p>
            <a:pPr marL="609600" indent="-609600">
              <a:buFont typeface="Monotype Sorts" pitchFamily="-109" charset="2"/>
              <a:buAutoNum type="alphaUcPeriod"/>
            </a:pPr>
            <a:r>
              <a:rPr lang="en-US" sz="3600" dirty="0" smtClean="0"/>
              <a:t>Sturgeon</a:t>
            </a:r>
          </a:p>
          <a:p>
            <a:pPr marL="609600" indent="-609600">
              <a:buFont typeface="Monotype Sorts" pitchFamily="-109" charset="2"/>
              <a:buAutoNum type="alphaUcPeriod"/>
            </a:pPr>
            <a:r>
              <a:rPr lang="en-US" sz="3600" dirty="0"/>
              <a:t>Pipefish</a:t>
            </a:r>
            <a:endParaRPr lang="en-US" sz="3600" dirty="0" smtClean="0"/>
          </a:p>
          <a:p>
            <a:pPr marL="609600" indent="-609600">
              <a:buFont typeface="Monotype Sorts" pitchFamily="-109" charset="2"/>
              <a:buAutoNum type="alphaUcPeriod"/>
            </a:pPr>
            <a:r>
              <a:rPr lang="en-US" sz="3600" dirty="0" smtClean="0"/>
              <a:t>Anchovy</a:t>
            </a:r>
            <a:endParaRPr lang="en-US" sz="3600" dirty="0"/>
          </a:p>
        </p:txBody>
      </p:sp>
      <p:sp>
        <p:nvSpPr>
          <p:cNvPr id="154627" name="Rectangle 3"/>
          <p:cNvSpPr>
            <a:spLocks noGrp="1" noChangeArrowheads="1"/>
          </p:cNvSpPr>
          <p:nvPr>
            <p:ph type="title"/>
          </p:nvPr>
        </p:nvSpPr>
        <p:spPr>
          <a:xfrm>
            <a:off x="1295400" y="762000"/>
            <a:ext cx="7772400" cy="1143000"/>
          </a:xfrm>
        </p:spPr>
        <p:txBody>
          <a:bodyPr>
            <a:normAutofit fontScale="90000"/>
          </a:bodyPr>
          <a:lstStyle/>
          <a:p>
            <a:r>
              <a:rPr lang="en-US" sz="4000">
                <a:solidFill>
                  <a:schemeClr val="tx1"/>
                </a:solidFill>
                <a:effectLst>
                  <a:outerShdw blurRad="38100" dist="38100" dir="2700000" algn="tl">
                    <a:srgbClr val="000000"/>
                  </a:outerShdw>
                </a:effectLst>
              </a:rPr>
              <a:t>Based on the information given in this lecture, which of the following fishes might </a:t>
            </a:r>
            <a:r>
              <a:rPr lang="en-US">
                <a:solidFill>
                  <a:srgbClr val="FFFF66"/>
                </a:solidFill>
                <a:effectLst>
                  <a:outerShdw blurRad="38100" dist="38100" dir="2700000" algn="tl">
                    <a:srgbClr val="FFFFFF"/>
                  </a:outerShdw>
                </a:effectLst>
              </a:rPr>
              <a:t>best</a:t>
            </a:r>
            <a:r>
              <a:rPr lang="en-US" sz="4000">
                <a:solidFill>
                  <a:schemeClr val="tx1"/>
                </a:solidFill>
                <a:effectLst>
                  <a:outerShdw blurRad="38100" dist="38100" dir="2700000" algn="tl">
                    <a:srgbClr val="000000"/>
                  </a:outerShdw>
                </a:effectLst>
              </a:rPr>
              <a:t> be classified as r-selected?</a:t>
            </a:r>
          </a:p>
        </p:txBody>
      </p:sp>
      <p:pic>
        <p:nvPicPr>
          <p:cNvPr id="35844" name="PRS Question Icon" descr="PRS Question Icon"/>
          <p:cNvPicPr>
            <a:picLocks noChangeAspect="1" noChangeArrowheads="1"/>
          </p:cNvPicPr>
          <p:nvPr>
            <p:custDataLst>
              <p:tags r:id="rId1"/>
            </p:custDataLst>
          </p:nvPr>
        </p:nvPicPr>
        <p:blipFill>
          <a:blip r:embed="rId3"/>
          <a:srcRect/>
          <a:stretch>
            <a:fillRect/>
          </a:stretch>
        </p:blipFill>
        <p:spPr bwMode="auto">
          <a:xfrm>
            <a:off x="127000" y="127000"/>
            <a:ext cx="609600" cy="60960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1905000" y="2895600"/>
            <a:ext cx="5867400" cy="3048000"/>
          </a:xfrm>
        </p:spPr>
        <p:txBody>
          <a:bodyPr/>
          <a:lstStyle/>
          <a:p>
            <a:pPr marL="609600" indent="-609600">
              <a:buFont typeface="Monotype Sorts" pitchFamily="-109" charset="2"/>
              <a:buAutoNum type="alphaUcPeriod"/>
            </a:pPr>
            <a:r>
              <a:rPr lang="en-US" sz="3600" dirty="0" smtClean="0"/>
              <a:t>Western </a:t>
            </a:r>
            <a:r>
              <a:rPr lang="en-US" sz="3600" dirty="0" err="1" smtClean="0"/>
              <a:t>mosquitofish</a:t>
            </a:r>
            <a:endParaRPr lang="en-US" sz="3600" dirty="0" smtClean="0"/>
          </a:p>
          <a:p>
            <a:pPr marL="609600" indent="-609600">
              <a:buFont typeface="Monotype Sorts" pitchFamily="-109" charset="2"/>
              <a:buAutoNum type="alphaUcPeriod"/>
            </a:pPr>
            <a:r>
              <a:rPr lang="en-US" sz="3600" dirty="0" smtClean="0"/>
              <a:t>Sturgeon</a:t>
            </a:r>
          </a:p>
          <a:p>
            <a:pPr marL="609600" indent="-609600">
              <a:buFont typeface="Monotype Sorts" pitchFamily="-109" charset="2"/>
              <a:buAutoNum type="alphaUcPeriod"/>
            </a:pPr>
            <a:r>
              <a:rPr lang="en-US" sz="3600" dirty="0"/>
              <a:t>Pipefish</a:t>
            </a:r>
            <a:endParaRPr lang="en-US" sz="3600" dirty="0" smtClean="0"/>
          </a:p>
          <a:p>
            <a:pPr marL="609600" indent="-609600">
              <a:buFont typeface="Monotype Sorts" pitchFamily="-109" charset="2"/>
              <a:buAutoNum type="alphaUcPeriod"/>
            </a:pPr>
            <a:r>
              <a:rPr lang="en-US" sz="3600" dirty="0" smtClean="0">
                <a:solidFill>
                  <a:srgbClr val="FFFF66"/>
                </a:solidFill>
                <a:effectLst>
                  <a:outerShdw blurRad="38100" dist="38100" dir="2700000" algn="tl">
                    <a:srgbClr val="FFFFFF"/>
                  </a:outerShdw>
                </a:effectLst>
              </a:rPr>
              <a:t>Anchovy</a:t>
            </a:r>
            <a:endParaRPr lang="en-US" sz="3600" dirty="0">
              <a:solidFill>
                <a:srgbClr val="FFFF66"/>
              </a:solidFill>
              <a:effectLst>
                <a:outerShdw blurRad="38100" dist="38100" dir="2700000" algn="tl">
                  <a:srgbClr val="FFFFFF"/>
                </a:outerShdw>
              </a:effectLst>
            </a:endParaRPr>
          </a:p>
        </p:txBody>
      </p:sp>
      <p:sp>
        <p:nvSpPr>
          <p:cNvPr id="155652" name="Rectangle 4"/>
          <p:cNvSpPr>
            <a:spLocks noChangeArrowheads="1"/>
          </p:cNvSpPr>
          <p:nvPr/>
        </p:nvSpPr>
        <p:spPr bwMode="auto">
          <a:xfrm>
            <a:off x="1828800" y="5607050"/>
            <a:ext cx="6554788" cy="646331"/>
          </a:xfrm>
          <a:prstGeom prst="rect">
            <a:avLst/>
          </a:prstGeom>
          <a:noFill/>
          <a:ln w="12700">
            <a:noFill/>
            <a:miter lim="800000"/>
            <a:headEnd type="none" w="sm" len="sm"/>
            <a:tailEnd type="none" w="sm" len="sm"/>
          </a:ln>
          <a:effectLst/>
        </p:spPr>
        <p:txBody>
          <a:bodyPr>
            <a:prstTxWarp prst="textNoShape">
              <a:avLst/>
            </a:prstTxWarp>
            <a:spAutoFit/>
          </a:bodyPr>
          <a:lstStyle/>
          <a:p>
            <a:r>
              <a:rPr lang="en-US" dirty="0">
                <a:effectLst>
                  <a:outerShdw blurRad="38100" dist="38100" dir="2700000" algn="tl">
                    <a:srgbClr val="FFFFFF"/>
                  </a:outerShdw>
                </a:effectLst>
              </a:rPr>
              <a:t>But… </a:t>
            </a:r>
            <a:r>
              <a:rPr lang="en-US" dirty="0" err="1">
                <a:effectLst>
                  <a:outerShdw blurRad="38100" dist="38100" dir="2700000" algn="tl">
                    <a:srgbClr val="FFFFFF"/>
                  </a:outerShdw>
                </a:effectLst>
              </a:rPr>
              <a:t>r/k</a:t>
            </a:r>
            <a:r>
              <a:rPr lang="en-US" dirty="0">
                <a:effectLst>
                  <a:outerShdw blurRad="38100" dist="38100" dir="2700000" algn="tl">
                    <a:srgbClr val="FFFFFF"/>
                  </a:outerShdw>
                </a:effectLst>
              </a:rPr>
              <a:t> selection is a continuum and most organisms fall somewhere in the middle!</a:t>
            </a:r>
          </a:p>
        </p:txBody>
      </p:sp>
      <p:sp>
        <p:nvSpPr>
          <p:cNvPr id="155654" name="Rectangle 6"/>
          <p:cNvSpPr>
            <a:spLocks noGrp="1" noChangeArrowheads="1"/>
          </p:cNvSpPr>
          <p:nvPr>
            <p:ph type="title"/>
          </p:nvPr>
        </p:nvSpPr>
        <p:spPr>
          <a:xfrm>
            <a:off x="1295400" y="762000"/>
            <a:ext cx="7772400" cy="1143000"/>
          </a:xfrm>
        </p:spPr>
        <p:txBody>
          <a:bodyPr>
            <a:normAutofit fontScale="90000"/>
          </a:bodyPr>
          <a:lstStyle/>
          <a:p>
            <a:r>
              <a:rPr lang="en-US" sz="4000">
                <a:solidFill>
                  <a:schemeClr val="tx1"/>
                </a:solidFill>
                <a:effectLst>
                  <a:outerShdw blurRad="38100" dist="38100" dir="2700000" algn="tl">
                    <a:srgbClr val="000000"/>
                  </a:outerShdw>
                </a:effectLst>
              </a:rPr>
              <a:t>Based on the information given in this lecture, which of the following fishes might </a:t>
            </a:r>
            <a:r>
              <a:rPr lang="en-US">
                <a:solidFill>
                  <a:srgbClr val="FFFF66"/>
                </a:solidFill>
                <a:effectLst>
                  <a:outerShdw blurRad="38100" dist="38100" dir="2700000" algn="tl">
                    <a:srgbClr val="FFFFFF"/>
                  </a:outerShdw>
                </a:effectLst>
              </a:rPr>
              <a:t>best</a:t>
            </a:r>
            <a:r>
              <a:rPr lang="en-US" sz="4000">
                <a:solidFill>
                  <a:schemeClr val="tx1"/>
                </a:solidFill>
                <a:effectLst>
                  <a:outerShdw blurRad="38100" dist="38100" dir="2700000" algn="tl">
                    <a:srgbClr val="000000"/>
                  </a:outerShdw>
                </a:effectLst>
              </a:rPr>
              <a:t> be classified as r-selected?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partners</a:t>
            </a:r>
            <a:endParaRPr lang="en-US" dirty="0"/>
          </a:p>
        </p:txBody>
      </p:sp>
      <p:sp>
        <p:nvSpPr>
          <p:cNvPr id="3" name="Content Placeholder 2"/>
          <p:cNvSpPr>
            <a:spLocks noGrp="1"/>
          </p:cNvSpPr>
          <p:nvPr>
            <p:ph idx="1"/>
          </p:nvPr>
        </p:nvSpPr>
        <p:spPr/>
        <p:txBody>
          <a:bodyPr>
            <a:normAutofit fontScale="92500" lnSpcReduction="20000"/>
          </a:bodyPr>
          <a:lstStyle/>
          <a:p>
            <a:pPr>
              <a:spcAft>
                <a:spcPts val="1200"/>
              </a:spcAft>
            </a:pPr>
            <a:r>
              <a:rPr lang="en-US" dirty="0" smtClean="0"/>
              <a:t>The three most common categories are</a:t>
            </a:r>
          </a:p>
          <a:p>
            <a:pPr lvl="1">
              <a:spcAft>
                <a:spcPts val="1200"/>
              </a:spcAft>
            </a:pPr>
            <a:r>
              <a:rPr lang="en-US" dirty="0" smtClean="0"/>
              <a:t>Promiscuous</a:t>
            </a:r>
          </a:p>
          <a:p>
            <a:pPr lvl="2">
              <a:spcAft>
                <a:spcPts val="1200"/>
              </a:spcAft>
            </a:pPr>
            <a:r>
              <a:rPr lang="en-US" dirty="0" smtClean="0"/>
              <a:t>no obvious mate choice occurs, where both males and females spawn with multiple partners</a:t>
            </a:r>
          </a:p>
          <a:p>
            <a:pPr lvl="1">
              <a:spcAft>
                <a:spcPts val="1200"/>
              </a:spcAft>
            </a:pPr>
            <a:r>
              <a:rPr lang="en-US" dirty="0" smtClean="0"/>
              <a:t>Polygamous</a:t>
            </a:r>
          </a:p>
          <a:p>
            <a:pPr lvl="2">
              <a:spcAft>
                <a:spcPts val="1200"/>
              </a:spcAft>
            </a:pPr>
            <a:r>
              <a:rPr lang="en-US" dirty="0" smtClean="0"/>
              <a:t>only one sex has multiple partners, takes multiple forms</a:t>
            </a:r>
          </a:p>
          <a:p>
            <a:pPr lvl="1">
              <a:spcAft>
                <a:spcPts val="1200"/>
              </a:spcAft>
            </a:pPr>
            <a:r>
              <a:rPr lang="en-US" dirty="0" smtClean="0"/>
              <a:t>Monogamous</a:t>
            </a:r>
          </a:p>
          <a:p>
            <a:pPr lvl="2">
              <a:spcAft>
                <a:spcPts val="1200"/>
              </a:spcAft>
            </a:pPr>
            <a:r>
              <a:rPr lang="en-US" dirty="0" smtClean="0"/>
              <a:t>fish live in pairs that stay together and mate, </a:t>
            </a:r>
            <a:r>
              <a:rPr lang="en-US" dirty="0" err="1" smtClean="0"/>
              <a:t>bonytongues</a:t>
            </a:r>
            <a:r>
              <a:rPr lang="en-US" dirty="0" smtClean="0"/>
              <a:t>, catfishes, snakeheads, blennies, gobies, </a:t>
            </a:r>
            <a:r>
              <a:rPr lang="en-US" dirty="0" err="1" smtClean="0"/>
              <a:t>surgeonfishes</a:t>
            </a:r>
            <a:r>
              <a:rPr lang="en-US" dirty="0" smtClean="0"/>
              <a:t>, and </a:t>
            </a:r>
            <a:r>
              <a:rPr lang="en-US" dirty="0" err="1" smtClean="0"/>
              <a:t>pufferfishes</a:t>
            </a:r>
            <a:endParaRPr lang="en-US" dirty="0" smtClean="0"/>
          </a:p>
          <a:p>
            <a:pPr lvl="1">
              <a:spcAft>
                <a:spcPts val="1200"/>
              </a:spcAft>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Polygamous</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Evolutionarily, these systems are purported to have an increased chance of passing on “good genes” from individuals that compete for the ability to mate with multiple partners. </a:t>
            </a:r>
          </a:p>
          <a:p>
            <a:pPr>
              <a:spcAft>
                <a:spcPts val="1200"/>
              </a:spcAft>
            </a:pPr>
            <a:r>
              <a:rPr lang="en-US" dirty="0" smtClean="0"/>
              <a:t>This mating system can occur with one male and many females (see </a:t>
            </a:r>
            <a:r>
              <a:rPr lang="en-US" dirty="0" err="1" smtClean="0"/>
              <a:t>polygyny</a:t>
            </a:r>
            <a:r>
              <a:rPr lang="en-US" dirty="0" smtClean="0"/>
              <a:t>) or one female and multiple males (see polyandry)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a:t>
            </a:r>
            <a:endParaRPr lang="en-US" dirty="0"/>
          </a:p>
        </p:txBody>
      </p:sp>
      <p:sp>
        <p:nvSpPr>
          <p:cNvPr id="3" name="Content Placeholder 2"/>
          <p:cNvSpPr>
            <a:spLocks noGrp="1"/>
          </p:cNvSpPr>
          <p:nvPr>
            <p:ph idx="1"/>
          </p:nvPr>
        </p:nvSpPr>
        <p:spPr/>
        <p:txBody>
          <a:bodyPr>
            <a:noAutofit/>
          </a:bodyPr>
          <a:lstStyle/>
          <a:p>
            <a:pPr>
              <a:spcAft>
                <a:spcPts val="1200"/>
              </a:spcAft>
            </a:pPr>
            <a:r>
              <a:rPr lang="en-US" sz="2200" dirty="0" smtClean="0"/>
              <a:t>Gender roles in fishes are labile. Although most fishes remain one functional sex throughout their adult lives, sex reversal in either direction is fairly common. </a:t>
            </a:r>
          </a:p>
          <a:p>
            <a:pPr>
              <a:spcAft>
                <a:spcPts val="1200"/>
              </a:spcAft>
            </a:pPr>
            <a:r>
              <a:rPr lang="en-US" sz="2200" dirty="0" smtClean="0"/>
              <a:t>Strong influences on the occurrence, timing, and direction of sex reversal include the social environment, in terms of the number of members of each sex, their relative positions in dominance hierarchies, and the relative reproductive contributions of the sexes at different sizes. </a:t>
            </a:r>
          </a:p>
          <a:p>
            <a:pPr>
              <a:spcAft>
                <a:spcPts val="1200"/>
              </a:spcAft>
            </a:pPr>
            <a:r>
              <a:rPr lang="en-US" sz="2200" dirty="0" smtClean="0"/>
              <a:t>All-female species of </a:t>
            </a:r>
            <a:r>
              <a:rPr lang="en-US" sz="2200" dirty="0" err="1" smtClean="0"/>
              <a:t>parthenogenetic</a:t>
            </a:r>
            <a:r>
              <a:rPr lang="en-US" sz="2200" dirty="0" smtClean="0"/>
              <a:t> livebearers use sperm from donor males to activate cell division in eggs, but the male’s genes do not contribute to future generations.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Presentation for next class (5/23 )</a:t>
            </a:r>
            <a:endParaRPr lang="en-US" dirty="0"/>
          </a:p>
        </p:txBody>
      </p:sp>
      <p:sp>
        <p:nvSpPr>
          <p:cNvPr id="7" name="Content Placeholder 6"/>
          <p:cNvSpPr>
            <a:spLocks noGrp="1"/>
          </p:cNvSpPr>
          <p:nvPr>
            <p:ph idx="1"/>
          </p:nvPr>
        </p:nvSpPr>
        <p:spPr/>
        <p:txBody>
          <a:bodyPr>
            <a:normAutofit fontScale="62500" lnSpcReduction="20000"/>
          </a:bodyPr>
          <a:lstStyle/>
          <a:p>
            <a:pPr>
              <a:spcAft>
                <a:spcPts val="1800"/>
              </a:spcAft>
            </a:pPr>
            <a:r>
              <a:rPr lang="en-US" dirty="0" err="1" smtClean="0">
                <a:ea typeface="宋体"/>
                <a:cs typeface="宋体"/>
              </a:rPr>
              <a:t>魏帅帅</a:t>
            </a:r>
            <a:endParaRPr lang="en-US" dirty="0" smtClean="0">
              <a:ea typeface="宋体"/>
              <a:cs typeface="宋体"/>
            </a:endParaRPr>
          </a:p>
          <a:p>
            <a:pPr lvl="1">
              <a:spcAft>
                <a:spcPts val="1800"/>
              </a:spcAft>
            </a:pPr>
            <a:r>
              <a:rPr lang="en-US" altLang="zh-CN" dirty="0" smtClean="0">
                <a:cs typeface="宋体"/>
              </a:rPr>
              <a:t>Describe different type of eggs and postulate why they are different (adaptive values)</a:t>
            </a:r>
            <a:endParaRPr lang="en-US" dirty="0" smtClean="0">
              <a:ea typeface="宋体"/>
              <a:cs typeface="宋体"/>
            </a:endParaRPr>
          </a:p>
          <a:p>
            <a:pPr>
              <a:spcAft>
                <a:spcPts val="1800"/>
              </a:spcAft>
            </a:pPr>
            <a:r>
              <a:rPr lang="en-US" dirty="0" err="1" smtClean="0">
                <a:ea typeface="宋体"/>
                <a:cs typeface="宋体"/>
              </a:rPr>
              <a:t>王静</a:t>
            </a:r>
            <a:endParaRPr lang="en-US" dirty="0" smtClean="0">
              <a:ea typeface="宋体"/>
              <a:cs typeface="宋体"/>
            </a:endParaRPr>
          </a:p>
          <a:p>
            <a:pPr lvl="1">
              <a:spcAft>
                <a:spcPts val="1800"/>
              </a:spcAft>
            </a:pPr>
            <a:r>
              <a:rPr lang="en-US" altLang="zh-CN" dirty="0" smtClean="0">
                <a:ea typeface="宋体"/>
                <a:cs typeface="宋体"/>
              </a:rPr>
              <a:t>Describe different type of</a:t>
            </a:r>
            <a:r>
              <a:rPr lang="en-US" altLang="zh-CN" dirty="0" smtClean="0">
                <a:cs typeface="宋体"/>
              </a:rPr>
              <a:t> Embryonic development and give examples</a:t>
            </a:r>
            <a:endParaRPr lang="en-US" dirty="0" smtClean="0">
              <a:ea typeface="宋体"/>
              <a:cs typeface="宋体"/>
            </a:endParaRPr>
          </a:p>
          <a:p>
            <a:pPr>
              <a:spcAft>
                <a:spcPts val="1800"/>
              </a:spcAft>
            </a:pPr>
            <a:r>
              <a:rPr lang="en-US" dirty="0" err="1" smtClean="0">
                <a:ea typeface="宋体"/>
                <a:cs typeface="宋体"/>
              </a:rPr>
              <a:t>瞿真</a:t>
            </a:r>
            <a:endParaRPr lang="en-US" dirty="0" smtClean="0">
              <a:ea typeface="宋体"/>
              <a:cs typeface="宋体"/>
            </a:endParaRPr>
          </a:p>
          <a:p>
            <a:pPr lvl="1">
              <a:spcAft>
                <a:spcPts val="1800"/>
              </a:spcAft>
            </a:pPr>
            <a:r>
              <a:rPr lang="en-US" dirty="0" smtClean="0">
                <a:ea typeface="宋体"/>
                <a:cs typeface="宋体"/>
              </a:rPr>
              <a:t>Explain the process of </a:t>
            </a:r>
            <a:r>
              <a:rPr lang="en-US" dirty="0" err="1" smtClean="0">
                <a:ea typeface="宋体"/>
                <a:cs typeface="宋体"/>
              </a:rPr>
              <a:t>smoltification</a:t>
            </a:r>
            <a:endParaRPr lang="en-US" dirty="0" smtClean="0">
              <a:ea typeface="宋体"/>
              <a:cs typeface="宋体"/>
            </a:endParaRPr>
          </a:p>
          <a:p>
            <a:pPr>
              <a:spcAft>
                <a:spcPts val="1800"/>
              </a:spcAft>
            </a:pPr>
            <a:r>
              <a:rPr lang="en-US" dirty="0" err="1" smtClean="0">
                <a:ea typeface="宋体"/>
                <a:cs typeface="宋体"/>
              </a:rPr>
              <a:t>徐寅</a:t>
            </a:r>
            <a:endParaRPr lang="en-US" dirty="0" smtClean="0">
              <a:ea typeface="宋体"/>
              <a:cs typeface="宋体"/>
            </a:endParaRPr>
          </a:p>
          <a:p>
            <a:pPr lvl="1">
              <a:spcAft>
                <a:spcPts val="1800"/>
              </a:spcAft>
            </a:pPr>
            <a:r>
              <a:rPr lang="en-US" dirty="0" smtClean="0">
                <a:ea typeface="宋体"/>
                <a:cs typeface="宋体"/>
              </a:rPr>
              <a:t>Sex determination is very complex, summarize different ways of sex determination in fishes and give examples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spcAft>
                <a:spcPts val="1800"/>
              </a:spcAft>
            </a:pPr>
            <a:r>
              <a:rPr lang="en-US" dirty="0" err="1" smtClean="0">
                <a:ea typeface="宋体"/>
                <a:cs typeface="宋体"/>
              </a:rPr>
              <a:t>葛婉仪</a:t>
            </a:r>
            <a:endParaRPr lang="en-US" dirty="0" smtClean="0">
              <a:ea typeface="宋体"/>
              <a:cs typeface="宋体"/>
            </a:endParaRPr>
          </a:p>
          <a:p>
            <a:pPr lvl="1">
              <a:spcAft>
                <a:spcPts val="1800"/>
              </a:spcAft>
            </a:pPr>
            <a:r>
              <a:rPr lang="en-US" dirty="0" smtClean="0">
                <a:ea typeface="宋体"/>
                <a:cs typeface="宋体"/>
              </a:rPr>
              <a:t>Introduce the phenomenon of sex change in fishes, give examples and explain how did it evolved.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reversal </a:t>
            </a:r>
            <a:endParaRPr lang="en-US" dirty="0"/>
          </a:p>
        </p:txBody>
      </p:sp>
      <p:sp>
        <p:nvSpPr>
          <p:cNvPr id="3" name="Content Placeholder 2"/>
          <p:cNvSpPr>
            <a:spLocks noGrp="1"/>
          </p:cNvSpPr>
          <p:nvPr>
            <p:ph idx="1"/>
          </p:nvPr>
        </p:nvSpPr>
        <p:spPr/>
        <p:txBody>
          <a:bodyPr>
            <a:normAutofit fontScale="92500" lnSpcReduction="20000"/>
          </a:bodyPr>
          <a:lstStyle/>
          <a:p>
            <a:pPr>
              <a:spcAft>
                <a:spcPts val="1800"/>
              </a:spcAft>
            </a:pPr>
            <a:r>
              <a:rPr lang="en-US" dirty="0" smtClean="0"/>
              <a:t>In perhaps 34 families belonging to 10 orders, </a:t>
            </a:r>
          </a:p>
          <a:p>
            <a:pPr lvl="1">
              <a:spcAft>
                <a:spcPts val="1800"/>
              </a:spcAft>
            </a:pPr>
            <a:r>
              <a:rPr lang="en-US" dirty="0" smtClean="0"/>
              <a:t>including moray eels (Anguilliformes), loaches (Cypriniformes), </a:t>
            </a:r>
            <a:r>
              <a:rPr lang="en-US" dirty="0" err="1" smtClean="0"/>
              <a:t>lightfishes</a:t>
            </a:r>
            <a:r>
              <a:rPr lang="en-US" dirty="0" smtClean="0"/>
              <a:t> (</a:t>
            </a:r>
            <a:r>
              <a:rPr lang="en-US" dirty="0" err="1" smtClean="0"/>
              <a:t>Stomiiformes</a:t>
            </a:r>
            <a:r>
              <a:rPr lang="en-US" dirty="0" smtClean="0"/>
              <a:t>), killifishes (</a:t>
            </a:r>
            <a:r>
              <a:rPr lang="en-US" dirty="0" err="1" smtClean="0"/>
              <a:t>Atheriniformes</a:t>
            </a:r>
            <a:r>
              <a:rPr lang="en-US" dirty="0" smtClean="0"/>
              <a:t>), swamp eels (</a:t>
            </a:r>
            <a:r>
              <a:rPr lang="en-US" dirty="0" err="1" smtClean="0"/>
              <a:t>Synbranchiformes</a:t>
            </a:r>
            <a:r>
              <a:rPr lang="en-US" dirty="0" smtClean="0"/>
              <a:t>), flatheads (</a:t>
            </a:r>
            <a:r>
              <a:rPr lang="en-US" dirty="0" err="1" smtClean="0"/>
              <a:t>Scorpaeniformes</a:t>
            </a:r>
            <a:r>
              <a:rPr lang="en-US" dirty="0" smtClean="0"/>
              <a:t>), </a:t>
            </a:r>
            <a:r>
              <a:rPr lang="en-US" dirty="0" err="1" smtClean="0"/>
              <a:t>boxfishes</a:t>
            </a:r>
            <a:r>
              <a:rPr lang="en-US" dirty="0" smtClean="0"/>
              <a:t> (</a:t>
            </a:r>
            <a:r>
              <a:rPr lang="en-US" dirty="0" err="1" smtClean="0"/>
              <a:t>Tetraodontiformes</a:t>
            </a:r>
            <a:r>
              <a:rPr lang="en-US" dirty="0" smtClean="0"/>
              <a:t>), </a:t>
            </a:r>
          </a:p>
          <a:p>
            <a:pPr>
              <a:spcAft>
                <a:spcPts val="1800"/>
              </a:spcAft>
            </a:pPr>
            <a:r>
              <a:rPr lang="en-US" dirty="0" smtClean="0"/>
              <a:t>and at least 24 perciform families</a:t>
            </a:r>
          </a:p>
          <a:p>
            <a:pPr lvl="1">
              <a:spcAft>
                <a:spcPts val="1800"/>
              </a:spcAft>
            </a:pPr>
            <a:r>
              <a:rPr lang="en-US" dirty="0" smtClean="0"/>
              <a:t>including </a:t>
            </a:r>
            <a:r>
              <a:rPr lang="en-US" dirty="0" err="1" smtClean="0"/>
              <a:t>snooks</a:t>
            </a:r>
            <a:r>
              <a:rPr lang="en-US" dirty="0" smtClean="0"/>
              <a:t>, </a:t>
            </a:r>
            <a:r>
              <a:rPr lang="en-US" dirty="0" err="1" smtClean="0"/>
              <a:t>seabasses</a:t>
            </a:r>
            <a:r>
              <a:rPr lang="en-US" dirty="0" smtClean="0"/>
              <a:t>, </a:t>
            </a:r>
            <a:r>
              <a:rPr lang="en-US" dirty="0" err="1" smtClean="0"/>
              <a:t>tilefishes</a:t>
            </a:r>
            <a:r>
              <a:rPr lang="en-US" dirty="0" smtClean="0"/>
              <a:t>, emperors, rovers, porgies, threadfins, angelfishes, </a:t>
            </a:r>
            <a:r>
              <a:rPr lang="en-US" dirty="0" err="1" smtClean="0"/>
              <a:t>bandfishes</a:t>
            </a:r>
            <a:r>
              <a:rPr lang="en-US" dirty="0" smtClean="0"/>
              <a:t>, damselfishes, wrasses, </a:t>
            </a:r>
            <a:r>
              <a:rPr lang="en-US" dirty="0" err="1" smtClean="0"/>
              <a:t>parrotfishes</a:t>
            </a:r>
            <a:r>
              <a:rPr lang="en-US" dirty="0" smtClean="0"/>
              <a:t>, and gobies)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reversal </a:t>
            </a:r>
            <a:endParaRPr lang="en-US" dirty="0"/>
          </a:p>
        </p:txBody>
      </p:sp>
      <p:sp>
        <p:nvSpPr>
          <p:cNvPr id="4" name="Content Placeholder 3"/>
          <p:cNvSpPr>
            <a:spLocks noGrp="1"/>
          </p:cNvSpPr>
          <p:nvPr>
            <p:ph idx="1"/>
          </p:nvPr>
        </p:nvSpPr>
        <p:spPr/>
        <p:txBody>
          <a:bodyPr>
            <a:normAutofit fontScale="77500" lnSpcReduction="20000"/>
          </a:bodyPr>
          <a:lstStyle/>
          <a:p>
            <a:pPr>
              <a:spcAft>
                <a:spcPts val="1800"/>
              </a:spcAft>
            </a:pPr>
            <a:r>
              <a:rPr lang="en-US" dirty="0" smtClean="0"/>
              <a:t>simultaneous hermaphrodites</a:t>
            </a:r>
          </a:p>
          <a:p>
            <a:pPr lvl="1">
              <a:spcAft>
                <a:spcPts val="1800"/>
              </a:spcAft>
            </a:pPr>
            <a:r>
              <a:rPr lang="en-US" dirty="0" smtClean="0"/>
              <a:t>capable </a:t>
            </a:r>
            <a:r>
              <a:rPr lang="en-US" dirty="0" err="1" smtClean="0"/>
              <a:t>ofreleasing</a:t>
            </a:r>
            <a:r>
              <a:rPr lang="en-US" dirty="0" smtClean="0"/>
              <a:t> viable eggs or sperm during the same spawning</a:t>
            </a:r>
          </a:p>
          <a:p>
            <a:pPr>
              <a:spcAft>
                <a:spcPts val="1800"/>
              </a:spcAft>
            </a:pPr>
            <a:r>
              <a:rPr lang="en-US" dirty="0" smtClean="0"/>
              <a:t>sequential hermaphrodites</a:t>
            </a:r>
          </a:p>
          <a:p>
            <a:pPr lvl="1">
              <a:spcAft>
                <a:spcPts val="1800"/>
              </a:spcAft>
            </a:pPr>
            <a:r>
              <a:rPr lang="en-US" dirty="0" smtClean="0"/>
              <a:t>functioning as males during one life phase, and as females during another.</a:t>
            </a:r>
          </a:p>
          <a:p>
            <a:pPr lvl="1">
              <a:spcAft>
                <a:spcPts val="1800"/>
              </a:spcAft>
            </a:pPr>
            <a:r>
              <a:rPr lang="en-US" dirty="0" err="1" smtClean="0"/>
              <a:t>protandrous</a:t>
            </a:r>
            <a:r>
              <a:rPr lang="en-US" dirty="0" smtClean="0"/>
              <a:t> fishes</a:t>
            </a:r>
            <a:r>
              <a:rPr lang="zh-CN" altLang="en-US" dirty="0" smtClean="0"/>
              <a:t>，</a:t>
            </a:r>
            <a:r>
              <a:rPr lang="en-US" dirty="0" smtClean="0"/>
              <a:t>develop first as males and then later change to females,</a:t>
            </a:r>
          </a:p>
          <a:p>
            <a:pPr lvl="1">
              <a:spcAft>
                <a:spcPts val="1800"/>
              </a:spcAft>
            </a:pPr>
            <a:r>
              <a:rPr lang="en-US" dirty="0" err="1" smtClean="0"/>
              <a:t>protogynous</a:t>
            </a:r>
            <a:r>
              <a:rPr lang="en-US" dirty="0" smtClean="0"/>
              <a:t> fishes mature first as females and then	later become males.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Panther grouper (</a:t>
            </a:r>
            <a:r>
              <a:rPr lang="en-US" i="1" dirty="0" err="1" smtClean="0"/>
              <a:t>Cromileptes</a:t>
            </a:r>
            <a:r>
              <a:rPr lang="en-US" i="1" dirty="0" smtClean="0"/>
              <a:t> </a:t>
            </a:r>
            <a:r>
              <a:rPr lang="en-US" i="1" dirty="0" err="1" smtClean="0"/>
              <a:t>altivelis</a:t>
            </a:r>
            <a:r>
              <a:rPr lang="en-US" dirty="0" smtClean="0"/>
              <a:t>)</a:t>
            </a:r>
            <a:endParaRPr lang="en-US" dirty="0"/>
          </a:p>
        </p:txBody>
      </p:sp>
      <p:pic>
        <p:nvPicPr>
          <p:cNvPr id="4" name="Content Placeholder 3" descr="panther_grouper2.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reversal </a:t>
            </a:r>
            <a:endParaRPr lang="en-US" dirty="0"/>
          </a:p>
        </p:txBody>
      </p:sp>
      <p:sp>
        <p:nvSpPr>
          <p:cNvPr id="5" name="Content Placeholder 4"/>
          <p:cNvSpPr>
            <a:spLocks noGrp="1"/>
          </p:cNvSpPr>
          <p:nvPr>
            <p:ph idx="1"/>
          </p:nvPr>
        </p:nvSpPr>
        <p:spPr/>
        <p:txBody>
          <a:bodyPr/>
          <a:lstStyle/>
          <a:p>
            <a:pPr>
              <a:spcAft>
                <a:spcPts val="1800"/>
              </a:spcAft>
            </a:pPr>
            <a:r>
              <a:rPr lang="en-US" dirty="0" smtClean="0"/>
              <a:t>The questions are “why change sex?” and “when to change?” </a:t>
            </a:r>
          </a:p>
          <a:p>
            <a:pPr>
              <a:spcAft>
                <a:spcPts val="1800"/>
              </a:spcAft>
            </a:pPr>
            <a:r>
              <a:rPr lang="en-US" dirty="0" smtClean="0"/>
              <a:t>Answers lie primarily in the ecologies of individual species, greatly influenced by the relative reproductive success of males versus females at different sizes.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Parthenogenetic</a:t>
            </a:r>
            <a:endParaRPr lang="en-US" dirty="0"/>
          </a:p>
        </p:txBody>
      </p:sp>
      <p:sp>
        <p:nvSpPr>
          <p:cNvPr id="3" name="Content Placeholder 2"/>
          <p:cNvSpPr>
            <a:spLocks noGrp="1"/>
          </p:cNvSpPr>
          <p:nvPr>
            <p:ph idx="1"/>
          </p:nvPr>
        </p:nvSpPr>
        <p:spPr/>
        <p:txBody>
          <a:bodyPr>
            <a:normAutofit/>
          </a:bodyPr>
          <a:lstStyle/>
          <a:p>
            <a:pPr>
              <a:spcAft>
                <a:spcPts val="1800"/>
              </a:spcAft>
            </a:pPr>
            <a:r>
              <a:rPr lang="en-US" dirty="0" smtClean="0"/>
              <a:t>Parthenogenesis is a natural form of asexual reproduction in which growth and development of embryos occur without fertilization.</a:t>
            </a:r>
          </a:p>
          <a:p>
            <a:pPr>
              <a:spcAft>
                <a:spcPts val="1800"/>
              </a:spcAft>
            </a:pPr>
            <a:r>
              <a:rPr lang="en-US" dirty="0" err="1" smtClean="0"/>
              <a:t>Gynogenesis</a:t>
            </a:r>
            <a:r>
              <a:rPr lang="en-US" dirty="0" smtClean="0"/>
              <a:t> is closely related phenomena in which a sperm triggers the development of the egg cell into an embryo but makes no genetic contribution to the embryo.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3" name="Group 12"/>
          <p:cNvGrpSpPr/>
          <p:nvPr/>
        </p:nvGrpSpPr>
        <p:grpSpPr>
          <a:xfrm>
            <a:off x="5029200" y="2208907"/>
            <a:ext cx="3290785" cy="2550299"/>
            <a:chOff x="5029200" y="2208907"/>
            <a:chExt cx="3290785" cy="2550299"/>
          </a:xfrm>
        </p:grpSpPr>
        <p:sp>
          <p:nvSpPr>
            <p:cNvPr id="7" name="Rectangle 6"/>
            <p:cNvSpPr/>
            <p:nvPr/>
          </p:nvSpPr>
          <p:spPr>
            <a:xfrm>
              <a:off x="5029200" y="4112875"/>
              <a:ext cx="3290785" cy="646331"/>
            </a:xfrm>
            <a:prstGeom prst="rect">
              <a:avLst/>
            </a:prstGeom>
          </p:spPr>
          <p:txBody>
            <a:bodyPr wrap="none">
              <a:spAutoFit/>
            </a:bodyPr>
            <a:lstStyle/>
            <a:p>
              <a:pPr algn="ctr"/>
              <a:r>
                <a:rPr lang="en-US" dirty="0" smtClean="0"/>
                <a:t>Amazon molly (</a:t>
              </a:r>
              <a:r>
                <a:rPr lang="en-US" i="1" dirty="0" err="1" smtClean="0"/>
                <a:t>Poecilia</a:t>
              </a:r>
              <a:r>
                <a:rPr lang="en-US" i="1" dirty="0" smtClean="0"/>
                <a:t> formosa)</a:t>
              </a:r>
            </a:p>
            <a:p>
              <a:pPr algn="ctr"/>
              <a:r>
                <a:rPr lang="en-US" dirty="0" err="1" smtClean="0"/>
                <a:t>亚马逊帆鱼</a:t>
              </a:r>
              <a:endParaRPr lang="en-US" dirty="0"/>
            </a:p>
          </p:txBody>
        </p:sp>
        <p:pic>
          <p:nvPicPr>
            <p:cNvPr id="8" name="Picture 7" descr="MollyFish.jpg"/>
            <p:cNvPicPr>
              <a:picLocks noChangeAspect="1"/>
            </p:cNvPicPr>
            <p:nvPr/>
          </p:nvPicPr>
          <p:blipFill>
            <a:blip r:embed="rId2"/>
            <a:stretch>
              <a:fillRect/>
            </a:stretch>
          </p:blipFill>
          <p:spPr>
            <a:xfrm>
              <a:off x="5493559" y="2208907"/>
              <a:ext cx="2403856" cy="1664208"/>
            </a:xfrm>
            <a:prstGeom prst="rect">
              <a:avLst/>
            </a:prstGeom>
          </p:spPr>
        </p:pic>
      </p:grpSp>
      <p:grpSp>
        <p:nvGrpSpPr>
          <p:cNvPr id="12" name="Group 11"/>
          <p:cNvGrpSpPr/>
          <p:nvPr/>
        </p:nvGrpSpPr>
        <p:grpSpPr>
          <a:xfrm>
            <a:off x="1122379" y="2208907"/>
            <a:ext cx="2974943" cy="2744093"/>
            <a:chOff x="1122379" y="2208907"/>
            <a:chExt cx="2974943" cy="2744093"/>
          </a:xfrm>
        </p:grpSpPr>
        <p:pic>
          <p:nvPicPr>
            <p:cNvPr id="6" name="Picture 5" descr="异育银鲫.jpg"/>
            <p:cNvPicPr>
              <a:picLocks noChangeAspect="1"/>
            </p:cNvPicPr>
            <p:nvPr/>
          </p:nvPicPr>
          <p:blipFill>
            <a:blip r:embed="rId3"/>
            <a:stretch>
              <a:fillRect/>
            </a:stretch>
          </p:blipFill>
          <p:spPr>
            <a:xfrm>
              <a:off x="1181100" y="2208907"/>
              <a:ext cx="2857500" cy="1666875"/>
            </a:xfrm>
            <a:prstGeom prst="rect">
              <a:avLst/>
            </a:prstGeom>
          </p:spPr>
        </p:pic>
        <p:sp>
          <p:nvSpPr>
            <p:cNvPr id="9" name="Rectangle 8"/>
            <p:cNvSpPr/>
            <p:nvPr/>
          </p:nvSpPr>
          <p:spPr>
            <a:xfrm>
              <a:off x="1122379" y="3875782"/>
              <a:ext cx="2974943" cy="1077218"/>
            </a:xfrm>
            <a:prstGeom prst="rect">
              <a:avLst/>
            </a:prstGeom>
          </p:spPr>
          <p:txBody>
            <a:bodyPr wrap="none">
              <a:spAutoFit/>
            </a:bodyPr>
            <a:lstStyle/>
            <a:p>
              <a:pPr algn="ctr">
                <a:spcAft>
                  <a:spcPts val="600"/>
                </a:spcAft>
              </a:pPr>
              <a:r>
                <a:rPr lang="en-US" dirty="0" smtClean="0"/>
                <a:t>Fang </a:t>
              </a:r>
              <a:r>
                <a:rPr lang="en-US" dirty="0" err="1" smtClean="0"/>
                <a:t>zheng</a:t>
              </a:r>
              <a:r>
                <a:rPr lang="en-US" dirty="0" smtClean="0"/>
                <a:t> </a:t>
              </a:r>
              <a:r>
                <a:rPr lang="en-US" dirty="0" err="1" smtClean="0"/>
                <a:t>Caucian</a:t>
              </a:r>
              <a:r>
                <a:rPr lang="en-US" dirty="0" smtClean="0"/>
                <a:t> carp</a:t>
              </a:r>
            </a:p>
            <a:p>
              <a:pPr algn="ctr">
                <a:spcAft>
                  <a:spcPts val="600"/>
                </a:spcAft>
              </a:pPr>
              <a:r>
                <a:rPr lang="zh-CN" altLang="en-US" dirty="0" smtClean="0"/>
                <a:t>（</a:t>
              </a:r>
              <a:r>
                <a:rPr lang="en-US" i="1" dirty="0" err="1" smtClean="0"/>
                <a:t>Carassius</a:t>
              </a:r>
              <a:r>
                <a:rPr lang="en-US" i="1" dirty="0" smtClean="0"/>
                <a:t> </a:t>
              </a:r>
              <a:r>
                <a:rPr lang="en-US" i="1" dirty="0" err="1" smtClean="0"/>
                <a:t>auratus</a:t>
              </a:r>
              <a:r>
                <a:rPr lang="en-US" i="1" dirty="0" smtClean="0"/>
                <a:t> </a:t>
              </a:r>
              <a:r>
                <a:rPr lang="en-US" i="1" dirty="0" err="1" smtClean="0"/>
                <a:t>gibelio</a:t>
              </a:r>
              <a:r>
                <a:rPr lang="zh-CN" altLang="en-US" dirty="0" smtClean="0"/>
                <a:t>）</a:t>
              </a:r>
              <a:endParaRPr lang="en-US" altLang="zh-CN" dirty="0" smtClean="0"/>
            </a:p>
            <a:p>
              <a:pPr algn="ctr">
                <a:spcAft>
                  <a:spcPts val="600"/>
                </a:spcAft>
              </a:pPr>
              <a:r>
                <a:rPr lang="zh-CN" altLang="en-US" dirty="0" smtClean="0"/>
                <a:t>方正</a:t>
              </a:r>
              <a:r>
                <a:rPr lang="en-US" dirty="0" err="1" smtClean="0"/>
                <a:t>银鲫</a:t>
              </a:r>
              <a:endParaRPr lang="en-US" dirty="0"/>
            </a:p>
          </p:txBody>
        </p:sp>
      </p:grpSp>
      <p:sp>
        <p:nvSpPr>
          <p:cNvPr id="10" name="Title 9"/>
          <p:cNvSpPr>
            <a:spLocks noGrp="1"/>
          </p:cNvSpPr>
          <p:nvPr>
            <p:ph type="title"/>
          </p:nvPr>
        </p:nvSpPr>
        <p:spPr/>
        <p:txBody>
          <a:bodyPr/>
          <a:lstStyle/>
          <a:p>
            <a:r>
              <a:rPr lang="en-US" dirty="0" err="1" smtClean="0"/>
              <a:t>Parthenogenetic</a:t>
            </a:r>
            <a:r>
              <a:rPr lang="en-US" dirty="0" smtClean="0"/>
              <a:t> / </a:t>
            </a:r>
            <a:r>
              <a:rPr lang="en-US" dirty="0" err="1" smtClean="0"/>
              <a:t>Gynogenesis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a:xfrm>
            <a:off x="1524000" y="990600"/>
            <a:ext cx="6096000" cy="762000"/>
          </a:xfrm>
        </p:spPr>
        <p:txBody>
          <a:bodyPr/>
          <a:lstStyle/>
          <a:p>
            <a:pPr>
              <a:buFont typeface="Monotype Sorts" pitchFamily="-109" charset="2"/>
              <a:buNone/>
            </a:pPr>
            <a:r>
              <a:rPr lang="en-US" sz="3600"/>
              <a:t>Differences between the sexes</a:t>
            </a:r>
          </a:p>
        </p:txBody>
      </p:sp>
      <p:sp>
        <p:nvSpPr>
          <p:cNvPr id="86020" name="Text Box 4"/>
          <p:cNvSpPr txBox="1">
            <a:spLocks noGrp="1" noChangeArrowheads="1"/>
          </p:cNvSpPr>
          <p:nvPr>
            <p:ph type="title"/>
          </p:nvPr>
        </p:nvSpPr>
        <p:spPr>
          <a:xfrm>
            <a:off x="1143000" y="0"/>
            <a:ext cx="6553200" cy="1143000"/>
          </a:xfrm>
        </p:spPr>
        <p:txBody>
          <a:bodyPr/>
          <a:lstStyle/>
          <a:p>
            <a:pPr marL="1016000" indent="-1016000">
              <a:spcBef>
                <a:spcPct val="50000"/>
              </a:spcBef>
            </a:pPr>
            <a:r>
              <a:rPr lang="en-US" sz="4000">
                <a:solidFill>
                  <a:schemeClr val="tx1"/>
                </a:solidFill>
                <a:effectLst>
                  <a:outerShdw blurRad="38100" dist="38100" dir="2700000" algn="tl">
                    <a:srgbClr val="000000"/>
                  </a:outerShdw>
                </a:effectLst>
              </a:rPr>
              <a:t>Reproductive anatomy </a:t>
            </a:r>
          </a:p>
        </p:txBody>
      </p:sp>
      <p:sp>
        <p:nvSpPr>
          <p:cNvPr id="86021" name="Rectangle 5"/>
          <p:cNvSpPr>
            <a:spLocks noChangeArrowheads="1"/>
          </p:cNvSpPr>
          <p:nvPr/>
        </p:nvSpPr>
        <p:spPr bwMode="auto">
          <a:xfrm>
            <a:off x="1524000" y="1676400"/>
            <a:ext cx="6705600" cy="6096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Internal</a:t>
            </a:r>
          </a:p>
        </p:txBody>
      </p:sp>
      <p:sp>
        <p:nvSpPr>
          <p:cNvPr id="86029" name="Rectangle 13"/>
          <p:cNvSpPr>
            <a:spLocks noChangeArrowheads="1"/>
          </p:cNvSpPr>
          <p:nvPr/>
        </p:nvSpPr>
        <p:spPr bwMode="auto">
          <a:xfrm>
            <a:off x="1752600" y="4876800"/>
            <a:ext cx="6705600" cy="6096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Testes:  &lt;12% of body mass (usually)</a:t>
            </a:r>
          </a:p>
        </p:txBody>
      </p:sp>
      <p:sp>
        <p:nvSpPr>
          <p:cNvPr id="86030" name="Rectangle 14"/>
          <p:cNvSpPr>
            <a:spLocks noChangeArrowheads="1"/>
          </p:cNvSpPr>
          <p:nvPr/>
        </p:nvSpPr>
        <p:spPr bwMode="auto">
          <a:xfrm>
            <a:off x="1752600" y="2209800"/>
            <a:ext cx="6934200" cy="6096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Ovaries:  30-70% of body mass</a:t>
            </a:r>
          </a:p>
        </p:txBody>
      </p:sp>
      <p:pic>
        <p:nvPicPr>
          <p:cNvPr id="6151" name="Picture 16"/>
          <p:cNvPicPr>
            <a:picLocks noChangeAspect="1" noChangeArrowheads="1"/>
          </p:cNvPicPr>
          <p:nvPr/>
        </p:nvPicPr>
        <p:blipFill>
          <a:blip r:embed="rId3"/>
          <a:srcRect/>
          <a:stretch>
            <a:fillRect/>
          </a:stretch>
        </p:blipFill>
        <p:spPr bwMode="auto">
          <a:xfrm>
            <a:off x="2971800" y="2895600"/>
            <a:ext cx="719138" cy="1374775"/>
          </a:xfrm>
          <a:prstGeom prst="rect">
            <a:avLst/>
          </a:prstGeom>
          <a:noFill/>
          <a:ln w="12700">
            <a:noFill/>
            <a:miter lim="800000"/>
            <a:headEnd type="none" w="sm" len="sm"/>
            <a:tailEnd type="none" w="sm" len="sm"/>
          </a:ln>
        </p:spPr>
      </p:pic>
      <p:pic>
        <p:nvPicPr>
          <p:cNvPr id="6152" name="Picture 17"/>
          <p:cNvPicPr>
            <a:picLocks noChangeAspect="1" noChangeArrowheads="1"/>
          </p:cNvPicPr>
          <p:nvPr/>
        </p:nvPicPr>
        <p:blipFill>
          <a:blip r:embed="rId4"/>
          <a:srcRect/>
          <a:stretch>
            <a:fillRect/>
          </a:stretch>
        </p:blipFill>
        <p:spPr bwMode="auto">
          <a:xfrm>
            <a:off x="4876800" y="2895600"/>
            <a:ext cx="914400" cy="1371600"/>
          </a:xfrm>
          <a:prstGeom prst="rect">
            <a:avLst/>
          </a:prstGeom>
          <a:noFill/>
          <a:ln w="12700">
            <a:noFill/>
            <a:miter lim="800000"/>
            <a:headEnd type="none" w="sm" len="sm"/>
            <a:tailEnd type="none" w="sm" len="sm"/>
          </a:ln>
        </p:spPr>
      </p:pic>
      <p:sp>
        <p:nvSpPr>
          <p:cNvPr id="6153" name="AutoShape 18"/>
          <p:cNvSpPr>
            <a:spLocks noChangeArrowheads="1"/>
          </p:cNvSpPr>
          <p:nvPr/>
        </p:nvSpPr>
        <p:spPr bwMode="auto">
          <a:xfrm rot="-5400000">
            <a:off x="3467100" y="2895600"/>
            <a:ext cx="1409700" cy="1333500"/>
          </a:xfrm>
          <a:prstGeom prst="triangle">
            <a:avLst>
              <a:gd name="adj" fmla="val 50000"/>
            </a:avLst>
          </a:prstGeom>
          <a:solidFill>
            <a:schemeClr val="accent1"/>
          </a:solidFill>
          <a:ln w="12700">
            <a:solidFill>
              <a:schemeClr val="tx1"/>
            </a:solidFill>
            <a:miter lim="800000"/>
            <a:headEnd type="none" w="sm" len="sm"/>
            <a:tailEnd type="none" w="sm" len="sm"/>
          </a:ln>
        </p:spPr>
        <p:txBody>
          <a:bodyPr wrap="none" anchor="ctr">
            <a:prstTxWarp prst="textNoShape">
              <a:avLst/>
            </a:prstTxWarp>
          </a:bodyPr>
          <a:lstStyle/>
          <a:p>
            <a:endParaRPr lang="en-US"/>
          </a:p>
        </p:txBody>
      </p:sp>
      <p:pic>
        <p:nvPicPr>
          <p:cNvPr id="6154" name="Picture 19"/>
          <p:cNvPicPr>
            <a:picLocks noChangeAspect="1" noChangeArrowheads="1"/>
          </p:cNvPicPr>
          <p:nvPr/>
        </p:nvPicPr>
        <p:blipFill>
          <a:blip r:embed="rId5"/>
          <a:srcRect/>
          <a:stretch>
            <a:fillRect/>
          </a:stretch>
        </p:blipFill>
        <p:spPr bwMode="auto">
          <a:xfrm>
            <a:off x="2819400" y="5572125"/>
            <a:ext cx="1704975" cy="1133475"/>
          </a:xfrm>
          <a:prstGeom prst="rect">
            <a:avLst/>
          </a:prstGeom>
          <a:noFill/>
          <a:ln w="12700">
            <a:noFill/>
            <a:miter lim="800000"/>
            <a:headEnd type="none" w="sm" len="sm"/>
            <a:tailEnd type="none" w="sm" len="sm"/>
          </a:ln>
        </p:spPr>
      </p:pic>
      <p:pic>
        <p:nvPicPr>
          <p:cNvPr id="86036" name="Picture 20"/>
          <p:cNvPicPr>
            <a:picLocks noChangeAspect="1" noChangeArrowheads="1"/>
          </p:cNvPicPr>
          <p:nvPr/>
        </p:nvPicPr>
        <p:blipFill>
          <a:blip r:embed="rId6"/>
          <a:srcRect/>
          <a:stretch>
            <a:fillRect/>
          </a:stretch>
        </p:blipFill>
        <p:spPr bwMode="auto">
          <a:xfrm>
            <a:off x="6553200" y="3962400"/>
            <a:ext cx="2057400" cy="2743200"/>
          </a:xfrm>
          <a:prstGeom prst="rect">
            <a:avLst/>
          </a:prstGeom>
          <a:noFill/>
          <a:ln w="12700">
            <a:noFill/>
            <a:miter lim="800000"/>
            <a:headEnd type="none" w="sm" len="sm"/>
            <a:tailEnd type="none" w="sm" len="sm"/>
          </a:ln>
        </p:spPr>
      </p:pic>
      <p:sp>
        <p:nvSpPr>
          <p:cNvPr id="86037" name="Line 21"/>
          <p:cNvSpPr>
            <a:spLocks noChangeShapeType="1"/>
          </p:cNvSpPr>
          <p:nvPr/>
        </p:nvSpPr>
        <p:spPr bwMode="auto">
          <a:xfrm flipV="1">
            <a:off x="4267200" y="5257800"/>
            <a:ext cx="2819400" cy="914400"/>
          </a:xfrm>
          <a:prstGeom prst="line">
            <a:avLst/>
          </a:prstGeom>
          <a:noFill/>
          <a:ln w="28575">
            <a:solidFill>
              <a:srgbClr val="FFFF66"/>
            </a:solidFill>
            <a:round/>
            <a:headEnd type="none" w="sm" len="sm"/>
            <a:tailEnd type="triangle" w="sm" len="sm"/>
          </a:ln>
        </p:spPr>
        <p:txBody>
          <a:bodyPr>
            <a:prstTxWarp prst="textNoShape">
              <a:avLst/>
            </a:prstTxWarp>
          </a:bodyPr>
          <a:lstStyle/>
          <a:p>
            <a:endParaRPr lang="en-US"/>
          </a:p>
        </p:txBody>
      </p:sp>
      <p:sp>
        <p:nvSpPr>
          <p:cNvPr id="86038" name="Rectangle 22"/>
          <p:cNvSpPr>
            <a:spLocks noChangeArrowheads="1"/>
          </p:cNvSpPr>
          <p:nvPr/>
        </p:nvSpPr>
        <p:spPr bwMode="auto">
          <a:xfrm rot="16200000">
            <a:off x="-2781300" y="2705100"/>
            <a:ext cx="67818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Differences between sexes</a:t>
            </a:r>
          </a:p>
        </p:txBody>
      </p:sp>
      <p:pic>
        <p:nvPicPr>
          <p:cNvPr id="6158" name="Picture 14"/>
          <p:cNvPicPr>
            <a:picLocks noChangeAspect="1" noChangeArrowheads="1"/>
          </p:cNvPicPr>
          <p:nvPr/>
        </p:nvPicPr>
        <p:blipFill>
          <a:blip r:embed="rId7"/>
          <a:srcRect/>
          <a:stretch>
            <a:fillRect/>
          </a:stretch>
        </p:blipFill>
        <p:spPr bwMode="auto">
          <a:xfrm>
            <a:off x="7273925" y="1524000"/>
            <a:ext cx="1614488" cy="220980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6036"/>
                                        </p:tgtEl>
                                        <p:attrNameLst>
                                          <p:attrName>style.visibility</p:attrName>
                                        </p:attrNameLst>
                                      </p:cBhvr>
                                      <p:to>
                                        <p:strVal val="visible"/>
                                      </p:to>
                                    </p:set>
                                    <p:animScale>
                                      <p:cBhvr>
                                        <p:cTn id="7" dur="1000" decel="50000" fill="hold">
                                          <p:stCondLst>
                                            <p:cond delay="0"/>
                                          </p:stCondLst>
                                        </p:cTn>
                                        <p:tgtEl>
                                          <p:spTgt spid="860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6036"/>
                                        </p:tgtEl>
                                        <p:attrNameLst>
                                          <p:attrName>ppt_x</p:attrName>
                                          <p:attrName>ppt_y</p:attrName>
                                        </p:attrNameLst>
                                      </p:cBhvr>
                                    </p:animMotion>
                                    <p:animEffect transition="in" filter="fade">
                                      <p:cBhvr>
                                        <p:cTn id="9" dur="1000"/>
                                        <p:tgtEl>
                                          <p:spTgt spid="86036"/>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86037"/>
                                        </p:tgtEl>
                                        <p:attrNameLst>
                                          <p:attrName>style.visibility</p:attrName>
                                        </p:attrNameLst>
                                      </p:cBhvr>
                                      <p:to>
                                        <p:strVal val="visible"/>
                                      </p:to>
                                    </p:set>
                                    <p:animEffect transition="in" filter="wipe(down)">
                                      <p:cBhvr>
                                        <p:cTn id="13" dur="500"/>
                                        <p:tgtEl>
                                          <p:spTgt spid="86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7"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8" name="Rectangle 6"/>
          <p:cNvSpPr>
            <a:spLocks noChangeArrowheads="1"/>
          </p:cNvSpPr>
          <p:nvPr/>
        </p:nvSpPr>
        <p:spPr bwMode="auto">
          <a:xfrm>
            <a:off x="1295400" y="228600"/>
            <a:ext cx="75438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4000">
                <a:effectLst>
                  <a:outerShdw blurRad="38100" dist="38100" dir="2700000" algn="tl">
                    <a:srgbClr val="000000"/>
                  </a:outerShdw>
                </a:effectLst>
              </a:rPr>
              <a:t>Sexual dimorphism – modified fins</a:t>
            </a:r>
          </a:p>
        </p:txBody>
      </p:sp>
      <p:pic>
        <p:nvPicPr>
          <p:cNvPr id="7171" name="Picture 9"/>
          <p:cNvPicPr>
            <a:picLocks noChangeAspect="1" noChangeArrowheads="1"/>
          </p:cNvPicPr>
          <p:nvPr/>
        </p:nvPicPr>
        <p:blipFill>
          <a:blip r:embed="rId3"/>
          <a:srcRect/>
          <a:stretch>
            <a:fillRect/>
          </a:stretch>
        </p:blipFill>
        <p:spPr bwMode="auto">
          <a:xfrm>
            <a:off x="6934200" y="1066800"/>
            <a:ext cx="1905000" cy="1649413"/>
          </a:xfrm>
          <a:prstGeom prst="rect">
            <a:avLst/>
          </a:prstGeom>
          <a:noFill/>
          <a:ln w="12700">
            <a:noFill/>
            <a:miter lim="800000"/>
            <a:headEnd type="none" w="sm" len="sm"/>
            <a:tailEnd type="none" w="sm" len="sm"/>
          </a:ln>
        </p:spPr>
      </p:pic>
      <p:sp>
        <p:nvSpPr>
          <p:cNvPr id="90122" name="Rectangle 10"/>
          <p:cNvSpPr>
            <a:spLocks noChangeArrowheads="1"/>
          </p:cNvSpPr>
          <p:nvPr/>
        </p:nvSpPr>
        <p:spPr bwMode="auto">
          <a:xfrm>
            <a:off x="3581400" y="1371600"/>
            <a:ext cx="28956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pPr>
            <a:r>
              <a:rPr lang="en-US">
                <a:effectLst>
                  <a:outerShdw blurRad="38100" dist="38100" dir="2700000" algn="tl">
                    <a:srgbClr val="000000"/>
                  </a:outerShdw>
                </a:effectLst>
              </a:rPr>
              <a:t>Pelvic claspers</a:t>
            </a:r>
          </a:p>
        </p:txBody>
      </p:sp>
      <p:pic>
        <p:nvPicPr>
          <p:cNvPr id="7173" name="Picture 15" descr="fhmm6"/>
          <p:cNvPicPr>
            <a:picLocks noChangeAspect="1" noChangeArrowheads="1"/>
          </p:cNvPicPr>
          <p:nvPr/>
        </p:nvPicPr>
        <p:blipFill>
          <a:blip r:embed="rId4"/>
          <a:srcRect/>
          <a:stretch>
            <a:fillRect/>
          </a:stretch>
        </p:blipFill>
        <p:spPr bwMode="auto">
          <a:xfrm>
            <a:off x="6324600" y="4419600"/>
            <a:ext cx="1885950" cy="2011363"/>
          </a:xfrm>
          <a:prstGeom prst="rect">
            <a:avLst/>
          </a:prstGeom>
          <a:noFill/>
          <a:ln w="9525">
            <a:noFill/>
            <a:miter lim="800000"/>
            <a:headEnd/>
            <a:tailEnd/>
          </a:ln>
        </p:spPr>
      </p:pic>
      <p:sp>
        <p:nvSpPr>
          <p:cNvPr id="7174" name="Line 16"/>
          <p:cNvSpPr>
            <a:spLocks noChangeShapeType="1"/>
          </p:cNvSpPr>
          <p:nvPr/>
        </p:nvSpPr>
        <p:spPr bwMode="auto">
          <a:xfrm>
            <a:off x="5867400" y="1676400"/>
            <a:ext cx="1676400" cy="76200"/>
          </a:xfrm>
          <a:prstGeom prst="line">
            <a:avLst/>
          </a:prstGeom>
          <a:noFill/>
          <a:ln w="38100">
            <a:solidFill>
              <a:srgbClr val="FFFF66"/>
            </a:solidFill>
            <a:round/>
            <a:headEnd type="none" w="sm" len="sm"/>
            <a:tailEnd type="triangle" w="sm" len="sm"/>
          </a:ln>
        </p:spPr>
        <p:txBody>
          <a:bodyPr>
            <a:prstTxWarp prst="textNoShape">
              <a:avLst/>
            </a:prstTxWarp>
          </a:bodyPr>
          <a:lstStyle/>
          <a:p>
            <a:endParaRPr lang="en-US"/>
          </a:p>
        </p:txBody>
      </p:sp>
      <p:sp>
        <p:nvSpPr>
          <p:cNvPr id="7175" name="Line 17"/>
          <p:cNvSpPr>
            <a:spLocks noChangeShapeType="1"/>
          </p:cNvSpPr>
          <p:nvPr/>
        </p:nvSpPr>
        <p:spPr bwMode="auto">
          <a:xfrm>
            <a:off x="6629400" y="1714500"/>
            <a:ext cx="1143000" cy="685800"/>
          </a:xfrm>
          <a:prstGeom prst="line">
            <a:avLst/>
          </a:prstGeom>
          <a:noFill/>
          <a:ln w="38100">
            <a:solidFill>
              <a:srgbClr val="FFFF66"/>
            </a:solidFill>
            <a:round/>
            <a:headEnd type="none" w="sm" len="sm"/>
            <a:tailEnd type="triangle" w="sm" len="sm"/>
          </a:ln>
        </p:spPr>
        <p:txBody>
          <a:bodyPr>
            <a:prstTxWarp prst="textNoShape">
              <a:avLst/>
            </a:prstTxWarp>
          </a:bodyPr>
          <a:lstStyle/>
          <a:p>
            <a:endParaRPr lang="en-US"/>
          </a:p>
        </p:txBody>
      </p:sp>
      <p:sp>
        <p:nvSpPr>
          <p:cNvPr id="7176" name="Line 19"/>
          <p:cNvSpPr>
            <a:spLocks noChangeShapeType="1"/>
          </p:cNvSpPr>
          <p:nvPr/>
        </p:nvSpPr>
        <p:spPr bwMode="auto">
          <a:xfrm flipV="1">
            <a:off x="4572000" y="5334000"/>
            <a:ext cx="1981200" cy="381000"/>
          </a:xfrm>
          <a:prstGeom prst="line">
            <a:avLst/>
          </a:prstGeom>
          <a:noFill/>
          <a:ln w="38100">
            <a:solidFill>
              <a:srgbClr val="FFFF66"/>
            </a:solidFill>
            <a:round/>
            <a:headEnd type="none" w="sm" len="sm"/>
            <a:tailEnd type="triangle" w="sm" len="sm"/>
          </a:ln>
        </p:spPr>
        <p:txBody>
          <a:bodyPr>
            <a:prstTxWarp prst="textNoShape">
              <a:avLst/>
            </a:prstTxWarp>
          </a:bodyPr>
          <a:lstStyle/>
          <a:p>
            <a:endParaRPr lang="en-US"/>
          </a:p>
        </p:txBody>
      </p:sp>
      <p:sp>
        <p:nvSpPr>
          <p:cNvPr id="90133" name="Rectangle 21"/>
          <p:cNvSpPr>
            <a:spLocks noChangeArrowheads="1"/>
          </p:cNvSpPr>
          <p:nvPr/>
        </p:nvSpPr>
        <p:spPr bwMode="auto">
          <a:xfrm>
            <a:off x="1792288" y="5410200"/>
            <a:ext cx="2855912" cy="519113"/>
          </a:xfrm>
          <a:prstGeom prst="rect">
            <a:avLst/>
          </a:prstGeom>
          <a:noFill/>
          <a:ln w="12700">
            <a:noFill/>
            <a:miter lim="800000"/>
            <a:headEnd type="none" w="sm" len="sm"/>
            <a:tailEnd type="none" w="sm" len="sm"/>
          </a:ln>
          <a:effectLst/>
        </p:spPr>
        <p:txBody>
          <a:bodyPr wrap="none">
            <a:prstTxWarp prst="textNoShape">
              <a:avLst/>
            </a:prstTxWarp>
            <a:spAutoFit/>
          </a:bodyPr>
          <a:lstStyle/>
          <a:p>
            <a:pPr>
              <a:spcBef>
                <a:spcPct val="20000"/>
              </a:spcBef>
              <a:buClr>
                <a:schemeClr val="tx2"/>
              </a:buClr>
              <a:buSzPct val="75000"/>
            </a:pPr>
            <a:r>
              <a:rPr lang="en-US">
                <a:effectLst>
                  <a:outerShdw blurRad="38100" dist="38100" dir="2700000" algn="tl">
                    <a:srgbClr val="000000"/>
                  </a:outerShdw>
                </a:effectLst>
              </a:rPr>
              <a:t>Breeding tubercles</a:t>
            </a:r>
          </a:p>
        </p:txBody>
      </p:sp>
      <p:pic>
        <p:nvPicPr>
          <p:cNvPr id="7178" name="Picture 23"/>
          <p:cNvPicPr>
            <a:picLocks noChangeAspect="1" noChangeArrowheads="1"/>
          </p:cNvPicPr>
          <p:nvPr/>
        </p:nvPicPr>
        <p:blipFill>
          <a:blip r:embed="rId5"/>
          <a:srcRect/>
          <a:stretch>
            <a:fillRect/>
          </a:stretch>
        </p:blipFill>
        <p:spPr bwMode="auto">
          <a:xfrm>
            <a:off x="2133600" y="2362200"/>
            <a:ext cx="3743325" cy="2486025"/>
          </a:xfrm>
          <a:prstGeom prst="rect">
            <a:avLst/>
          </a:prstGeom>
          <a:noFill/>
          <a:ln w="12700">
            <a:noFill/>
            <a:miter lim="800000"/>
            <a:headEnd type="none" w="sm" len="sm"/>
            <a:tailEnd type="none" w="sm" len="sm"/>
          </a:ln>
        </p:spPr>
      </p:pic>
      <p:sp>
        <p:nvSpPr>
          <p:cNvPr id="90136" name="Rectangle 24"/>
          <p:cNvSpPr>
            <a:spLocks noChangeArrowheads="1"/>
          </p:cNvSpPr>
          <p:nvPr/>
        </p:nvSpPr>
        <p:spPr bwMode="auto">
          <a:xfrm>
            <a:off x="6324600" y="3200400"/>
            <a:ext cx="2514600" cy="519113"/>
          </a:xfrm>
          <a:prstGeom prst="rect">
            <a:avLst/>
          </a:prstGeom>
          <a:noFill/>
          <a:ln w="12700">
            <a:noFill/>
            <a:miter lim="800000"/>
            <a:headEnd type="none" w="sm" len="sm"/>
            <a:tailEnd type="none" w="sm" len="sm"/>
          </a:ln>
          <a:effectLst/>
        </p:spPr>
        <p:txBody>
          <a:bodyPr>
            <a:prstTxWarp prst="textNoShape">
              <a:avLst/>
            </a:prstTxWarp>
            <a:spAutoFit/>
          </a:bodyPr>
          <a:lstStyle/>
          <a:p>
            <a:r>
              <a:rPr lang="en-US">
                <a:effectLst>
                  <a:outerShdw blurRad="38100" dist="38100" dir="2700000" algn="tl">
                    <a:srgbClr val="000000"/>
                  </a:outerShdw>
                </a:effectLst>
              </a:rPr>
              <a:t>Gonopodium</a:t>
            </a:r>
          </a:p>
        </p:txBody>
      </p:sp>
      <p:sp>
        <p:nvSpPr>
          <p:cNvPr id="7180" name="Line 25"/>
          <p:cNvSpPr>
            <a:spLocks noChangeShapeType="1"/>
          </p:cNvSpPr>
          <p:nvPr/>
        </p:nvSpPr>
        <p:spPr bwMode="auto">
          <a:xfrm flipH="1">
            <a:off x="4038600" y="3505200"/>
            <a:ext cx="2286000" cy="304800"/>
          </a:xfrm>
          <a:prstGeom prst="line">
            <a:avLst/>
          </a:prstGeom>
          <a:noFill/>
          <a:ln w="38100">
            <a:solidFill>
              <a:srgbClr val="FFFF66"/>
            </a:solidFill>
            <a:round/>
            <a:headEnd type="none" w="sm" len="sm"/>
            <a:tailEnd type="triangle" w="sm" len="sm"/>
          </a:ln>
        </p:spPr>
        <p:txBody>
          <a:bodyPr>
            <a:prstTxWarp prst="textNoShape">
              <a:avLst/>
            </a:prstTxWarp>
          </a:bodyPr>
          <a:lstStyle/>
          <a:p>
            <a:endParaRPr lang="en-US"/>
          </a:p>
        </p:txBody>
      </p:sp>
      <p:sp>
        <p:nvSpPr>
          <p:cNvPr id="90138" name="Rectangle 26"/>
          <p:cNvSpPr>
            <a:spLocks noChangeArrowheads="1"/>
          </p:cNvSpPr>
          <p:nvPr/>
        </p:nvSpPr>
        <p:spPr bwMode="auto">
          <a:xfrm rot="16200000">
            <a:off x="-2781300" y="2705100"/>
            <a:ext cx="67818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Differences between sexes</a:t>
            </a:r>
          </a:p>
        </p:txBody>
      </p:sp>
      <p:pic>
        <p:nvPicPr>
          <p:cNvPr id="14" name="Picture 13" descr="Pimephales_promelas.jpg"/>
          <p:cNvPicPr>
            <a:picLocks noChangeAspect="1"/>
          </p:cNvPicPr>
          <p:nvPr/>
        </p:nvPicPr>
        <p:blipFill>
          <a:blip r:embed="rId6"/>
          <a:srcRect/>
          <a:stretch>
            <a:fillRect/>
          </a:stretch>
        </p:blipFill>
        <p:spPr bwMode="auto">
          <a:xfrm>
            <a:off x="3429000" y="990600"/>
            <a:ext cx="5397500" cy="3378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spcAft>
                <a:spcPts val="1800"/>
              </a:spcAft>
            </a:pPr>
            <a:r>
              <a:rPr lang="en-US" sz="3176" dirty="0" err="1" smtClean="0">
                <a:ea typeface="宋体"/>
                <a:cs typeface="宋体"/>
              </a:rPr>
              <a:t>陈丽君</a:t>
            </a:r>
            <a:r>
              <a:rPr lang="en-US" sz="3176" dirty="0" smtClean="0">
                <a:ea typeface="宋体"/>
                <a:cs typeface="宋体"/>
              </a:rPr>
              <a:t> </a:t>
            </a:r>
          </a:p>
          <a:p>
            <a:pPr lvl="1">
              <a:spcAft>
                <a:spcPts val="1800"/>
              </a:spcAft>
            </a:pPr>
            <a:r>
              <a:rPr lang="en-US" dirty="0" smtClean="0">
                <a:ea typeface="宋体"/>
                <a:cs typeface="宋体"/>
              </a:rPr>
              <a:t>Describe three major differences between the sexes in fish, and give examples.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35350"/>
            <a:ext cx="7772400" cy="1085850"/>
          </a:xfrm>
        </p:spPr>
        <p:txBody>
          <a:bodyPr>
            <a:normAutofit fontScale="90000"/>
          </a:bodyPr>
          <a:lstStyle/>
          <a:p>
            <a:pPr>
              <a:spcAft>
                <a:spcPts val="600"/>
              </a:spcAft>
            </a:pPr>
            <a:r>
              <a:rPr lang="en-US" sz="3600" dirty="0" smtClean="0"/>
              <a:t>Lesson 9</a:t>
            </a:r>
            <a:br>
              <a:rPr lang="en-US" sz="3600" dirty="0" smtClean="0"/>
            </a:br>
            <a:r>
              <a:rPr lang="en-US" sz="3600" dirty="0" smtClean="0"/>
              <a:t>Reproduction</a:t>
            </a:r>
            <a:endParaRPr lang="en-US" sz="3600" dirty="0"/>
          </a:p>
        </p:txBody>
      </p:sp>
      <p:sp>
        <p:nvSpPr>
          <p:cNvPr id="3" name="Subtitle 2"/>
          <p:cNvSpPr>
            <a:spLocks noGrp="1"/>
          </p:cNvSpPr>
          <p:nvPr>
            <p:ph type="subTitle" idx="1"/>
          </p:nvPr>
        </p:nvSpPr>
        <p:spPr>
          <a:xfrm>
            <a:off x="1371600" y="1930400"/>
            <a:ext cx="6400800" cy="762000"/>
          </a:xfrm>
        </p:spPr>
        <p:txBody>
          <a:bodyPr>
            <a:normAutofit/>
          </a:bodyPr>
          <a:lstStyle/>
          <a:p>
            <a:r>
              <a:rPr lang="en-US" sz="2000" dirty="0" smtClean="0"/>
              <a:t>Shanghai Ocean University</a:t>
            </a:r>
          </a:p>
          <a:p>
            <a:r>
              <a:rPr lang="en-US" sz="2000" dirty="0" smtClean="0"/>
              <a:t>May </a:t>
            </a:r>
            <a:r>
              <a:rPr lang="en-US" sz="2000" dirty="0" smtClean="0"/>
              <a:t>17, </a:t>
            </a:r>
            <a:r>
              <a:rPr lang="en-US" sz="2000" dirty="0" smtClean="0"/>
              <a:t>2017</a:t>
            </a:r>
            <a:endParaRPr lang="en-US" sz="2000" dirty="0"/>
          </a:p>
        </p:txBody>
      </p:sp>
      <p:sp>
        <p:nvSpPr>
          <p:cNvPr id="4" name="Title 1"/>
          <p:cNvSpPr txBox="1">
            <a:spLocks/>
          </p:cNvSpPr>
          <p:nvPr/>
        </p:nvSpPr>
        <p:spPr>
          <a:xfrm>
            <a:off x="685800" y="863601"/>
            <a:ext cx="7772400" cy="9905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Ichthyology</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p:cNvPicPr>
            <a:picLocks noChangeAspect="1"/>
          </p:cNvPicPr>
          <p:nvPr/>
        </p:nvPicPr>
        <p:blipFill>
          <a:blip r:embed="rId2"/>
          <a:stretch>
            <a:fillRect/>
          </a:stretch>
        </p:blipFill>
        <p:spPr>
          <a:xfrm>
            <a:off x="685800" y="5207000"/>
            <a:ext cx="1816100" cy="736600"/>
          </a:xfrm>
          <a:prstGeom prst="rect">
            <a:avLst/>
          </a:prstGeom>
        </p:spPr>
      </p:pic>
      <p:pic>
        <p:nvPicPr>
          <p:cNvPr id="8" name="Picture 7"/>
          <p:cNvPicPr>
            <a:picLocks noChangeAspect="1"/>
          </p:cNvPicPr>
          <p:nvPr/>
        </p:nvPicPr>
        <p:blipFill>
          <a:blip r:embed="rId3"/>
          <a:stretch>
            <a:fillRect/>
          </a:stretch>
        </p:blipFill>
        <p:spPr>
          <a:xfrm>
            <a:off x="3657600" y="5207000"/>
            <a:ext cx="1828800" cy="736600"/>
          </a:xfrm>
          <a:prstGeom prst="rect">
            <a:avLst/>
          </a:prstGeom>
        </p:spPr>
      </p:pic>
      <p:pic>
        <p:nvPicPr>
          <p:cNvPr id="10" name="Picture 9"/>
          <p:cNvPicPr>
            <a:picLocks noChangeAspect="1"/>
          </p:cNvPicPr>
          <p:nvPr/>
        </p:nvPicPr>
        <p:blipFill>
          <a:blip r:embed="rId4"/>
          <a:stretch>
            <a:fillRect/>
          </a:stretch>
        </p:blipFill>
        <p:spPr>
          <a:xfrm>
            <a:off x="6642100" y="5207000"/>
            <a:ext cx="1816100" cy="736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Sexually selected traits </a:t>
            </a:r>
            <a:endParaRPr lang="en-US" dirty="0"/>
          </a:p>
        </p:txBody>
      </p:sp>
      <p:sp>
        <p:nvSpPr>
          <p:cNvPr id="3" name="Content Placeholder 2"/>
          <p:cNvSpPr>
            <a:spLocks noGrp="1"/>
          </p:cNvSpPr>
          <p:nvPr>
            <p:ph idx="1"/>
          </p:nvPr>
        </p:nvSpPr>
        <p:spPr/>
        <p:txBody>
          <a:bodyPr>
            <a:noAutofit/>
          </a:bodyPr>
          <a:lstStyle/>
          <a:p>
            <a:pPr>
              <a:spcAft>
                <a:spcPts val="1200"/>
              </a:spcAft>
            </a:pPr>
            <a:r>
              <a:rPr lang="en-US" sz="2400" dirty="0" smtClean="0"/>
              <a:t>Truly random mating is rare; some choice of mates is the norm.</a:t>
            </a:r>
          </a:p>
          <a:p>
            <a:pPr>
              <a:spcAft>
                <a:spcPts val="1200"/>
              </a:spcAft>
            </a:pPr>
            <a:r>
              <a:rPr lang="en-US" sz="2200" dirty="0" smtClean="0"/>
              <a:t>Sexually selected traits are those that result from </a:t>
            </a:r>
            <a:r>
              <a:rPr lang="en-US" sz="2200" dirty="0" err="1" smtClean="0"/>
              <a:t>intrasexual</a:t>
            </a:r>
            <a:r>
              <a:rPr lang="en-US" sz="2200" dirty="0" smtClean="0"/>
              <a:t> competition and from the breeding preferences of the opposite sex. </a:t>
            </a:r>
          </a:p>
          <a:p>
            <a:pPr>
              <a:spcAft>
                <a:spcPts val="1200"/>
              </a:spcAft>
            </a:pPr>
            <a:r>
              <a:rPr lang="en-US" sz="2200" dirty="0" smtClean="0"/>
              <a:t>Anatomical differences between sexes are called sexual dimorphisms, and include differences in body size, shape, color, dentition, or ornamentation. </a:t>
            </a:r>
          </a:p>
          <a:p>
            <a:pPr>
              <a:spcAft>
                <a:spcPts val="1200"/>
              </a:spcAft>
            </a:pPr>
            <a:r>
              <a:rPr lang="en-US" sz="2200" dirty="0" smtClean="0"/>
              <a:t>In most fishes, the male is the “dimorphic” sex (except that females are generally larger). Many fishes develop breeding tubercles or contact organs, again primarily in the males. </a:t>
            </a:r>
          </a:p>
          <a:p>
            <a:pPr>
              <a:spcAft>
                <a:spcPts val="1200"/>
              </a:spcAft>
            </a:pPr>
            <a:r>
              <a:rPr lang="en-US" sz="2200" dirty="0" smtClean="0"/>
              <a:t>A major cost of dimorphisms is that the dimorphic sex is more conspicuous to predators.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1295400" y="228600"/>
            <a:ext cx="75438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4000">
                <a:effectLst>
                  <a:outerShdw blurRad="38100" dist="38100" dir="2700000" algn="tl">
                    <a:srgbClr val="000000"/>
                  </a:outerShdw>
                </a:effectLst>
              </a:rPr>
              <a:t>Sexual dimorphism – color</a:t>
            </a:r>
          </a:p>
        </p:txBody>
      </p:sp>
      <p:sp>
        <p:nvSpPr>
          <p:cNvPr id="146435" name="Rectangle 3"/>
          <p:cNvSpPr>
            <a:spLocks noChangeArrowheads="1"/>
          </p:cNvSpPr>
          <p:nvPr/>
        </p:nvSpPr>
        <p:spPr bwMode="auto">
          <a:xfrm>
            <a:off x="4495800" y="5867400"/>
            <a:ext cx="4343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600">
                <a:effectLst>
                  <a:outerShdw blurRad="38100" dist="38100" dir="2700000" algn="tl">
                    <a:srgbClr val="000000"/>
                  </a:outerShdw>
                </a:effectLst>
              </a:rPr>
              <a:t>Sexual dichromatism </a:t>
            </a:r>
          </a:p>
        </p:txBody>
      </p:sp>
      <p:pic>
        <p:nvPicPr>
          <p:cNvPr id="8196" name="Picture 6" descr="fhmm6"/>
          <p:cNvPicPr>
            <a:picLocks noChangeAspect="1" noChangeArrowheads="1"/>
          </p:cNvPicPr>
          <p:nvPr/>
        </p:nvPicPr>
        <p:blipFill>
          <a:blip r:embed="rId3"/>
          <a:srcRect/>
          <a:stretch>
            <a:fillRect/>
          </a:stretch>
        </p:blipFill>
        <p:spPr bwMode="auto">
          <a:xfrm>
            <a:off x="4038600" y="1371600"/>
            <a:ext cx="4800600" cy="2081213"/>
          </a:xfrm>
          <a:prstGeom prst="rect">
            <a:avLst/>
          </a:prstGeom>
          <a:noFill/>
          <a:ln w="9525">
            <a:noFill/>
            <a:miter lim="800000"/>
            <a:headEnd/>
            <a:tailEnd/>
          </a:ln>
        </p:spPr>
      </p:pic>
      <p:pic>
        <p:nvPicPr>
          <p:cNvPr id="8197" name="Picture 7" descr="fhmf6"/>
          <p:cNvPicPr>
            <a:picLocks noChangeAspect="1" noChangeArrowheads="1"/>
          </p:cNvPicPr>
          <p:nvPr/>
        </p:nvPicPr>
        <p:blipFill>
          <a:blip r:embed="rId4"/>
          <a:srcRect r="-11667"/>
          <a:stretch>
            <a:fillRect/>
          </a:stretch>
        </p:blipFill>
        <p:spPr bwMode="auto">
          <a:xfrm>
            <a:off x="4038600" y="3646488"/>
            <a:ext cx="4800600" cy="1962150"/>
          </a:xfrm>
          <a:prstGeom prst="rect">
            <a:avLst/>
          </a:prstGeom>
          <a:solidFill>
            <a:schemeClr val="tx1"/>
          </a:solidFill>
          <a:ln w="9525">
            <a:noFill/>
            <a:miter lim="800000"/>
            <a:headEnd/>
            <a:tailEnd/>
          </a:ln>
        </p:spPr>
      </p:pic>
      <p:sp>
        <p:nvSpPr>
          <p:cNvPr id="146444" name="Rectangle 12"/>
          <p:cNvSpPr>
            <a:spLocks noChangeArrowheads="1"/>
          </p:cNvSpPr>
          <p:nvPr/>
        </p:nvSpPr>
        <p:spPr bwMode="auto">
          <a:xfrm>
            <a:off x="3352800" y="4211638"/>
            <a:ext cx="565150" cy="7016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000" b="1">
                <a:effectLst>
                  <a:outerShdw blurRad="38100" dist="38100" dir="2700000" algn="tl">
                    <a:srgbClr val="000000"/>
                  </a:outerShdw>
                </a:effectLst>
              </a:rPr>
              <a:t>♀</a:t>
            </a:r>
          </a:p>
        </p:txBody>
      </p:sp>
      <p:sp>
        <p:nvSpPr>
          <p:cNvPr id="146445" name="Rectangle 13"/>
          <p:cNvSpPr>
            <a:spLocks noChangeArrowheads="1"/>
          </p:cNvSpPr>
          <p:nvPr/>
        </p:nvSpPr>
        <p:spPr bwMode="auto">
          <a:xfrm>
            <a:off x="3352800" y="1987550"/>
            <a:ext cx="565150" cy="7016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000">
                <a:effectLst>
                  <a:outerShdw blurRad="38100" dist="38100" dir="2700000" algn="tl">
                    <a:srgbClr val="000000"/>
                  </a:outerShdw>
                </a:effectLst>
              </a:rPr>
              <a:t>♂</a:t>
            </a:r>
          </a:p>
        </p:txBody>
      </p:sp>
      <p:sp>
        <p:nvSpPr>
          <p:cNvPr id="146446" name="Rectangle 14"/>
          <p:cNvSpPr>
            <a:spLocks noChangeArrowheads="1"/>
          </p:cNvSpPr>
          <p:nvPr/>
        </p:nvSpPr>
        <p:spPr bwMode="auto">
          <a:xfrm>
            <a:off x="1066800" y="2911475"/>
            <a:ext cx="3019425" cy="82232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400">
                <a:effectLst>
                  <a:outerShdw blurRad="38100" dist="38100" dir="2700000" algn="tl">
                    <a:srgbClr val="000000"/>
                  </a:outerShdw>
                </a:effectLst>
              </a:rPr>
              <a:t>Fathead minnow</a:t>
            </a:r>
          </a:p>
          <a:p>
            <a:r>
              <a:rPr lang="en-US" sz="2400">
                <a:effectLst>
                  <a:outerShdw blurRad="38100" dist="38100" dir="2700000" algn="tl">
                    <a:srgbClr val="000000"/>
                  </a:outerShdw>
                </a:effectLst>
              </a:rPr>
              <a:t>(</a:t>
            </a:r>
            <a:r>
              <a:rPr lang="en-US" sz="2400" i="1">
                <a:effectLst>
                  <a:outerShdw blurRad="38100" dist="38100" dir="2700000" algn="tl">
                    <a:srgbClr val="000000"/>
                  </a:outerShdw>
                </a:effectLst>
              </a:rPr>
              <a:t>Pimephales promelas</a:t>
            </a:r>
            <a:r>
              <a:rPr lang="en-US" sz="2400">
                <a:effectLst>
                  <a:outerShdw blurRad="38100" dist="38100" dir="2700000" algn="tl">
                    <a:srgbClr val="000000"/>
                  </a:outerShdw>
                </a:effectLst>
              </a:rPr>
              <a:t>)</a:t>
            </a:r>
          </a:p>
        </p:txBody>
      </p:sp>
      <p:sp>
        <p:nvSpPr>
          <p:cNvPr id="146447" name="Rectangle 15"/>
          <p:cNvSpPr>
            <a:spLocks noChangeArrowheads="1"/>
          </p:cNvSpPr>
          <p:nvPr/>
        </p:nvSpPr>
        <p:spPr bwMode="auto">
          <a:xfrm rot="16200000">
            <a:off x="-2781300" y="2705100"/>
            <a:ext cx="67818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Differences between sexes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srcRect/>
          <a:stretch>
            <a:fillRect/>
          </a:stretch>
        </p:blipFill>
        <p:spPr bwMode="auto">
          <a:xfrm>
            <a:off x="4038600" y="1744663"/>
            <a:ext cx="4876800" cy="3109912"/>
          </a:xfrm>
          <a:prstGeom prst="rect">
            <a:avLst/>
          </a:prstGeom>
          <a:noFill/>
          <a:ln w="19050">
            <a:solidFill>
              <a:schemeClr val="tx1"/>
            </a:solidFill>
            <a:miter lim="800000"/>
            <a:headEnd type="none" w="sm" len="sm"/>
            <a:tailEnd type="none" w="sm" len="sm"/>
          </a:ln>
        </p:spPr>
      </p:pic>
      <p:sp>
        <p:nvSpPr>
          <p:cNvPr id="88074" name="Rectangle 10"/>
          <p:cNvSpPr>
            <a:spLocks noChangeArrowheads="1"/>
          </p:cNvSpPr>
          <p:nvPr/>
        </p:nvSpPr>
        <p:spPr bwMode="auto">
          <a:xfrm>
            <a:off x="1447800" y="381000"/>
            <a:ext cx="60960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4000">
                <a:effectLst>
                  <a:outerShdw blurRad="38100" dist="38100" dir="2700000" algn="tl">
                    <a:srgbClr val="000000"/>
                  </a:outerShdw>
                </a:effectLst>
              </a:rPr>
              <a:t>…and size!</a:t>
            </a:r>
          </a:p>
        </p:txBody>
      </p:sp>
      <p:sp>
        <p:nvSpPr>
          <p:cNvPr id="88076" name="Rectangle 12"/>
          <p:cNvSpPr>
            <a:spLocks noChangeArrowheads="1"/>
          </p:cNvSpPr>
          <p:nvPr/>
        </p:nvSpPr>
        <p:spPr bwMode="auto">
          <a:xfrm>
            <a:off x="4191000" y="4876800"/>
            <a:ext cx="46482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Female deep sea anglerfish</a:t>
            </a:r>
          </a:p>
        </p:txBody>
      </p:sp>
      <p:sp>
        <p:nvSpPr>
          <p:cNvPr id="88078" name="Rectangle 14"/>
          <p:cNvSpPr>
            <a:spLocks noChangeArrowheads="1"/>
          </p:cNvSpPr>
          <p:nvPr/>
        </p:nvSpPr>
        <p:spPr bwMode="auto">
          <a:xfrm>
            <a:off x="6705600" y="990600"/>
            <a:ext cx="2438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male (6 mm)</a:t>
            </a:r>
          </a:p>
        </p:txBody>
      </p:sp>
      <p:sp>
        <p:nvSpPr>
          <p:cNvPr id="88079" name="Oval 15"/>
          <p:cNvSpPr>
            <a:spLocks noChangeArrowheads="1"/>
          </p:cNvSpPr>
          <p:nvPr/>
        </p:nvSpPr>
        <p:spPr bwMode="auto">
          <a:xfrm rot="-2123653">
            <a:off x="6172200" y="2362200"/>
            <a:ext cx="609600" cy="381000"/>
          </a:xfrm>
          <a:prstGeom prst="ellipse">
            <a:avLst/>
          </a:prstGeom>
          <a:noFill/>
          <a:ln w="19050">
            <a:solidFill>
              <a:srgbClr val="FFFF66"/>
            </a:solidFill>
            <a:round/>
            <a:headEnd type="none" w="sm" len="sm"/>
            <a:tailEnd type="none" w="sm" len="sm"/>
          </a:ln>
        </p:spPr>
        <p:txBody>
          <a:bodyPr wrap="none" anchor="ctr">
            <a:prstTxWarp prst="textNoShape">
              <a:avLst/>
            </a:prstTxWarp>
          </a:bodyPr>
          <a:lstStyle/>
          <a:p>
            <a:endParaRPr lang="en-US"/>
          </a:p>
        </p:txBody>
      </p:sp>
      <p:sp>
        <p:nvSpPr>
          <p:cNvPr id="88080" name="Line 16"/>
          <p:cNvSpPr>
            <a:spLocks noChangeShapeType="1"/>
          </p:cNvSpPr>
          <p:nvPr/>
        </p:nvSpPr>
        <p:spPr bwMode="auto">
          <a:xfrm flipV="1">
            <a:off x="6705600" y="1562100"/>
            <a:ext cx="609600" cy="762000"/>
          </a:xfrm>
          <a:prstGeom prst="line">
            <a:avLst/>
          </a:prstGeom>
          <a:noFill/>
          <a:ln w="19050">
            <a:solidFill>
              <a:srgbClr val="FFFF66"/>
            </a:solidFill>
            <a:round/>
            <a:headEnd type="none" w="sm" len="sm"/>
            <a:tailEnd type="none" w="sm" len="sm"/>
          </a:ln>
        </p:spPr>
        <p:txBody>
          <a:bodyPr>
            <a:prstTxWarp prst="textNoShape">
              <a:avLst/>
            </a:prstTxWarp>
          </a:bodyPr>
          <a:lstStyle/>
          <a:p>
            <a:endParaRPr lang="en-US"/>
          </a:p>
        </p:txBody>
      </p:sp>
      <p:sp>
        <p:nvSpPr>
          <p:cNvPr id="88081" name="Rectangle 17"/>
          <p:cNvSpPr>
            <a:spLocks noChangeArrowheads="1"/>
          </p:cNvSpPr>
          <p:nvPr/>
        </p:nvSpPr>
        <p:spPr bwMode="auto">
          <a:xfrm rot="16200000">
            <a:off x="-2781300" y="2705100"/>
            <a:ext cx="67818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Differences between sexes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8"/>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88080"/>
                                        </p:tgtEl>
                                        <p:attrNameLst>
                                          <p:attrName>style.visibility</p:attrName>
                                        </p:attrNameLst>
                                      </p:cBhvr>
                                      <p:to>
                                        <p:strVal val="visible"/>
                                      </p:to>
                                    </p:set>
                                    <p:animEffect transition="in" filter="wipe(up)">
                                      <p:cBhvr>
                                        <p:cTn id="10" dur="500"/>
                                        <p:tgtEl>
                                          <p:spTgt spid="88080"/>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8079"/>
                                        </p:tgtEl>
                                        <p:attrNameLst>
                                          <p:attrName>style.visibility</p:attrName>
                                        </p:attrNameLst>
                                      </p:cBhvr>
                                      <p:to>
                                        <p:strVal val="visible"/>
                                      </p:to>
                                    </p:set>
                                    <p:animEffect transition="in" filter="wipe(up)">
                                      <p:cBhvr>
                                        <p:cTn id="14" dur="500"/>
                                        <p:tgtEl>
                                          <p:spTgt spid="88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p:bldP spid="88079" grpId="0" animBg="1"/>
      <p:bldP spid="88080"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spcAft>
                <a:spcPts val="1800"/>
              </a:spcAft>
            </a:pPr>
            <a:r>
              <a:rPr lang="en-US" dirty="0" err="1" smtClean="0">
                <a:ea typeface="宋体"/>
                <a:cs typeface="宋体"/>
              </a:rPr>
              <a:t>冯路路</a:t>
            </a:r>
            <a:endParaRPr lang="en-US" dirty="0" smtClean="0">
              <a:ea typeface="宋体"/>
              <a:cs typeface="宋体"/>
            </a:endParaRPr>
          </a:p>
          <a:p>
            <a:pPr lvl="1">
              <a:spcAft>
                <a:spcPts val="1800"/>
              </a:spcAft>
            </a:pPr>
            <a:r>
              <a:rPr lang="en-US" dirty="0" smtClean="0">
                <a:ea typeface="宋体"/>
                <a:cs typeface="宋体"/>
              </a:rPr>
              <a:t>Describe different types of parental care.</a:t>
            </a:r>
          </a:p>
          <a:p>
            <a:pPr lvl="1">
              <a:spcAft>
                <a:spcPts val="1800"/>
              </a:spcAft>
            </a:pPr>
            <a:endParaRPr lang="en-US" dirty="0" smtClean="0">
              <a:ea typeface="宋体"/>
              <a:cs typeface="宋体"/>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2" name="Text Box 4"/>
          <p:cNvSpPr txBox="1">
            <a:spLocks noGrp="1" noChangeArrowheads="1"/>
          </p:cNvSpPr>
          <p:nvPr>
            <p:ph type="title"/>
          </p:nvPr>
        </p:nvSpPr>
        <p:spPr>
          <a:xfrm>
            <a:off x="1066800" y="76200"/>
            <a:ext cx="8305800" cy="1143000"/>
          </a:xfrm>
        </p:spPr>
        <p:txBody>
          <a:bodyPr/>
          <a:lstStyle/>
          <a:p>
            <a:pPr>
              <a:spcBef>
                <a:spcPct val="50000"/>
              </a:spcBef>
            </a:pPr>
            <a:r>
              <a:rPr lang="en-US" sz="4000" dirty="0">
                <a:solidFill>
                  <a:schemeClr val="tx1"/>
                </a:solidFill>
                <a:effectLst>
                  <a:outerShdw blurRad="38100" dist="38100" dir="2700000" algn="tl">
                    <a:srgbClr val="000000"/>
                  </a:outerShdw>
                </a:effectLst>
              </a:rPr>
              <a:t>Breeding behavior / spawning habits</a:t>
            </a:r>
          </a:p>
        </p:txBody>
      </p:sp>
      <p:sp>
        <p:nvSpPr>
          <p:cNvPr id="89093" name="Rectangle 5"/>
          <p:cNvSpPr>
            <a:spLocks noChangeArrowheads="1"/>
          </p:cNvSpPr>
          <p:nvPr/>
        </p:nvSpPr>
        <p:spPr bwMode="auto">
          <a:xfrm>
            <a:off x="3048000" y="1295400"/>
            <a:ext cx="396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600">
                <a:solidFill>
                  <a:srgbClr val="FFFF66"/>
                </a:solidFill>
                <a:effectLst>
                  <a:outerShdw blurRad="38100" dist="38100" dir="2700000" algn="tl">
                    <a:srgbClr val="FFFFFF"/>
                  </a:outerShdw>
                </a:effectLst>
              </a:rPr>
              <a:t>Incredible variety!!!</a:t>
            </a:r>
          </a:p>
        </p:txBody>
      </p:sp>
      <p:sp>
        <p:nvSpPr>
          <p:cNvPr id="89094" name="Text Box 6"/>
          <p:cNvSpPr txBox="1">
            <a:spLocks noChangeArrowheads="1"/>
          </p:cNvSpPr>
          <p:nvPr/>
        </p:nvSpPr>
        <p:spPr bwMode="auto">
          <a:xfrm>
            <a:off x="1143000" y="2133600"/>
            <a:ext cx="8001000" cy="1143000"/>
          </a:xfrm>
          <a:prstGeom prst="rect">
            <a:avLst/>
          </a:prstGeom>
          <a:noFill/>
          <a:ln w="12700">
            <a:noFill/>
            <a:miter lim="800000"/>
            <a:headEnd type="none" w="sm" len="sm"/>
            <a:tailEnd type="none" w="sm" len="sm"/>
          </a:ln>
          <a:effectLst/>
        </p:spPr>
        <p:txBody>
          <a:bodyPr lIns="92075" tIns="46037" rIns="92075" bIns="46037" anchor="ctr">
            <a:prstTxWarp prst="textNoShape">
              <a:avLst/>
            </a:prstTxWarp>
          </a:bodyPr>
          <a:lstStyle/>
          <a:p>
            <a:pPr>
              <a:spcBef>
                <a:spcPct val="50000"/>
              </a:spcBef>
            </a:pPr>
            <a:r>
              <a:rPr lang="en-US" sz="3600">
                <a:effectLst>
                  <a:outerShdw blurRad="38100" dist="38100" dir="2700000" algn="tl">
                    <a:srgbClr val="000000"/>
                  </a:outerShdw>
                </a:effectLst>
              </a:rPr>
              <a:t>Generally classified in 3 major categories</a:t>
            </a:r>
          </a:p>
        </p:txBody>
      </p:sp>
      <p:sp>
        <p:nvSpPr>
          <p:cNvPr id="89095" name="Text Box 7"/>
          <p:cNvSpPr txBox="1">
            <a:spLocks noChangeArrowheads="1"/>
          </p:cNvSpPr>
          <p:nvPr/>
        </p:nvSpPr>
        <p:spPr bwMode="auto">
          <a:xfrm>
            <a:off x="1447800" y="4267200"/>
            <a:ext cx="8001000" cy="1143000"/>
          </a:xfrm>
          <a:prstGeom prst="rect">
            <a:avLst/>
          </a:prstGeom>
          <a:noFill/>
          <a:ln w="12700">
            <a:noFill/>
            <a:miter lim="800000"/>
            <a:headEnd type="none" w="sm" len="sm"/>
            <a:tailEnd type="none" w="sm" len="sm"/>
          </a:ln>
          <a:effectLst/>
        </p:spPr>
        <p:txBody>
          <a:bodyPr lIns="92075" tIns="46037" rIns="92075" bIns="46037" anchor="ctr">
            <a:prstTxWarp prst="textNoShape">
              <a:avLst/>
            </a:prstTxWarp>
          </a:bodyPr>
          <a:lstStyle/>
          <a:p>
            <a:pPr marL="1117600" indent="-1117600">
              <a:spcBef>
                <a:spcPct val="50000"/>
              </a:spcBef>
            </a:pPr>
            <a:r>
              <a:rPr lang="en-US" sz="3600">
                <a:effectLst>
                  <a:outerShdw blurRad="38100" dist="38100" dir="2700000" algn="tl">
                    <a:srgbClr val="000000"/>
                  </a:outerShdw>
                </a:effectLst>
              </a:rPr>
              <a:t>	 Nonguarders</a:t>
            </a:r>
            <a:br>
              <a:rPr lang="en-US" sz="3600">
                <a:effectLst>
                  <a:outerShdw blurRad="38100" dist="38100" dir="2700000" algn="tl">
                    <a:srgbClr val="000000"/>
                  </a:outerShdw>
                </a:effectLst>
              </a:rPr>
            </a:br>
            <a:r>
              <a:rPr lang="en-US" sz="3600">
                <a:effectLst>
                  <a:outerShdw blurRad="38100" dist="38100" dir="2700000" algn="tl">
                    <a:srgbClr val="000000"/>
                  </a:outerShdw>
                </a:effectLst>
              </a:rPr>
              <a:t/>
            </a:r>
            <a:br>
              <a:rPr lang="en-US" sz="3600">
                <a:effectLst>
                  <a:outerShdw blurRad="38100" dist="38100" dir="2700000" algn="tl">
                    <a:srgbClr val="000000"/>
                  </a:outerShdw>
                </a:effectLst>
              </a:rPr>
            </a:br>
            <a:r>
              <a:rPr lang="en-US" sz="3600">
                <a:effectLst>
                  <a:outerShdw blurRad="38100" dist="38100" dir="2700000" algn="tl">
                    <a:srgbClr val="000000"/>
                  </a:outerShdw>
                </a:effectLst>
              </a:rPr>
              <a:t> Guarders</a:t>
            </a:r>
            <a:br>
              <a:rPr lang="en-US" sz="3600">
                <a:effectLst>
                  <a:outerShdw blurRad="38100" dist="38100" dir="2700000" algn="tl">
                    <a:srgbClr val="000000"/>
                  </a:outerShdw>
                </a:effectLst>
              </a:rPr>
            </a:br>
            <a:r>
              <a:rPr lang="en-US" sz="3600">
                <a:effectLst>
                  <a:outerShdw blurRad="38100" dist="38100" dir="2700000" algn="tl">
                    <a:srgbClr val="000000"/>
                  </a:outerShdw>
                </a:effectLst>
              </a:rPr>
              <a:t/>
            </a:r>
            <a:br>
              <a:rPr lang="en-US" sz="3600">
                <a:effectLst>
                  <a:outerShdw blurRad="38100" dist="38100" dir="2700000" algn="tl">
                    <a:srgbClr val="000000"/>
                  </a:outerShdw>
                </a:effectLst>
              </a:rPr>
            </a:br>
            <a:r>
              <a:rPr lang="en-US" sz="3600">
                <a:effectLst>
                  <a:outerShdw blurRad="38100" dist="38100" dir="2700000" algn="tl">
                    <a:srgbClr val="000000"/>
                  </a:outerShdw>
                </a:effectLst>
              </a:rPr>
              <a:t> Bearers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143000" y="381000"/>
            <a:ext cx="7772400" cy="1981200"/>
          </a:xfrm>
        </p:spPr>
        <p:txBody>
          <a:bodyPr/>
          <a:lstStyle/>
          <a:p>
            <a:r>
              <a:rPr lang="en-US" sz="4000">
                <a:solidFill>
                  <a:schemeClr val="tx1"/>
                </a:solidFill>
                <a:effectLst>
                  <a:outerShdw blurRad="38100" dist="38100" dir="2700000" algn="tl">
                    <a:srgbClr val="000000"/>
                  </a:outerShdw>
                </a:effectLst>
              </a:rPr>
              <a:t>Nonguarders – no protection of embryos / fry once spawning is complete</a:t>
            </a:r>
          </a:p>
        </p:txBody>
      </p:sp>
      <p:sp>
        <p:nvSpPr>
          <p:cNvPr id="95235" name="Rectangle 3"/>
          <p:cNvSpPr>
            <a:spLocks noGrp="1" noChangeArrowheads="1"/>
          </p:cNvSpPr>
          <p:nvPr>
            <p:ph type="body" idx="1"/>
          </p:nvPr>
        </p:nvSpPr>
        <p:spPr>
          <a:xfrm>
            <a:off x="1905000" y="2514600"/>
            <a:ext cx="7772400" cy="914400"/>
          </a:xfrm>
        </p:spPr>
        <p:txBody>
          <a:bodyPr>
            <a:normAutofit fontScale="92500" lnSpcReduction="10000"/>
          </a:bodyPr>
          <a:lstStyle/>
          <a:p>
            <a:pPr>
              <a:lnSpc>
                <a:spcPct val="90000"/>
              </a:lnSpc>
              <a:spcAft>
                <a:spcPts val="1200"/>
              </a:spcAft>
              <a:buFont typeface="Monotype Sorts" pitchFamily="-109" charset="2"/>
              <a:buNone/>
            </a:pPr>
            <a:r>
              <a:rPr lang="en-US" sz="3600" dirty="0"/>
              <a:t>Open-substrate </a:t>
            </a:r>
            <a:r>
              <a:rPr lang="en-US" sz="3600" dirty="0" err="1"/>
              <a:t>spawners</a:t>
            </a:r>
            <a:r>
              <a:rPr lang="en-US" sz="3600" dirty="0"/>
              <a:t> – no active concealment of embryos</a:t>
            </a:r>
          </a:p>
        </p:txBody>
      </p:sp>
      <p:sp>
        <p:nvSpPr>
          <p:cNvPr id="95236" name="Rectangle 4"/>
          <p:cNvSpPr>
            <a:spLocks noChangeArrowheads="1"/>
          </p:cNvSpPr>
          <p:nvPr/>
        </p:nvSpPr>
        <p:spPr bwMode="auto">
          <a:xfrm>
            <a:off x="1371600" y="4778375"/>
            <a:ext cx="7772400" cy="2362200"/>
          </a:xfrm>
          <a:prstGeom prst="rect">
            <a:avLst/>
          </a:prstGeom>
          <a:noFill/>
          <a:ln w="9525">
            <a:noFill/>
            <a:miter lim="800000"/>
            <a:headEnd/>
            <a:tailEnd/>
          </a:ln>
          <a:effectLst/>
        </p:spPr>
        <p:txBody>
          <a:bodyPr lIns="92075" tIns="46037" rIns="92075" bIns="46037">
            <a:prstTxWarp prst="textNoShape">
              <a:avLst/>
            </a:prstTxWarp>
          </a:bodyPr>
          <a:lstStyle/>
          <a:p>
            <a:pPr marL="660400" indent="-6604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	Pelagic</a:t>
            </a:r>
          </a:p>
        </p:txBody>
      </p:sp>
      <p:sp>
        <p:nvSpPr>
          <p:cNvPr id="95237" name="Line 5"/>
          <p:cNvSpPr>
            <a:spLocks noChangeShapeType="1"/>
          </p:cNvSpPr>
          <p:nvPr/>
        </p:nvSpPr>
        <p:spPr bwMode="auto">
          <a:xfrm flipV="1">
            <a:off x="3429000" y="5151118"/>
            <a:ext cx="457200" cy="0"/>
          </a:xfrm>
          <a:prstGeom prst="line">
            <a:avLst/>
          </a:prstGeom>
          <a:noFill/>
          <a:ln w="57150">
            <a:solidFill>
              <a:srgbClr val="FF3300"/>
            </a:solidFill>
            <a:round/>
            <a:headEnd type="none" w="sm" len="sm"/>
            <a:tailEnd type="triangle" w="sm" len="sm"/>
          </a:ln>
        </p:spPr>
        <p:txBody>
          <a:bodyPr>
            <a:prstTxWarp prst="textNoShape">
              <a:avLst/>
            </a:prstTxWarp>
          </a:bodyPr>
          <a:lstStyle/>
          <a:p>
            <a:endParaRPr lang="en-US"/>
          </a:p>
        </p:txBody>
      </p:sp>
      <p:grpSp>
        <p:nvGrpSpPr>
          <p:cNvPr id="10" name="Group 9"/>
          <p:cNvGrpSpPr/>
          <p:nvPr/>
        </p:nvGrpSpPr>
        <p:grpSpPr>
          <a:xfrm>
            <a:off x="4040254" y="3657601"/>
            <a:ext cx="4425705" cy="2991562"/>
            <a:chOff x="4040254" y="3657601"/>
            <a:chExt cx="4425705" cy="2991562"/>
          </a:xfrm>
        </p:grpSpPr>
        <p:sp>
          <p:nvSpPr>
            <p:cNvPr id="8" name="Rectangle 7"/>
            <p:cNvSpPr/>
            <p:nvPr/>
          </p:nvSpPr>
          <p:spPr>
            <a:xfrm>
              <a:off x="4246563" y="6279831"/>
              <a:ext cx="4059237" cy="369332"/>
            </a:xfrm>
            <a:prstGeom prst="rect">
              <a:avLst/>
            </a:prstGeom>
          </p:spPr>
          <p:txBody>
            <a:bodyPr wrap="none">
              <a:spAutoFit/>
            </a:bodyPr>
            <a:lstStyle/>
            <a:p>
              <a:r>
                <a:rPr lang="en-US" i="1" dirty="0" err="1" smtClean="0"/>
                <a:t>Hypophthalmichthys</a:t>
              </a:r>
              <a:r>
                <a:rPr lang="en-US" i="1" dirty="0" smtClean="0"/>
                <a:t> </a:t>
              </a:r>
              <a:r>
                <a:rPr lang="en-US" i="1" dirty="0" err="1" smtClean="0"/>
                <a:t>molitrix</a:t>
              </a:r>
              <a:r>
                <a:rPr lang="en-US" dirty="0" smtClean="0"/>
                <a:t> </a:t>
              </a:r>
              <a:r>
                <a:rPr lang="zh-CN" altLang="en-US" dirty="0" smtClean="0"/>
                <a:t>（鲢鱼）</a:t>
              </a:r>
              <a:endParaRPr lang="en-US" i="1" dirty="0"/>
            </a:p>
          </p:txBody>
        </p:sp>
        <p:pic>
          <p:nvPicPr>
            <p:cNvPr id="9" name="Picture 8" descr="鲢鱼产卵.jpg"/>
            <p:cNvPicPr>
              <a:picLocks noChangeAspect="1"/>
            </p:cNvPicPr>
            <p:nvPr/>
          </p:nvPicPr>
          <p:blipFill>
            <a:blip r:embed="rId3"/>
            <a:stretch>
              <a:fillRect/>
            </a:stretch>
          </p:blipFill>
          <p:spPr>
            <a:xfrm>
              <a:off x="4040254" y="3657601"/>
              <a:ext cx="4425705" cy="262223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p:bldP spid="95237"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rot="16200000">
            <a:off x="-1943100" y="1028700"/>
            <a:ext cx="5105400" cy="914400"/>
          </a:xfrm>
        </p:spPr>
        <p:txBody>
          <a:bodyPr/>
          <a:lstStyle/>
          <a:p>
            <a:r>
              <a:rPr lang="en-US">
                <a:solidFill>
                  <a:schemeClr val="tx1"/>
                </a:solidFill>
                <a:effectLst>
                  <a:outerShdw blurRad="38100" dist="38100" dir="2700000" algn="tl">
                    <a:srgbClr val="000000"/>
                  </a:outerShdw>
                </a:effectLst>
              </a:rPr>
              <a:t>Nonguarders</a:t>
            </a:r>
          </a:p>
        </p:txBody>
      </p:sp>
      <p:sp>
        <p:nvSpPr>
          <p:cNvPr id="147459" name="Rectangle 3"/>
          <p:cNvSpPr>
            <a:spLocks noGrp="1" noChangeArrowheads="1"/>
          </p:cNvSpPr>
          <p:nvPr>
            <p:ph type="body" idx="1"/>
          </p:nvPr>
        </p:nvSpPr>
        <p:spPr>
          <a:xfrm>
            <a:off x="2209800" y="1600200"/>
            <a:ext cx="7772400" cy="762000"/>
          </a:xfrm>
        </p:spPr>
        <p:txBody>
          <a:bodyPr>
            <a:normAutofit fontScale="55000" lnSpcReduction="20000"/>
          </a:bodyPr>
          <a:lstStyle/>
          <a:p>
            <a:pPr>
              <a:lnSpc>
                <a:spcPct val="80000"/>
              </a:lnSpc>
              <a:buFont typeface="Monotype Sorts" pitchFamily="-109" charset="2"/>
              <a:buNone/>
            </a:pPr>
            <a:r>
              <a:rPr lang="en-US" sz="3600"/>
              <a:t>Open-substrate </a:t>
            </a:r>
          </a:p>
          <a:p>
            <a:pPr>
              <a:lnSpc>
                <a:spcPct val="80000"/>
              </a:lnSpc>
              <a:buFont typeface="Monotype Sorts" pitchFamily="-109" charset="2"/>
              <a:buNone/>
            </a:pPr>
            <a:endParaRPr lang="en-US" sz="3600"/>
          </a:p>
          <a:p>
            <a:pPr>
              <a:lnSpc>
                <a:spcPct val="80000"/>
              </a:lnSpc>
              <a:buFont typeface="Monotype Sorts" pitchFamily="-109" charset="2"/>
              <a:buNone/>
            </a:pPr>
            <a:r>
              <a:rPr lang="en-US" sz="3600"/>
              <a:t>Benthic spawners on silt/gravel</a:t>
            </a:r>
          </a:p>
          <a:p>
            <a:pPr>
              <a:lnSpc>
                <a:spcPct val="80000"/>
              </a:lnSpc>
              <a:buFont typeface="Monotype Sorts" pitchFamily="-109" charset="2"/>
              <a:buNone/>
            </a:pPr>
            <a:endParaRPr lang="en-US" sz="3600"/>
          </a:p>
        </p:txBody>
      </p:sp>
      <p:pic>
        <p:nvPicPr>
          <p:cNvPr id="147464" name="Picture 8" descr="paddlefish"/>
          <p:cNvPicPr>
            <a:picLocks noChangeAspect="1" noChangeArrowheads="1"/>
          </p:cNvPicPr>
          <p:nvPr/>
        </p:nvPicPr>
        <p:blipFill>
          <a:blip r:embed="rId2"/>
          <a:srcRect/>
          <a:stretch>
            <a:fillRect/>
          </a:stretch>
        </p:blipFill>
        <p:spPr bwMode="auto">
          <a:xfrm>
            <a:off x="2133600" y="304800"/>
            <a:ext cx="6248400" cy="4892675"/>
          </a:xfrm>
          <a:prstGeom prst="rect">
            <a:avLst/>
          </a:prstGeom>
          <a:noFill/>
          <a:ln w="9525">
            <a:noFill/>
            <a:miter lim="800000"/>
            <a:headEnd/>
            <a:tailEnd/>
          </a:ln>
        </p:spPr>
      </p:pic>
      <p:sp>
        <p:nvSpPr>
          <p:cNvPr id="147465" name="Rectangle 9"/>
          <p:cNvSpPr>
            <a:spLocks noChangeArrowheads="1"/>
          </p:cNvSpPr>
          <p:nvPr/>
        </p:nvSpPr>
        <p:spPr bwMode="auto">
          <a:xfrm>
            <a:off x="2286000" y="5257800"/>
            <a:ext cx="5873750" cy="3968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000">
                <a:effectLst>
                  <a:outerShdw blurRad="38100" dist="38100" dir="2700000" algn="tl">
                    <a:srgbClr val="000000"/>
                  </a:outerShdw>
                </a:effectLst>
              </a:rPr>
              <a:t>Paddlefish – </a:t>
            </a:r>
            <a:r>
              <a:rPr lang="en-US" sz="2000" i="1">
                <a:effectLst>
                  <a:outerShdw blurRad="38100" dist="38100" dir="2700000" algn="tl">
                    <a:srgbClr val="000000"/>
                  </a:outerShdw>
                </a:effectLst>
              </a:rPr>
              <a:t>Polyodon spathula, </a:t>
            </a:r>
            <a:r>
              <a:rPr lang="en-US" sz="2000">
                <a:effectLst>
                  <a:outerShdw blurRad="38100" dist="38100" dir="2700000" algn="tl">
                    <a:srgbClr val="000000"/>
                  </a:outerShdw>
                </a:effectLst>
              </a:rPr>
              <a:t>Gavins Point Dam, SD</a:t>
            </a:r>
          </a:p>
        </p:txBody>
      </p:sp>
      <p:sp>
        <p:nvSpPr>
          <p:cNvPr id="147466" name="Rectangle 10"/>
          <p:cNvSpPr>
            <a:spLocks noChangeArrowheads="1"/>
          </p:cNvSpPr>
          <p:nvPr/>
        </p:nvSpPr>
        <p:spPr bwMode="auto">
          <a:xfrm>
            <a:off x="2362200" y="5791200"/>
            <a:ext cx="64770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dirty="0">
                <a:effectLst>
                  <a:outerShdw blurRad="38100" dist="38100" dir="2700000" algn="tl">
                    <a:srgbClr val="FFFFFF"/>
                  </a:outerShdw>
                </a:effectLst>
              </a:rPr>
              <a:t>Spawns on flooded silt-free gravel bars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7464"/>
                                        </p:tgtEl>
                                        <p:attrNameLst>
                                          <p:attrName>style.visibility</p:attrName>
                                        </p:attrNameLst>
                                      </p:cBhvr>
                                      <p:to>
                                        <p:strVal val="visible"/>
                                      </p:to>
                                    </p:set>
                                    <p:anim calcmode="lin" valueType="num">
                                      <p:cBhvr>
                                        <p:cTn id="7" dur="500" fill="hold"/>
                                        <p:tgtEl>
                                          <p:spTgt spid="147464"/>
                                        </p:tgtEl>
                                        <p:attrNameLst>
                                          <p:attrName>ppt_w</p:attrName>
                                        </p:attrNameLst>
                                      </p:cBhvr>
                                      <p:tavLst>
                                        <p:tav tm="0">
                                          <p:val>
                                            <p:fltVal val="0"/>
                                          </p:val>
                                        </p:tav>
                                        <p:tav tm="100000">
                                          <p:val>
                                            <p:strVal val="#ppt_w"/>
                                          </p:val>
                                        </p:tav>
                                      </p:tavLst>
                                    </p:anim>
                                    <p:anim calcmode="lin" valueType="num">
                                      <p:cBhvr>
                                        <p:cTn id="8" dur="500" fill="hold"/>
                                        <p:tgtEl>
                                          <p:spTgt spid="147464"/>
                                        </p:tgtEl>
                                        <p:attrNameLst>
                                          <p:attrName>ppt_h</p:attrName>
                                        </p:attrNameLst>
                                      </p:cBhvr>
                                      <p:tavLst>
                                        <p:tav tm="0">
                                          <p:val>
                                            <p:fltVal val="0"/>
                                          </p:val>
                                        </p:tav>
                                        <p:tav tm="100000">
                                          <p:val>
                                            <p:strVal val="#ppt_h"/>
                                          </p:val>
                                        </p:tav>
                                      </p:tavLst>
                                    </p:anim>
                                    <p:animEffect transition="in" filter="fade">
                                      <p:cBhvr>
                                        <p:cTn id="9" dur="500"/>
                                        <p:tgtEl>
                                          <p:spTgt spid="14746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4746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47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5" grpId="0"/>
      <p:bldP spid="147466"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62" name="Rectangle 18"/>
          <p:cNvSpPr>
            <a:spLocks noGrp="1" noChangeArrowheads="1"/>
          </p:cNvSpPr>
          <p:nvPr>
            <p:ph type="body" idx="1"/>
          </p:nvPr>
        </p:nvSpPr>
        <p:spPr>
          <a:xfrm>
            <a:off x="1371600" y="1371600"/>
            <a:ext cx="7772400" cy="762000"/>
          </a:xfrm>
        </p:spPr>
        <p:txBody>
          <a:bodyPr/>
          <a:lstStyle/>
          <a:p>
            <a:pPr>
              <a:buFont typeface="Monotype Sorts" pitchFamily="-109" charset="2"/>
              <a:buNone/>
            </a:pPr>
            <a:r>
              <a:rPr lang="en-US" sz="3600"/>
              <a:t>Brood hiders – conceal eggs/embryos</a:t>
            </a:r>
          </a:p>
        </p:txBody>
      </p:sp>
      <p:sp>
        <p:nvSpPr>
          <p:cNvPr id="108563" name="Rectangle 19"/>
          <p:cNvSpPr>
            <a:spLocks noChangeArrowheads="1"/>
          </p:cNvSpPr>
          <p:nvPr/>
        </p:nvSpPr>
        <p:spPr bwMode="auto">
          <a:xfrm>
            <a:off x="1371600" y="32004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609600" indent="-609600">
              <a:spcBef>
                <a:spcPct val="20000"/>
              </a:spcBef>
              <a:buClr>
                <a:schemeClr val="tx2"/>
              </a:buClr>
              <a:buSzPct val="75000"/>
              <a:buFont typeface="Monotype Sorts" pitchFamily="-109" charset="2"/>
              <a:buNone/>
            </a:pPr>
            <a:r>
              <a:rPr lang="en-US" sz="3200" dirty="0">
                <a:solidFill>
                  <a:srgbClr val="000000"/>
                </a:solidFill>
                <a:effectLst>
                  <a:outerShdw blurRad="38100" dist="38100" dir="2700000" algn="tl">
                    <a:srgbClr val="FFFFFF"/>
                  </a:outerShdw>
                </a:effectLst>
              </a:rPr>
              <a:t>	Benthic </a:t>
            </a:r>
            <a:r>
              <a:rPr lang="en-US" sz="3200" dirty="0" err="1">
                <a:solidFill>
                  <a:srgbClr val="000000"/>
                </a:solidFill>
                <a:effectLst>
                  <a:outerShdw blurRad="38100" dist="38100" dir="2700000" algn="tl">
                    <a:srgbClr val="FFFFFF"/>
                  </a:outerShdw>
                </a:effectLst>
              </a:rPr>
              <a:t>spawners</a:t>
            </a:r>
            <a:endParaRPr lang="en-US" sz="3200" dirty="0">
              <a:solidFill>
                <a:srgbClr val="000000"/>
              </a:solidFill>
              <a:effectLst>
                <a:outerShdw blurRad="38100" dist="38100" dir="2700000" algn="tl">
                  <a:srgbClr val="000000"/>
                </a:outerShdw>
              </a:effectLst>
            </a:endParaRPr>
          </a:p>
        </p:txBody>
      </p:sp>
      <p:sp>
        <p:nvSpPr>
          <p:cNvPr id="108565" name="Rectangle 21"/>
          <p:cNvSpPr>
            <a:spLocks noGrp="1" noChangeArrowheads="1"/>
          </p:cNvSpPr>
          <p:nvPr>
            <p:ph type="title"/>
          </p:nvPr>
        </p:nvSpPr>
        <p:spPr>
          <a:xfrm rot="16200000">
            <a:off x="-1943100" y="1028700"/>
            <a:ext cx="5105400" cy="914400"/>
          </a:xfrm>
        </p:spPr>
        <p:txBody>
          <a:bodyPr/>
          <a:lstStyle/>
          <a:p>
            <a:r>
              <a:rPr lang="en-US">
                <a:solidFill>
                  <a:schemeClr val="tx1"/>
                </a:solidFill>
                <a:effectLst>
                  <a:outerShdw blurRad="38100" dist="38100" dir="2700000" algn="tl">
                    <a:srgbClr val="000000"/>
                  </a:outerShdw>
                </a:effectLst>
              </a:rPr>
              <a:t>Nonguarders</a:t>
            </a:r>
          </a:p>
        </p:txBody>
      </p:sp>
      <p:pic>
        <p:nvPicPr>
          <p:cNvPr id="6" name="brook trout spawning.mp4">
            <a:hlinkClick r:id="" action="ppaction://media"/>
          </p:cNvPr>
          <p:cNvPicPr/>
          <p:nvPr>
            <a:videoFile r:link="rId1"/>
          </p:nvPr>
        </p:nvPicPr>
        <p:blipFill>
          <a:blip r:embed="rId4"/>
          <a:stretch>
            <a:fillRect/>
          </a:stretch>
        </p:blipFill>
        <p:spPr>
          <a:xfrm>
            <a:off x="5029200" y="3771900"/>
            <a:ext cx="3606800" cy="27051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69" name="Rectangle 17"/>
          <p:cNvSpPr>
            <a:spLocks noChangeArrowheads="1"/>
          </p:cNvSpPr>
          <p:nvPr/>
        </p:nvSpPr>
        <p:spPr bwMode="auto">
          <a:xfrm rot="16200000">
            <a:off x="-1943100" y="1028700"/>
            <a:ext cx="51054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Nonguarders</a:t>
            </a:r>
          </a:p>
        </p:txBody>
      </p:sp>
      <p:sp>
        <p:nvSpPr>
          <p:cNvPr id="125970" name="Rectangle 18"/>
          <p:cNvSpPr>
            <a:spLocks noChangeArrowheads="1"/>
          </p:cNvSpPr>
          <p:nvPr/>
        </p:nvSpPr>
        <p:spPr bwMode="auto">
          <a:xfrm>
            <a:off x="1371600" y="13716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Brood hiders – conceal eggs/embryos</a:t>
            </a:r>
          </a:p>
        </p:txBody>
      </p:sp>
      <p:sp>
        <p:nvSpPr>
          <p:cNvPr id="125971" name="Rectangle 19"/>
          <p:cNvSpPr>
            <a:spLocks noChangeArrowheads="1"/>
          </p:cNvSpPr>
          <p:nvPr/>
        </p:nvSpPr>
        <p:spPr bwMode="auto">
          <a:xfrm>
            <a:off x="1371600" y="32004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609600" indent="-609600">
              <a:spcBef>
                <a:spcPct val="20000"/>
              </a:spcBef>
              <a:buClr>
                <a:schemeClr val="tx2"/>
              </a:buClr>
              <a:buSzPct val="75000"/>
              <a:buFont typeface="Monotype Sorts" pitchFamily="-109" charset="2"/>
              <a:buNone/>
            </a:pPr>
            <a:r>
              <a:rPr lang="en-US" sz="3200" dirty="0">
                <a:solidFill>
                  <a:srgbClr val="000000"/>
                </a:solidFill>
                <a:effectLst>
                  <a:outerShdw blurRad="38100" dist="38100" dir="2700000" algn="tl">
                    <a:srgbClr val="FFFFFF"/>
                  </a:outerShdw>
                </a:effectLst>
              </a:rPr>
              <a:t>	Beach </a:t>
            </a:r>
            <a:r>
              <a:rPr lang="en-US" sz="3200" dirty="0" err="1">
                <a:solidFill>
                  <a:srgbClr val="000000"/>
                </a:solidFill>
                <a:effectLst>
                  <a:outerShdw blurRad="38100" dist="38100" dir="2700000" algn="tl">
                    <a:srgbClr val="FFFFFF"/>
                  </a:outerShdw>
                </a:effectLst>
              </a:rPr>
              <a:t>spawners</a:t>
            </a:r>
            <a:endParaRPr lang="en-US" sz="3200" dirty="0">
              <a:solidFill>
                <a:srgbClr val="00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smtClean="0"/>
              <a:t>The California Grunion (</a:t>
            </a:r>
            <a:r>
              <a:rPr lang="en-US" altLang="zh-CN" sz="3600" i="1" dirty="0" err="1" smtClean="0"/>
              <a:t>Leuresthes</a:t>
            </a:r>
            <a:r>
              <a:rPr lang="en-US" altLang="zh-CN" sz="3600" i="1" dirty="0" smtClean="0"/>
              <a:t> </a:t>
            </a:r>
            <a:r>
              <a:rPr lang="en-US" altLang="zh-CN" sz="3600" i="1" dirty="0" err="1" smtClean="0"/>
              <a:t>tenuis</a:t>
            </a:r>
            <a:r>
              <a:rPr lang="en-US" altLang="zh-CN" sz="3600" dirty="0" smtClean="0"/>
              <a:t>)</a:t>
            </a:r>
            <a:endParaRPr lang="en-US" sz="3600" dirty="0"/>
          </a:p>
        </p:txBody>
      </p:sp>
      <p:pic>
        <p:nvPicPr>
          <p:cNvPr id="4" name="Picture 3" descr="Grunions-1024x680.jpg"/>
          <p:cNvPicPr>
            <a:picLocks noChangeAspect="1"/>
          </p:cNvPicPr>
          <p:nvPr/>
        </p:nvPicPr>
        <p:blipFill>
          <a:blip r:embed="rId2"/>
          <a:stretch>
            <a:fillRect/>
          </a:stretch>
        </p:blipFill>
        <p:spPr>
          <a:xfrm>
            <a:off x="1235588" y="1371600"/>
            <a:ext cx="3441548" cy="2286000"/>
          </a:xfrm>
          <a:prstGeom prst="rect">
            <a:avLst/>
          </a:prstGeom>
        </p:spPr>
      </p:pic>
      <p:pic>
        <p:nvPicPr>
          <p:cNvPr id="5" name="Picture 4" descr="eggsjes-lg.jpg"/>
          <p:cNvPicPr>
            <a:picLocks noChangeAspect="1"/>
          </p:cNvPicPr>
          <p:nvPr/>
        </p:nvPicPr>
        <p:blipFill>
          <a:blip r:embed="rId3"/>
          <a:stretch>
            <a:fillRect/>
          </a:stretch>
        </p:blipFill>
        <p:spPr>
          <a:xfrm>
            <a:off x="5105400" y="1371600"/>
            <a:ext cx="3048000" cy="2286000"/>
          </a:xfrm>
          <a:prstGeom prst="rect">
            <a:avLst/>
          </a:prstGeom>
        </p:spPr>
      </p:pic>
      <p:pic>
        <p:nvPicPr>
          <p:cNvPr id="6" name="Picture 5" descr="slicesgrunion06xxrp21-912x482.jpg"/>
          <p:cNvPicPr>
            <a:picLocks noChangeAspect="1"/>
          </p:cNvPicPr>
          <p:nvPr/>
        </p:nvPicPr>
        <p:blipFill>
          <a:blip r:embed="rId4"/>
          <a:stretch>
            <a:fillRect/>
          </a:stretch>
        </p:blipFill>
        <p:spPr>
          <a:xfrm>
            <a:off x="1235588" y="1600200"/>
            <a:ext cx="6921084"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600200" y="304800"/>
            <a:ext cx="7239000" cy="2308225"/>
          </a:xfrm>
          <a:prstGeom prst="rect">
            <a:avLst/>
          </a:prstGeom>
          <a:noFill/>
          <a:ln w="12700">
            <a:noFill/>
            <a:miter lim="800000"/>
            <a:headEnd type="none" w="sm" len="sm"/>
            <a:tailEnd type="none" w="sm" len="sm"/>
          </a:ln>
          <a:effectLst/>
        </p:spPr>
        <p:txBody>
          <a:bodyPr>
            <a:prstTxWarp prst="textNoShape">
              <a:avLst/>
            </a:prstTxWarp>
            <a:spAutoFit/>
          </a:bodyPr>
          <a:lstStyle/>
          <a:p>
            <a:r>
              <a:rPr lang="en-US" sz="4800" dirty="0" smtClean="0">
                <a:effectLst>
                  <a:outerShdw blurRad="38100" dist="38100" dir="2700000" algn="tl">
                    <a:srgbClr val="000000"/>
                  </a:outerShdw>
                </a:effectLst>
              </a:rPr>
              <a:t>Reproduction</a:t>
            </a:r>
            <a:r>
              <a:rPr lang="en-US" sz="4800" dirty="0">
                <a:effectLst>
                  <a:outerShdw blurRad="38100" dist="38100" dir="2700000" algn="tl">
                    <a:srgbClr val="000000"/>
                  </a:outerShdw>
                </a:effectLst>
              </a:rPr>
              <a:t>: many strategies to reach the same goal</a:t>
            </a:r>
          </a:p>
        </p:txBody>
      </p:sp>
      <p:pic>
        <p:nvPicPr>
          <p:cNvPr id="3075" name="Picture 9"/>
          <p:cNvPicPr>
            <a:picLocks noChangeAspect="1" noChangeArrowheads="1"/>
          </p:cNvPicPr>
          <p:nvPr/>
        </p:nvPicPr>
        <p:blipFill>
          <a:blip r:embed="rId3"/>
          <a:srcRect/>
          <a:stretch>
            <a:fillRect/>
          </a:stretch>
        </p:blipFill>
        <p:spPr bwMode="auto">
          <a:xfrm>
            <a:off x="5638800" y="2286000"/>
            <a:ext cx="2971800" cy="2070100"/>
          </a:xfrm>
          <a:prstGeom prst="rect">
            <a:avLst/>
          </a:prstGeom>
          <a:noFill/>
          <a:ln w="12700">
            <a:noFill/>
            <a:miter lim="800000"/>
            <a:headEnd type="none" w="sm" len="sm"/>
            <a:tailEnd type="none" w="sm" len="sm"/>
          </a:ln>
        </p:spPr>
      </p:pic>
      <p:pic>
        <p:nvPicPr>
          <p:cNvPr id="3076" name="Picture 14"/>
          <p:cNvPicPr>
            <a:picLocks noChangeAspect="1" noChangeArrowheads="1"/>
          </p:cNvPicPr>
          <p:nvPr/>
        </p:nvPicPr>
        <p:blipFill>
          <a:blip r:embed="rId4"/>
          <a:srcRect/>
          <a:stretch>
            <a:fillRect/>
          </a:stretch>
        </p:blipFill>
        <p:spPr bwMode="auto">
          <a:xfrm>
            <a:off x="1828800" y="3124200"/>
            <a:ext cx="3124200" cy="2060575"/>
          </a:xfrm>
          <a:prstGeom prst="rect">
            <a:avLst/>
          </a:prstGeom>
          <a:noFill/>
          <a:ln w="12700">
            <a:noFill/>
            <a:miter lim="800000"/>
            <a:headEnd type="none" w="sm" len="sm"/>
            <a:tailEnd type="none" w="sm" len="sm"/>
          </a:ln>
        </p:spPr>
      </p:pic>
      <p:sp>
        <p:nvSpPr>
          <p:cNvPr id="5" name="Text Box 2"/>
          <p:cNvSpPr txBox="1">
            <a:spLocks noChangeArrowheads="1"/>
          </p:cNvSpPr>
          <p:nvPr/>
        </p:nvSpPr>
        <p:spPr bwMode="auto">
          <a:xfrm>
            <a:off x="3657600" y="5540375"/>
            <a:ext cx="7239000" cy="830263"/>
          </a:xfrm>
          <a:prstGeom prst="rect">
            <a:avLst/>
          </a:prstGeom>
          <a:noFill/>
          <a:ln w="12700">
            <a:noFill/>
            <a:miter lim="800000"/>
            <a:headEnd type="none" w="sm" len="sm"/>
            <a:tailEnd type="none" w="sm" len="sm"/>
          </a:ln>
          <a:effectLst/>
        </p:spPr>
        <p:txBody>
          <a:bodyPr>
            <a:prstTxWarp prst="textNoShape">
              <a:avLst/>
            </a:prstTxWarp>
            <a:spAutoFit/>
          </a:bodyPr>
          <a:lstStyle/>
          <a:p>
            <a:r>
              <a:rPr lang="en-US" sz="4800" dirty="0">
                <a:effectLst>
                  <a:outerShdw blurRad="38100" dist="38100" dir="2700000" algn="tl">
                    <a:srgbClr val="000000"/>
                  </a:outerShdw>
                </a:effectLst>
              </a:rPr>
              <a:t>Chapter</a:t>
            </a:r>
            <a:r>
              <a:rPr lang="en-US" sz="4800" dirty="0" smtClean="0">
                <a:effectLst>
                  <a:outerShdw blurRad="38100" dist="38100" dir="2700000" algn="tl">
                    <a:srgbClr val="000000"/>
                  </a:outerShdw>
                </a:effectLst>
              </a:rPr>
              <a:t> 21</a:t>
            </a:r>
            <a:endParaRPr lang="en-US" sz="4800" dirty="0">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grass puffer (</a:t>
            </a:r>
            <a:r>
              <a:rPr lang="en-US" i="1" dirty="0" err="1" smtClean="0"/>
              <a:t>Takifugu</a:t>
            </a:r>
            <a:r>
              <a:rPr lang="en-US" i="1" dirty="0" smtClean="0"/>
              <a:t> </a:t>
            </a:r>
            <a:r>
              <a:rPr lang="en-US" i="1" dirty="0" err="1" smtClean="0"/>
              <a:t>niphobles</a:t>
            </a:r>
            <a:r>
              <a:rPr lang="en-US" dirty="0" smtClean="0"/>
              <a:t>)</a:t>
            </a:r>
            <a:br>
              <a:rPr lang="en-US" dirty="0" smtClean="0"/>
            </a:br>
            <a:r>
              <a:rPr lang="en-US" dirty="0" err="1" smtClean="0">
                <a:latin typeface="宋体"/>
                <a:ea typeface="宋体"/>
                <a:cs typeface="宋体"/>
              </a:rPr>
              <a:t>星点东方鲀</a:t>
            </a:r>
            <a:endParaRPr lang="en-US" dirty="0">
              <a:latin typeface="宋体"/>
              <a:ea typeface="宋体"/>
              <a:cs typeface="宋体"/>
            </a:endParaRPr>
          </a:p>
        </p:txBody>
      </p:sp>
      <p:pic>
        <p:nvPicPr>
          <p:cNvPr id="5" name="Picture 4" descr="grasspuffer.jpg"/>
          <p:cNvPicPr>
            <a:picLocks noChangeAspect="1"/>
          </p:cNvPicPr>
          <p:nvPr/>
        </p:nvPicPr>
        <p:blipFill>
          <a:blip r:embed="rId2"/>
          <a:stretch>
            <a:fillRect/>
          </a:stretch>
        </p:blipFill>
        <p:spPr>
          <a:xfrm>
            <a:off x="6324600" y="915988"/>
            <a:ext cx="984250" cy="501650"/>
          </a:xfrm>
          <a:prstGeom prst="rect">
            <a:avLst/>
          </a:prstGeom>
        </p:spPr>
      </p:pic>
      <p:pic>
        <p:nvPicPr>
          <p:cNvPr id="7" name="Picture 6" descr="grasspufferspawing.jpg"/>
          <p:cNvPicPr>
            <a:picLocks noChangeAspect="1"/>
          </p:cNvPicPr>
          <p:nvPr/>
        </p:nvPicPr>
        <p:blipFill>
          <a:blip r:embed="rId3"/>
          <a:stretch>
            <a:fillRect/>
          </a:stretch>
        </p:blipFill>
        <p:spPr>
          <a:xfrm>
            <a:off x="2634018" y="2057400"/>
            <a:ext cx="3875964"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95400" y="76200"/>
            <a:ext cx="7772400" cy="1143000"/>
          </a:xfrm>
        </p:spPr>
        <p:txBody>
          <a:bodyPr>
            <a:normAutofit fontScale="90000"/>
          </a:bodyPr>
          <a:lstStyle/>
          <a:p>
            <a:r>
              <a:rPr lang="en-US" sz="4000">
                <a:solidFill>
                  <a:schemeClr val="tx1"/>
                </a:solidFill>
              </a:rPr>
              <a:t>Guarders – exhibit at least some parental care for embryos/offspring</a:t>
            </a:r>
          </a:p>
        </p:txBody>
      </p:sp>
      <p:sp>
        <p:nvSpPr>
          <p:cNvPr id="96260" name="Rectangle 4"/>
          <p:cNvSpPr>
            <a:spLocks noChangeArrowheads="1"/>
          </p:cNvSpPr>
          <p:nvPr/>
        </p:nvSpPr>
        <p:spPr bwMode="auto">
          <a:xfrm>
            <a:off x="1524000" y="2057400"/>
            <a:ext cx="7772400" cy="1981200"/>
          </a:xfrm>
          <a:prstGeom prst="rect">
            <a:avLst/>
          </a:prstGeom>
          <a:noFill/>
          <a:ln w="9525">
            <a:noFill/>
            <a:miter lim="800000"/>
            <a:headEnd/>
            <a:tailEnd/>
          </a:ln>
          <a:effectLst/>
        </p:spPr>
        <p:txBody>
          <a:bodyPr lIns="92075" tIns="46037" rIns="92075" bIns="46037">
            <a:prstTxWarp prst="textNoShape">
              <a:avLst/>
            </a:prstTxWarp>
          </a:bodyPr>
          <a:lstStyle/>
          <a:p>
            <a:pPr marL="609600" indent="-6096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	Substratum choosers</a:t>
            </a:r>
          </a:p>
          <a:p>
            <a:pPr marL="609600" indent="-609600">
              <a:spcBef>
                <a:spcPct val="20000"/>
              </a:spcBef>
              <a:buClr>
                <a:schemeClr val="tx2"/>
              </a:buClr>
              <a:buSzPct val="75000"/>
              <a:buFont typeface="Monotype Sorts" pitchFamily="-109" charset="2"/>
              <a:buNone/>
            </a:pPr>
            <a:endParaRPr lang="en-US" sz="3200">
              <a:effectLst>
                <a:outerShdw blurRad="38100" dist="38100" dir="2700000" algn="tl">
                  <a:srgbClr val="000000"/>
                </a:outerShdw>
              </a:effectLst>
            </a:endParaRPr>
          </a:p>
          <a:p>
            <a:pPr marL="609600" indent="-6096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	Nest spawners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386" name="Picture 9"/>
          <p:cNvPicPr>
            <a:picLocks noChangeAspect="1" noChangeArrowheads="1"/>
          </p:cNvPicPr>
          <p:nvPr/>
        </p:nvPicPr>
        <p:blipFill>
          <a:blip r:embed="rId4">
            <a:alphaModFix amt="10000"/>
          </a:blip>
          <a:srcRect/>
          <a:stretch>
            <a:fillRect/>
          </a:stretch>
        </p:blipFill>
        <p:spPr bwMode="auto">
          <a:xfrm>
            <a:off x="0" y="0"/>
            <a:ext cx="9144000" cy="6858000"/>
          </a:xfrm>
          <a:prstGeom prst="rect">
            <a:avLst/>
          </a:prstGeom>
          <a:solidFill>
            <a:schemeClr val="accent1">
              <a:alpha val="10196"/>
            </a:schemeClr>
          </a:solidFill>
          <a:ln w="12700">
            <a:noFill/>
            <a:miter lim="800000"/>
            <a:headEnd type="none" w="sm" len="sm"/>
            <a:tailEnd type="none" w="sm" len="sm"/>
          </a:ln>
        </p:spPr>
      </p:pic>
      <p:pic>
        <p:nvPicPr>
          <p:cNvPr id="16387" name="Picture 6" descr="IMG_1378-11"/>
          <p:cNvPicPr>
            <a:picLocks noChangeAspect="1" noChangeArrowheads="1"/>
          </p:cNvPicPr>
          <p:nvPr/>
        </p:nvPicPr>
        <p:blipFill>
          <a:blip r:embed="rId5"/>
          <a:srcRect/>
          <a:stretch>
            <a:fillRect/>
          </a:stretch>
        </p:blipFill>
        <p:spPr bwMode="auto">
          <a:xfrm>
            <a:off x="4495800" y="4495800"/>
            <a:ext cx="4495800" cy="1619250"/>
          </a:xfrm>
          <a:prstGeom prst="rect">
            <a:avLst/>
          </a:prstGeom>
          <a:noFill/>
          <a:ln w="9525">
            <a:noFill/>
            <a:miter lim="800000"/>
            <a:headEnd/>
            <a:tailEnd/>
          </a:ln>
        </p:spPr>
      </p:pic>
      <p:sp>
        <p:nvSpPr>
          <p:cNvPr id="118791" name="Rectangle 7"/>
          <p:cNvSpPr>
            <a:spLocks noChangeArrowheads="1"/>
          </p:cNvSpPr>
          <p:nvPr/>
        </p:nvSpPr>
        <p:spPr bwMode="auto">
          <a:xfrm>
            <a:off x="4535488" y="6080125"/>
            <a:ext cx="4608512" cy="396875"/>
          </a:xfrm>
          <a:prstGeom prst="rect">
            <a:avLst/>
          </a:prstGeom>
          <a:noFill/>
          <a:ln w="12700">
            <a:noFill/>
            <a:miter lim="800000"/>
            <a:headEnd type="none" w="sm" len="sm"/>
            <a:tailEnd type="none" w="sm" len="sm"/>
          </a:ln>
          <a:effectLst/>
        </p:spPr>
        <p:txBody>
          <a:bodyPr>
            <a:prstTxWarp prst="textNoShape">
              <a:avLst/>
            </a:prstTxWarp>
            <a:spAutoFit/>
          </a:bodyPr>
          <a:lstStyle/>
          <a:p>
            <a:r>
              <a:rPr lang="en-US" sz="2000">
                <a:effectLst>
                  <a:outerShdw blurRad="38100" dist="38100" dir="2700000" algn="tl">
                    <a:srgbClr val="000000"/>
                  </a:outerShdw>
                </a:effectLst>
              </a:rPr>
              <a:t>Plains topminnow – </a:t>
            </a:r>
            <a:r>
              <a:rPr lang="en-US" sz="2000" i="1">
                <a:effectLst>
                  <a:outerShdw blurRad="38100" dist="38100" dir="2700000" algn="tl">
                    <a:srgbClr val="000000"/>
                  </a:outerShdw>
                </a:effectLst>
              </a:rPr>
              <a:t>Fundulus sciadicus</a:t>
            </a:r>
          </a:p>
        </p:txBody>
      </p:sp>
      <p:sp>
        <p:nvSpPr>
          <p:cNvPr id="16389" name="Text Box 8"/>
          <p:cNvSpPr txBox="1">
            <a:spLocks noChangeArrowheads="1"/>
          </p:cNvSpPr>
          <p:nvPr/>
        </p:nvSpPr>
        <p:spPr bwMode="auto">
          <a:xfrm>
            <a:off x="4449763" y="5829300"/>
            <a:ext cx="1455737" cy="27463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a:t>Orti &amp; Bessert, 2005</a:t>
            </a:r>
          </a:p>
        </p:txBody>
      </p:sp>
      <p:sp>
        <p:nvSpPr>
          <p:cNvPr id="118794" name="Rectangle 10"/>
          <p:cNvSpPr>
            <a:spLocks noGrp="1" noChangeArrowheads="1"/>
          </p:cNvSpPr>
          <p:nvPr>
            <p:ph type="body" idx="1"/>
          </p:nvPr>
        </p:nvSpPr>
        <p:spPr>
          <a:xfrm>
            <a:off x="1752600" y="2133600"/>
            <a:ext cx="7772400" cy="762000"/>
          </a:xfrm>
        </p:spPr>
        <p:txBody>
          <a:bodyPr/>
          <a:lstStyle/>
          <a:p>
            <a:pPr>
              <a:buFont typeface="Monotype Sorts" pitchFamily="-109" charset="2"/>
              <a:buNone/>
            </a:pPr>
            <a:r>
              <a:rPr lang="en-US">
                <a:solidFill>
                  <a:srgbClr val="FFFF66"/>
                </a:solidFill>
              </a:rPr>
              <a:t>A substrate chooser…</a:t>
            </a:r>
          </a:p>
        </p:txBody>
      </p:sp>
      <p:sp>
        <p:nvSpPr>
          <p:cNvPr id="118795" name="Text Box 11"/>
          <p:cNvSpPr txBox="1">
            <a:spLocks noChangeArrowheads="1"/>
          </p:cNvSpPr>
          <p:nvPr/>
        </p:nvSpPr>
        <p:spPr bwMode="auto">
          <a:xfrm>
            <a:off x="5153025" y="0"/>
            <a:ext cx="3990975"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400" dirty="0">
                <a:solidFill>
                  <a:srgbClr val="FFFF00"/>
                </a:solidFill>
                <a:effectLst>
                  <a:outerShdw blurRad="38100" dist="38100" dir="2700000" algn="tl">
                    <a:srgbClr val="000000"/>
                  </a:outerShdw>
                </a:effectLst>
              </a:rPr>
              <a:t>Saline Creek, Jefferson County</a:t>
            </a:r>
          </a:p>
        </p:txBody>
      </p:sp>
      <p:pic>
        <p:nvPicPr>
          <p:cNvPr id="16392" name="Picture 12"/>
          <p:cNvPicPr>
            <a:picLocks noChangeAspect="1" noChangeArrowheads="1"/>
          </p:cNvPicPr>
          <p:nvPr/>
        </p:nvPicPr>
        <p:blipFill>
          <a:blip r:embed="rId6"/>
          <a:srcRect/>
          <a:stretch>
            <a:fillRect/>
          </a:stretch>
        </p:blipFill>
        <p:spPr bwMode="auto">
          <a:xfrm>
            <a:off x="101600" y="3124200"/>
            <a:ext cx="3351213" cy="3629025"/>
          </a:xfrm>
          <a:prstGeom prst="rect">
            <a:avLst/>
          </a:prstGeom>
          <a:noFill/>
          <a:ln w="12700">
            <a:noFill/>
            <a:miter lim="800000"/>
            <a:headEnd type="none" w="sm" len="sm"/>
            <a:tailEnd type="none" w="sm" len="sm"/>
          </a:ln>
        </p:spPr>
      </p:pic>
      <p:sp>
        <p:nvSpPr>
          <p:cNvPr id="118799" name="Rectangle 15"/>
          <p:cNvSpPr>
            <a:spLocks noGrp="1" noChangeArrowheads="1"/>
          </p:cNvSpPr>
          <p:nvPr>
            <p:ph type="title"/>
          </p:nvPr>
        </p:nvSpPr>
        <p:spPr>
          <a:xfrm>
            <a:off x="-12700" y="-177800"/>
            <a:ext cx="5105400" cy="914400"/>
          </a:xfrm>
        </p:spPr>
        <p:txBody>
          <a:bodyPr/>
          <a:lstStyle/>
          <a:p>
            <a:r>
              <a:rPr lang="en-US" dirty="0">
                <a:solidFill>
                  <a:srgbClr val="FFFF00"/>
                </a:solidFill>
                <a:effectLst>
                  <a:outerShdw blurRad="38100" dist="38100" dir="2700000" algn="tl">
                    <a:srgbClr val="000000"/>
                  </a:outerShdw>
                </a:effectLst>
              </a:rPr>
              <a:t>Guarders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1524000" y="762000"/>
            <a:ext cx="7010400" cy="4114800"/>
          </a:xfrm>
        </p:spPr>
        <p:txBody>
          <a:bodyPr>
            <a:normAutofit/>
          </a:bodyPr>
          <a:lstStyle/>
          <a:p>
            <a:pPr>
              <a:spcAft>
                <a:spcPts val="1800"/>
              </a:spcAft>
            </a:pPr>
            <a:r>
              <a:rPr lang="en-US" sz="2800" dirty="0" smtClean="0">
                <a:effectLst>
                  <a:outerShdw blurRad="38100" dist="38100" dir="2700000" algn="tl">
                    <a:srgbClr val="FFFFFF"/>
                  </a:outerShdw>
                </a:effectLst>
              </a:rPr>
              <a:t>	</a:t>
            </a:r>
            <a:r>
              <a:rPr lang="en-US" sz="2800" dirty="0" smtClean="0"/>
              <a:t>Many fishes spawn in nests that may be simple depressions in the bottom </a:t>
            </a:r>
          </a:p>
          <a:p>
            <a:pPr>
              <a:spcAft>
                <a:spcPts val="1800"/>
              </a:spcAft>
            </a:pPr>
            <a:r>
              <a:rPr lang="en-US" sz="2800" dirty="0" smtClean="0"/>
              <a:t>or more elaborate structures made of rocks or vegetation and constructed (usually) by the male, occasionally glued together with body secretions. </a:t>
            </a:r>
          </a:p>
        </p:txBody>
      </p:sp>
      <p:sp>
        <p:nvSpPr>
          <p:cNvPr id="110596" name="Rectangle 4"/>
          <p:cNvSpPr>
            <a:spLocks noChangeArrowheads="1"/>
          </p:cNvSpPr>
          <p:nvPr/>
        </p:nvSpPr>
        <p:spPr bwMode="auto">
          <a:xfrm>
            <a:off x="1447800" y="762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Nest spawners</a:t>
            </a:r>
          </a:p>
        </p:txBody>
      </p:sp>
      <p:sp>
        <p:nvSpPr>
          <p:cNvPr id="110608" name="Rectangle 16"/>
          <p:cNvSpPr>
            <a:spLocks noChangeArrowheads="1"/>
          </p:cNvSpPr>
          <p:nvPr/>
        </p:nvSpPr>
        <p:spPr bwMode="auto">
          <a:xfrm rot="16200000">
            <a:off x="-1943100" y="1028700"/>
            <a:ext cx="51054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Guarders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4"/>
          <p:cNvGrpSpPr/>
          <p:nvPr/>
        </p:nvGrpSpPr>
        <p:grpSpPr>
          <a:xfrm>
            <a:off x="335157" y="266700"/>
            <a:ext cx="5132743" cy="2883932"/>
            <a:chOff x="670315" y="457200"/>
            <a:chExt cx="5132743" cy="2883932"/>
          </a:xfrm>
        </p:grpSpPr>
        <p:grpSp>
          <p:nvGrpSpPr>
            <p:cNvPr id="3" name="Group 11"/>
            <p:cNvGrpSpPr/>
            <p:nvPr/>
          </p:nvGrpSpPr>
          <p:grpSpPr>
            <a:xfrm>
              <a:off x="670315" y="457200"/>
              <a:ext cx="5132743" cy="1828800"/>
              <a:chOff x="3359727" y="1233487"/>
              <a:chExt cx="5132743" cy="1828800"/>
            </a:xfrm>
          </p:grpSpPr>
          <p:pic>
            <p:nvPicPr>
              <p:cNvPr id="8" name="Picture 7" descr="pumpkinseednest.jpg"/>
              <p:cNvPicPr>
                <a:picLocks noChangeAspect="1"/>
              </p:cNvPicPr>
              <p:nvPr/>
            </p:nvPicPr>
            <p:blipFill>
              <a:blip r:embed="rId2"/>
              <a:stretch>
                <a:fillRect/>
              </a:stretch>
            </p:blipFill>
            <p:spPr>
              <a:xfrm>
                <a:off x="3359727" y="1233487"/>
                <a:ext cx="2660073" cy="1828800"/>
              </a:xfrm>
              <a:prstGeom prst="rect">
                <a:avLst/>
              </a:prstGeom>
            </p:spPr>
          </p:pic>
          <p:pic>
            <p:nvPicPr>
              <p:cNvPr id="9" name="Picture 8" descr="tilapianest.jpg"/>
              <p:cNvPicPr>
                <a:picLocks noChangeAspect="1"/>
              </p:cNvPicPr>
              <p:nvPr/>
            </p:nvPicPr>
            <p:blipFill>
              <a:blip r:embed="rId3"/>
              <a:stretch>
                <a:fillRect/>
              </a:stretch>
            </p:blipFill>
            <p:spPr>
              <a:xfrm>
                <a:off x="5867400" y="1233487"/>
                <a:ext cx="2625070" cy="1828800"/>
              </a:xfrm>
              <a:prstGeom prst="rect">
                <a:avLst/>
              </a:prstGeom>
            </p:spPr>
          </p:pic>
        </p:grpSp>
        <p:sp>
          <p:nvSpPr>
            <p:cNvPr id="13" name="TextBox 12"/>
            <p:cNvSpPr txBox="1"/>
            <p:nvPr/>
          </p:nvSpPr>
          <p:spPr>
            <a:xfrm>
              <a:off x="2163958" y="2971800"/>
              <a:ext cx="1996836" cy="369332"/>
            </a:xfrm>
            <a:prstGeom prst="rect">
              <a:avLst/>
            </a:prstGeom>
            <a:noFill/>
          </p:spPr>
          <p:txBody>
            <a:bodyPr wrap="none" rtlCol="0">
              <a:spAutoFit/>
            </a:bodyPr>
            <a:lstStyle/>
            <a:p>
              <a:r>
                <a:rPr lang="en-US" dirty="0" smtClean="0"/>
                <a:t>Sand / mud nesters</a:t>
              </a:r>
              <a:endParaRPr lang="en-US" dirty="0"/>
            </a:p>
          </p:txBody>
        </p:sp>
        <p:sp>
          <p:nvSpPr>
            <p:cNvPr id="14" name="TextBox 13"/>
            <p:cNvSpPr txBox="1"/>
            <p:nvPr/>
          </p:nvSpPr>
          <p:spPr>
            <a:xfrm>
              <a:off x="1295400" y="2286000"/>
              <a:ext cx="1333756" cy="646331"/>
            </a:xfrm>
            <a:prstGeom prst="rect">
              <a:avLst/>
            </a:prstGeom>
            <a:noFill/>
          </p:spPr>
          <p:txBody>
            <a:bodyPr wrap="none" rtlCol="0">
              <a:spAutoFit/>
            </a:bodyPr>
            <a:lstStyle/>
            <a:p>
              <a:pPr algn="ctr"/>
              <a:r>
                <a:rPr lang="en-US" altLang="zh-CN" dirty="0" smtClean="0"/>
                <a:t>Sunfish</a:t>
              </a:r>
            </a:p>
            <a:p>
              <a:pPr algn="ctr"/>
              <a:r>
                <a:rPr lang="zh-CN" altLang="zh-CN" dirty="0" smtClean="0"/>
                <a:t>（</a:t>
              </a:r>
              <a:r>
                <a:rPr lang="zh-CN" altLang="en-US" dirty="0" smtClean="0"/>
                <a:t>太阳鱼）</a:t>
              </a:r>
              <a:endParaRPr lang="en-US" dirty="0"/>
            </a:p>
          </p:txBody>
        </p:sp>
        <p:sp>
          <p:nvSpPr>
            <p:cNvPr id="15" name="TextBox 14"/>
            <p:cNvSpPr txBox="1"/>
            <p:nvPr/>
          </p:nvSpPr>
          <p:spPr>
            <a:xfrm>
              <a:off x="3810000" y="2286000"/>
              <a:ext cx="1383687" cy="646331"/>
            </a:xfrm>
            <a:prstGeom prst="rect">
              <a:avLst/>
            </a:prstGeom>
            <a:noFill/>
          </p:spPr>
          <p:txBody>
            <a:bodyPr wrap="none" rtlCol="0">
              <a:spAutoFit/>
            </a:bodyPr>
            <a:lstStyle/>
            <a:p>
              <a:pPr algn="ctr"/>
              <a:r>
                <a:rPr lang="en-US" altLang="zh-CN" dirty="0" smtClean="0"/>
                <a:t>Tilapia</a:t>
              </a:r>
            </a:p>
            <a:p>
              <a:pPr algn="ctr"/>
              <a:r>
                <a:rPr lang="zh-CN" altLang="zh-CN" dirty="0" smtClean="0"/>
                <a:t>（</a:t>
              </a:r>
              <a:r>
                <a:rPr lang="zh-CN" altLang="en-US" dirty="0" smtClean="0"/>
                <a:t>罗非鱼）</a:t>
              </a:r>
              <a:endParaRPr lang="en-US" dirty="0"/>
            </a:p>
          </p:txBody>
        </p:sp>
      </p:grpSp>
      <p:grpSp>
        <p:nvGrpSpPr>
          <p:cNvPr id="10" name="Group 25"/>
          <p:cNvGrpSpPr/>
          <p:nvPr/>
        </p:nvGrpSpPr>
        <p:grpSpPr>
          <a:xfrm>
            <a:off x="335157" y="3771900"/>
            <a:ext cx="2739112" cy="2819400"/>
            <a:chOff x="670315" y="3962400"/>
            <a:chExt cx="2739112" cy="2819400"/>
          </a:xfrm>
        </p:grpSpPr>
        <p:pic>
          <p:nvPicPr>
            <p:cNvPr id="4" name="Picture 3" descr="betta-fish-bubble-nest.jpg"/>
            <p:cNvPicPr>
              <a:picLocks noChangeAspect="1"/>
            </p:cNvPicPr>
            <p:nvPr/>
          </p:nvPicPr>
          <p:blipFill>
            <a:blip r:embed="rId4"/>
            <a:stretch>
              <a:fillRect/>
            </a:stretch>
          </p:blipFill>
          <p:spPr>
            <a:xfrm>
              <a:off x="670315" y="3962400"/>
              <a:ext cx="2739112" cy="1828800"/>
            </a:xfrm>
            <a:prstGeom prst="rect">
              <a:avLst/>
            </a:prstGeom>
          </p:spPr>
        </p:pic>
        <p:sp>
          <p:nvSpPr>
            <p:cNvPr id="16" name="TextBox 15"/>
            <p:cNvSpPr txBox="1"/>
            <p:nvPr/>
          </p:nvSpPr>
          <p:spPr>
            <a:xfrm>
              <a:off x="1249558" y="6412468"/>
              <a:ext cx="1574394" cy="369332"/>
            </a:xfrm>
            <a:prstGeom prst="rect">
              <a:avLst/>
            </a:prstGeom>
            <a:noFill/>
          </p:spPr>
          <p:txBody>
            <a:bodyPr wrap="none" rtlCol="0">
              <a:spAutoFit/>
            </a:bodyPr>
            <a:lstStyle/>
            <a:p>
              <a:r>
                <a:rPr lang="en-US" dirty="0" smtClean="0"/>
                <a:t>B</a:t>
              </a:r>
              <a:r>
                <a:rPr lang="en-US" altLang="zh-CN" dirty="0" smtClean="0"/>
                <a:t>ubble nesters</a:t>
              </a:r>
              <a:endParaRPr lang="en-US" dirty="0"/>
            </a:p>
          </p:txBody>
        </p:sp>
        <p:sp>
          <p:nvSpPr>
            <p:cNvPr id="17" name="TextBox 16"/>
            <p:cNvSpPr txBox="1"/>
            <p:nvPr/>
          </p:nvSpPr>
          <p:spPr>
            <a:xfrm>
              <a:off x="1447800" y="5791200"/>
              <a:ext cx="1107996" cy="646331"/>
            </a:xfrm>
            <a:prstGeom prst="rect">
              <a:avLst/>
            </a:prstGeom>
            <a:noFill/>
          </p:spPr>
          <p:txBody>
            <a:bodyPr wrap="none" rtlCol="0">
              <a:spAutoFit/>
            </a:bodyPr>
            <a:lstStyle/>
            <a:p>
              <a:pPr algn="ctr"/>
              <a:r>
                <a:rPr lang="en-US" dirty="0" smtClean="0"/>
                <a:t>Beta</a:t>
              </a:r>
              <a:r>
                <a:rPr lang="en-US" altLang="zh-CN" dirty="0" smtClean="0"/>
                <a:t> fish</a:t>
              </a:r>
            </a:p>
            <a:p>
              <a:pPr algn="ctr"/>
              <a:r>
                <a:rPr lang="zh-CN" altLang="en-US" dirty="0" smtClean="0"/>
                <a:t>（斗鱼）</a:t>
              </a:r>
              <a:endParaRPr lang="en-US" dirty="0"/>
            </a:p>
          </p:txBody>
        </p:sp>
      </p:grpSp>
      <p:grpSp>
        <p:nvGrpSpPr>
          <p:cNvPr id="11" name="Group 27"/>
          <p:cNvGrpSpPr/>
          <p:nvPr/>
        </p:nvGrpSpPr>
        <p:grpSpPr>
          <a:xfrm>
            <a:off x="6781800" y="266700"/>
            <a:ext cx="2236510" cy="2883932"/>
            <a:chOff x="7116958" y="457200"/>
            <a:chExt cx="2236510" cy="2883932"/>
          </a:xfrm>
        </p:grpSpPr>
        <p:pic>
          <p:nvPicPr>
            <p:cNvPr id="5" name="Picture 4" descr="sticklebacknest.jpg"/>
            <p:cNvPicPr>
              <a:picLocks noChangeAspect="1"/>
            </p:cNvPicPr>
            <p:nvPr/>
          </p:nvPicPr>
          <p:blipFill>
            <a:blip r:embed="rId5"/>
            <a:stretch>
              <a:fillRect/>
            </a:stretch>
          </p:blipFill>
          <p:spPr>
            <a:xfrm>
              <a:off x="7321973" y="457200"/>
              <a:ext cx="1822027" cy="1828800"/>
            </a:xfrm>
            <a:prstGeom prst="rect">
              <a:avLst/>
            </a:prstGeom>
          </p:spPr>
        </p:pic>
        <p:sp>
          <p:nvSpPr>
            <p:cNvPr id="20" name="TextBox 19"/>
            <p:cNvSpPr txBox="1"/>
            <p:nvPr/>
          </p:nvSpPr>
          <p:spPr>
            <a:xfrm>
              <a:off x="7767512" y="2286000"/>
              <a:ext cx="1224088" cy="646331"/>
            </a:xfrm>
            <a:prstGeom prst="rect">
              <a:avLst/>
            </a:prstGeom>
            <a:noFill/>
          </p:spPr>
          <p:txBody>
            <a:bodyPr wrap="none" rtlCol="0">
              <a:spAutoFit/>
            </a:bodyPr>
            <a:lstStyle/>
            <a:p>
              <a:pPr algn="ctr"/>
              <a:r>
                <a:rPr lang="en-US" dirty="0" smtClean="0"/>
                <a:t>S</a:t>
              </a:r>
              <a:r>
                <a:rPr lang="en-US" altLang="zh-CN" dirty="0" smtClean="0"/>
                <a:t>tickleback</a:t>
              </a:r>
            </a:p>
            <a:p>
              <a:pPr algn="ctr"/>
              <a:r>
                <a:rPr lang="zh-CN" altLang="zh-CN" dirty="0" smtClean="0"/>
                <a:t>（</a:t>
              </a:r>
              <a:r>
                <a:rPr lang="zh-CN" altLang="en-US" dirty="0" smtClean="0"/>
                <a:t>刺鱼）</a:t>
              </a:r>
              <a:endParaRPr lang="en-US" dirty="0"/>
            </a:p>
          </p:txBody>
        </p:sp>
        <p:sp>
          <p:nvSpPr>
            <p:cNvPr id="21" name="TextBox 20"/>
            <p:cNvSpPr txBox="1"/>
            <p:nvPr/>
          </p:nvSpPr>
          <p:spPr>
            <a:xfrm>
              <a:off x="7116958" y="2971800"/>
              <a:ext cx="2236510" cy="369332"/>
            </a:xfrm>
            <a:prstGeom prst="rect">
              <a:avLst/>
            </a:prstGeom>
            <a:noFill/>
          </p:spPr>
          <p:txBody>
            <a:bodyPr wrap="none" rtlCol="0">
              <a:spAutoFit/>
            </a:bodyPr>
            <a:lstStyle/>
            <a:p>
              <a:r>
                <a:rPr lang="en-US" dirty="0" smtClean="0"/>
                <a:t>Plant material nesters</a:t>
              </a:r>
              <a:endParaRPr lang="en-US" dirty="0"/>
            </a:p>
          </p:txBody>
        </p:sp>
      </p:grpSp>
      <p:grpSp>
        <p:nvGrpSpPr>
          <p:cNvPr id="12" name="Group 26"/>
          <p:cNvGrpSpPr/>
          <p:nvPr/>
        </p:nvGrpSpPr>
        <p:grpSpPr>
          <a:xfrm>
            <a:off x="3398642" y="3771900"/>
            <a:ext cx="5410200" cy="2819400"/>
            <a:chOff x="3733800" y="3962400"/>
            <a:chExt cx="5410200" cy="2819400"/>
          </a:xfrm>
        </p:grpSpPr>
        <p:grpSp>
          <p:nvGrpSpPr>
            <p:cNvPr id="18" name="Group 10"/>
            <p:cNvGrpSpPr/>
            <p:nvPr/>
          </p:nvGrpSpPr>
          <p:grpSpPr>
            <a:xfrm>
              <a:off x="4011257" y="3962400"/>
              <a:ext cx="5132743" cy="1828800"/>
              <a:chOff x="3359727" y="3352800"/>
              <a:chExt cx="5132743" cy="1828800"/>
            </a:xfrm>
          </p:grpSpPr>
          <p:pic>
            <p:nvPicPr>
              <p:cNvPr id="6" name="Picture 5" descr="Rhinogobius_chiengmaiensis.png"/>
              <p:cNvPicPr>
                <a:picLocks noChangeAspect="1"/>
              </p:cNvPicPr>
              <p:nvPr/>
            </p:nvPicPr>
            <p:blipFill>
              <a:blip r:embed="rId6"/>
              <a:stretch>
                <a:fillRect/>
              </a:stretch>
            </p:blipFill>
            <p:spPr>
              <a:xfrm>
                <a:off x="3359727" y="3352800"/>
                <a:ext cx="2751909" cy="1828800"/>
              </a:xfrm>
              <a:prstGeom prst="rect">
                <a:avLst/>
              </a:prstGeom>
            </p:spPr>
          </p:pic>
          <p:pic>
            <p:nvPicPr>
              <p:cNvPr id="7" name="Picture 6" descr="麦穗鱼卵.jpg"/>
              <p:cNvPicPr>
                <a:picLocks noChangeAspect="1"/>
              </p:cNvPicPr>
              <p:nvPr/>
            </p:nvPicPr>
            <p:blipFill>
              <a:blip r:embed="rId7"/>
              <a:stretch>
                <a:fillRect/>
              </a:stretch>
            </p:blipFill>
            <p:spPr>
              <a:xfrm>
                <a:off x="5803058" y="3352800"/>
                <a:ext cx="2689412" cy="1828800"/>
              </a:xfrm>
              <a:prstGeom prst="rect">
                <a:avLst/>
              </a:prstGeom>
            </p:spPr>
          </p:pic>
        </p:grpSp>
        <p:sp>
          <p:nvSpPr>
            <p:cNvPr id="22" name="TextBox 21"/>
            <p:cNvSpPr txBox="1"/>
            <p:nvPr/>
          </p:nvSpPr>
          <p:spPr>
            <a:xfrm>
              <a:off x="3733800" y="5791200"/>
              <a:ext cx="2875882" cy="646331"/>
            </a:xfrm>
            <a:prstGeom prst="rect">
              <a:avLst/>
            </a:prstGeom>
            <a:noFill/>
          </p:spPr>
          <p:txBody>
            <a:bodyPr wrap="none" rtlCol="0">
              <a:spAutoFit/>
            </a:bodyPr>
            <a:lstStyle/>
            <a:p>
              <a:pPr algn="ctr"/>
              <a:r>
                <a:rPr lang="en-US" i="1" dirty="0" smtClean="0"/>
                <a:t>R</a:t>
              </a:r>
              <a:r>
                <a:rPr lang="en-US" altLang="zh-CN" i="1" dirty="0" smtClean="0"/>
                <a:t>hinogobius </a:t>
              </a:r>
              <a:r>
                <a:rPr lang="en-US" altLang="zh-CN" i="1" dirty="0" err="1" smtClean="0"/>
                <a:t>chiengmaiensis</a:t>
              </a:r>
              <a:endParaRPr lang="en-US" altLang="zh-CN" i="1" dirty="0" smtClean="0"/>
            </a:p>
            <a:p>
              <a:pPr algn="ctr"/>
              <a:r>
                <a:rPr lang="zh-CN" altLang="zh-CN" dirty="0" smtClean="0"/>
                <a:t>（</a:t>
              </a:r>
              <a:r>
                <a:rPr lang="zh-CN" altLang="en-US" dirty="0" smtClean="0"/>
                <a:t>吻虾虎）</a:t>
              </a:r>
              <a:endParaRPr lang="en-US" dirty="0"/>
            </a:p>
          </p:txBody>
        </p:sp>
        <p:sp>
          <p:nvSpPr>
            <p:cNvPr id="23" name="Rectangle 22"/>
            <p:cNvSpPr/>
            <p:nvPr/>
          </p:nvSpPr>
          <p:spPr>
            <a:xfrm>
              <a:off x="6619335" y="5791200"/>
              <a:ext cx="2231287" cy="646331"/>
            </a:xfrm>
            <a:prstGeom prst="rect">
              <a:avLst/>
            </a:prstGeom>
          </p:spPr>
          <p:txBody>
            <a:bodyPr wrap="none">
              <a:spAutoFit/>
            </a:bodyPr>
            <a:lstStyle/>
            <a:p>
              <a:pPr algn="ctr"/>
              <a:r>
                <a:rPr lang="en-US" i="1" dirty="0" err="1" smtClean="0"/>
                <a:t>Pseudorasbora</a:t>
              </a:r>
              <a:r>
                <a:rPr lang="en-US" i="1" dirty="0" smtClean="0"/>
                <a:t> </a:t>
              </a:r>
              <a:r>
                <a:rPr lang="en-US" i="1" dirty="0" err="1" smtClean="0"/>
                <a:t>parva</a:t>
              </a:r>
              <a:r>
                <a:rPr lang="en-US" i="1" dirty="0" smtClean="0"/>
                <a:t> </a:t>
              </a:r>
            </a:p>
            <a:p>
              <a:pPr algn="ctr"/>
              <a:r>
                <a:rPr lang="zh-CN" altLang="en-US" dirty="0" smtClean="0"/>
                <a:t>（麦穗鱼）</a:t>
              </a:r>
              <a:endParaRPr lang="en-US" dirty="0"/>
            </a:p>
          </p:txBody>
        </p:sp>
        <p:sp>
          <p:nvSpPr>
            <p:cNvPr id="24" name="TextBox 23"/>
            <p:cNvSpPr txBox="1"/>
            <p:nvPr/>
          </p:nvSpPr>
          <p:spPr>
            <a:xfrm>
              <a:off x="5288158" y="6412468"/>
              <a:ext cx="2380505" cy="369332"/>
            </a:xfrm>
            <a:prstGeom prst="rect">
              <a:avLst/>
            </a:prstGeom>
            <a:noFill/>
          </p:spPr>
          <p:txBody>
            <a:bodyPr wrap="none" rtlCol="0">
              <a:spAutoFit/>
            </a:bodyPr>
            <a:lstStyle/>
            <a:p>
              <a:pPr marL="609600" indent="-609600">
                <a:buFont typeface="Monotype Sorts" pitchFamily="-109" charset="2"/>
                <a:buNone/>
              </a:pPr>
              <a:r>
                <a:rPr lang="en-US" dirty="0" smtClean="0">
                  <a:effectLst>
                    <a:outerShdw blurRad="38100" dist="38100" dir="2700000" algn="tl">
                      <a:srgbClr val="FFFFFF"/>
                    </a:outerShdw>
                  </a:effectLst>
                </a:rPr>
                <a:t>Rock and gravel nesters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Puffer nest</a:t>
            </a:r>
            <a:endParaRPr lang="en-US" dirty="0"/>
          </a:p>
        </p:txBody>
      </p:sp>
      <p:pic>
        <p:nvPicPr>
          <p:cNvPr id="4" name="Pufferfish &amp;#39;crop circles&amp;#39; - Life Story- Episode 5 preview - BBC One.mp4">
            <a:hlinkClick r:id="" action="ppaction://media"/>
          </p:cNvPr>
          <p:cNvPicPr/>
          <p:nvPr>
            <a:videoFile r:link="rId1"/>
          </p:nvPr>
        </p:nvPicPr>
        <p:blipFill>
          <a:blip r:embed="rId3"/>
          <a:stretch>
            <a:fillRect/>
          </a:stretch>
        </p:blipFill>
        <p:spPr>
          <a:xfrm>
            <a:off x="0" y="17145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95400" y="685800"/>
            <a:ext cx="7772400" cy="1143000"/>
          </a:xfrm>
        </p:spPr>
        <p:txBody>
          <a:bodyPr>
            <a:normAutofit fontScale="90000"/>
          </a:bodyPr>
          <a:lstStyle/>
          <a:p>
            <a:r>
              <a:rPr lang="en-US" sz="4000">
                <a:solidFill>
                  <a:schemeClr val="tx1"/>
                </a:solidFill>
              </a:rPr>
              <a:t>Bearers – carry their embryos with them, either externally or internally</a:t>
            </a:r>
          </a:p>
        </p:txBody>
      </p:sp>
      <p:sp>
        <p:nvSpPr>
          <p:cNvPr id="111619" name="Rectangle 3"/>
          <p:cNvSpPr>
            <a:spLocks noGrp="1" noChangeArrowheads="1"/>
          </p:cNvSpPr>
          <p:nvPr>
            <p:ph type="body" idx="1"/>
          </p:nvPr>
        </p:nvSpPr>
        <p:spPr>
          <a:xfrm>
            <a:off x="1752600" y="2895600"/>
            <a:ext cx="7772400" cy="2133600"/>
          </a:xfrm>
        </p:spPr>
        <p:txBody>
          <a:bodyPr/>
          <a:lstStyle/>
          <a:p>
            <a:pPr marL="609600" indent="-609600">
              <a:buFont typeface="Monotype Sorts" pitchFamily="-109" charset="2"/>
              <a:buNone/>
            </a:pPr>
            <a:r>
              <a:rPr lang="en-US"/>
              <a:t>	Auxiliary brooders</a:t>
            </a:r>
          </a:p>
          <a:p>
            <a:pPr marL="609600" indent="-609600">
              <a:buFont typeface="Monotype Sorts" pitchFamily="-109" charset="2"/>
              <a:buNone/>
            </a:pPr>
            <a:r>
              <a:rPr lang="en-US"/>
              <a:t>	Mouth brooders</a:t>
            </a:r>
          </a:p>
          <a:p>
            <a:pPr marL="609600" indent="-609600">
              <a:buFont typeface="Monotype Sorts" pitchFamily="-109" charset="2"/>
              <a:buNone/>
            </a:pPr>
            <a:r>
              <a:rPr lang="en-US"/>
              <a:t>	Gill chamber brooders</a:t>
            </a:r>
          </a:p>
        </p:txBody>
      </p:sp>
      <p:sp>
        <p:nvSpPr>
          <p:cNvPr id="111620" name="Rectangle 4"/>
          <p:cNvSpPr>
            <a:spLocks noChangeArrowheads="1"/>
          </p:cNvSpPr>
          <p:nvPr/>
        </p:nvSpPr>
        <p:spPr bwMode="auto">
          <a:xfrm>
            <a:off x="1524000" y="22098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effectLst>
                  <a:outerShdw blurRad="38100" dist="38100" dir="2700000" algn="tl">
                    <a:srgbClr val="000000"/>
                  </a:outerShdw>
                </a:effectLst>
              </a:rPr>
              <a:t>External bearers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63" name="Rectangle 19"/>
          <p:cNvSpPr>
            <a:spLocks noGrp="1" noChangeArrowheads="1"/>
          </p:cNvSpPr>
          <p:nvPr>
            <p:ph type="body" idx="1"/>
          </p:nvPr>
        </p:nvSpPr>
        <p:spPr>
          <a:xfrm>
            <a:off x="1752600" y="2895600"/>
            <a:ext cx="7772400" cy="2438400"/>
          </a:xfrm>
        </p:spPr>
        <p:txBody>
          <a:bodyPr/>
          <a:lstStyle/>
          <a:p>
            <a:pPr marL="609600" indent="-609600">
              <a:buFont typeface="Monotype Sorts" pitchFamily="-109" charset="2"/>
              <a:buNone/>
            </a:pPr>
            <a:r>
              <a:rPr lang="en-US">
                <a:solidFill>
                  <a:srgbClr val="FFFF66"/>
                </a:solidFill>
                <a:effectLst>
                  <a:outerShdw blurRad="38100" dist="38100" dir="2700000" algn="tl">
                    <a:srgbClr val="FFFFFF"/>
                  </a:outerShdw>
                </a:effectLst>
              </a:rPr>
              <a:t>	Auxiliary brooders</a:t>
            </a:r>
          </a:p>
          <a:p>
            <a:pPr marL="609600" indent="-609600">
              <a:buFont typeface="Monotype Sorts" pitchFamily="-109" charset="2"/>
              <a:buNone/>
            </a:pPr>
            <a:r>
              <a:rPr lang="en-US"/>
              <a:t>	Mouth brooders</a:t>
            </a:r>
          </a:p>
          <a:p>
            <a:pPr marL="609600" indent="-609600">
              <a:buFont typeface="Monotype Sorts" pitchFamily="-109" charset="2"/>
              <a:buNone/>
            </a:pPr>
            <a:r>
              <a:rPr lang="en-US"/>
              <a:t>	Gill chamber brooders</a:t>
            </a:r>
          </a:p>
        </p:txBody>
      </p:sp>
      <p:sp>
        <p:nvSpPr>
          <p:cNvPr id="134164" name="Rectangle 20"/>
          <p:cNvSpPr>
            <a:spLocks noChangeArrowheads="1"/>
          </p:cNvSpPr>
          <p:nvPr/>
        </p:nvSpPr>
        <p:spPr bwMode="auto">
          <a:xfrm>
            <a:off x="1524000" y="22098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solidFill>
                  <a:srgbClr val="FFFF66"/>
                </a:solidFill>
                <a:effectLst>
                  <a:outerShdw blurRad="38100" dist="38100" dir="2700000" algn="tl">
                    <a:srgbClr val="FFFFFF"/>
                  </a:outerShdw>
                </a:effectLst>
              </a:rPr>
              <a:t>External bearers</a:t>
            </a:r>
          </a:p>
        </p:txBody>
      </p:sp>
      <p:sp>
        <p:nvSpPr>
          <p:cNvPr id="134165" name="Rectangle 21"/>
          <p:cNvSpPr>
            <a:spLocks noChangeArrowheads="1"/>
          </p:cNvSpPr>
          <p:nvPr/>
        </p:nvSpPr>
        <p:spPr bwMode="auto">
          <a:xfrm rot="16200000">
            <a:off x="-1943100" y="1028700"/>
            <a:ext cx="51054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Bearers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2" name="Text Box 4"/>
          <p:cNvSpPr txBox="1">
            <a:spLocks noChangeArrowheads="1"/>
          </p:cNvSpPr>
          <p:nvPr/>
        </p:nvSpPr>
        <p:spPr bwMode="auto">
          <a:xfrm>
            <a:off x="1447800" y="425450"/>
            <a:ext cx="7162800" cy="1066800"/>
          </a:xfrm>
          <a:prstGeom prst="rect">
            <a:avLst/>
          </a:prstGeom>
          <a:noFill/>
          <a:ln w="12700">
            <a:noFill/>
            <a:miter lim="800000"/>
            <a:headEnd type="none" w="sm" len="sm"/>
            <a:tailEnd type="none" w="sm" len="sm"/>
          </a:ln>
          <a:effectLst/>
        </p:spPr>
        <p:txBody>
          <a:bodyPr>
            <a:prstTxWarp prst="textNoShape">
              <a:avLst/>
            </a:prstTxWarp>
            <a:spAutoFit/>
          </a:bodyPr>
          <a:lstStyle/>
          <a:p>
            <a:r>
              <a:rPr lang="en-US" sz="3200">
                <a:effectLst>
                  <a:outerShdw blurRad="38100" dist="38100" dir="2700000" algn="tl">
                    <a:srgbClr val="000000"/>
                  </a:outerShdw>
                </a:effectLst>
              </a:rPr>
              <a:t>Evolution of auxiliary brooding in Sygnathidae</a:t>
            </a:r>
          </a:p>
        </p:txBody>
      </p:sp>
      <p:sp>
        <p:nvSpPr>
          <p:cNvPr id="114693" name="Text Box 5"/>
          <p:cNvSpPr txBox="1">
            <a:spLocks noChangeArrowheads="1"/>
          </p:cNvSpPr>
          <p:nvPr/>
        </p:nvSpPr>
        <p:spPr bwMode="auto">
          <a:xfrm>
            <a:off x="1600200" y="1981200"/>
            <a:ext cx="3421063" cy="519113"/>
          </a:xfrm>
          <a:prstGeom prst="rect">
            <a:avLst/>
          </a:prstGeom>
          <a:noFill/>
          <a:ln w="12700">
            <a:noFill/>
            <a:miter lim="800000"/>
            <a:headEnd type="none" w="sm" len="sm"/>
            <a:tailEnd type="none" w="sm" len="sm"/>
          </a:ln>
          <a:effectLst/>
        </p:spPr>
        <p:txBody>
          <a:bodyPr>
            <a:prstTxWarp prst="textNoShape">
              <a:avLst/>
            </a:prstTxWarp>
            <a:spAutoFit/>
          </a:bodyPr>
          <a:lstStyle/>
          <a:p>
            <a:r>
              <a:rPr lang="en-US">
                <a:effectLst>
                  <a:outerShdw blurRad="38100" dist="38100" dir="2700000" algn="tl">
                    <a:srgbClr val="000000"/>
                  </a:outerShdw>
                </a:effectLst>
              </a:rPr>
              <a:t>Skin brooders</a:t>
            </a:r>
          </a:p>
        </p:txBody>
      </p:sp>
      <p:sp>
        <p:nvSpPr>
          <p:cNvPr id="21508" name="Line 6"/>
          <p:cNvSpPr>
            <a:spLocks noChangeShapeType="1"/>
          </p:cNvSpPr>
          <p:nvPr/>
        </p:nvSpPr>
        <p:spPr bwMode="auto">
          <a:xfrm rot="-1501013">
            <a:off x="2971800" y="2514600"/>
            <a:ext cx="0" cy="685800"/>
          </a:xfrm>
          <a:prstGeom prst="line">
            <a:avLst/>
          </a:prstGeom>
          <a:noFill/>
          <a:ln w="57150">
            <a:solidFill>
              <a:srgbClr val="FFFF66"/>
            </a:solidFill>
            <a:round/>
            <a:headEnd type="none" w="sm" len="sm"/>
            <a:tailEnd type="triangle" w="sm" len="sm"/>
          </a:ln>
        </p:spPr>
        <p:txBody>
          <a:bodyPr>
            <a:prstTxWarp prst="textNoShape">
              <a:avLst/>
            </a:prstTxWarp>
          </a:bodyPr>
          <a:lstStyle/>
          <a:p>
            <a:endParaRPr lang="en-US"/>
          </a:p>
        </p:txBody>
      </p:sp>
      <p:sp>
        <p:nvSpPr>
          <p:cNvPr id="114695" name="Text Box 7"/>
          <p:cNvSpPr txBox="1">
            <a:spLocks noChangeArrowheads="1"/>
          </p:cNvSpPr>
          <p:nvPr/>
        </p:nvSpPr>
        <p:spPr bwMode="auto">
          <a:xfrm>
            <a:off x="2514600" y="3062288"/>
            <a:ext cx="2209800" cy="946150"/>
          </a:xfrm>
          <a:prstGeom prst="rect">
            <a:avLst/>
          </a:prstGeom>
          <a:noFill/>
          <a:ln w="12700">
            <a:noFill/>
            <a:miter lim="800000"/>
            <a:headEnd type="none" w="sm" len="sm"/>
            <a:tailEnd type="none" w="sm" len="sm"/>
          </a:ln>
          <a:effectLst/>
        </p:spPr>
        <p:txBody>
          <a:bodyPr>
            <a:prstTxWarp prst="textNoShape">
              <a:avLst/>
            </a:prstTxWarp>
            <a:spAutoFit/>
          </a:bodyPr>
          <a:lstStyle/>
          <a:p>
            <a:r>
              <a:rPr lang="en-US">
                <a:effectLst>
                  <a:outerShdw blurRad="38100" dist="38100" dir="2700000" algn="tl">
                    <a:srgbClr val="000000"/>
                  </a:outerShdw>
                </a:effectLst>
              </a:rPr>
              <a:t>Open-pouch</a:t>
            </a:r>
          </a:p>
          <a:p>
            <a:r>
              <a:rPr lang="en-US">
                <a:effectLst>
                  <a:outerShdw blurRad="38100" dist="38100" dir="2700000" algn="tl">
                    <a:srgbClr val="000000"/>
                  </a:outerShdw>
                </a:effectLst>
              </a:rPr>
              <a:t>brooders</a:t>
            </a:r>
          </a:p>
        </p:txBody>
      </p:sp>
      <p:sp>
        <p:nvSpPr>
          <p:cNvPr id="114697" name="Text Box 9"/>
          <p:cNvSpPr txBox="1">
            <a:spLocks noChangeArrowheads="1"/>
          </p:cNvSpPr>
          <p:nvPr/>
        </p:nvSpPr>
        <p:spPr bwMode="auto">
          <a:xfrm>
            <a:off x="3200400" y="4616450"/>
            <a:ext cx="2209800" cy="946150"/>
          </a:xfrm>
          <a:prstGeom prst="rect">
            <a:avLst/>
          </a:prstGeom>
          <a:noFill/>
          <a:ln w="12700">
            <a:noFill/>
            <a:miter lim="800000"/>
            <a:headEnd type="none" w="sm" len="sm"/>
            <a:tailEnd type="none" w="sm" len="sm"/>
          </a:ln>
          <a:effectLst/>
        </p:spPr>
        <p:txBody>
          <a:bodyPr>
            <a:prstTxWarp prst="textNoShape">
              <a:avLst/>
            </a:prstTxWarp>
            <a:spAutoFit/>
          </a:bodyPr>
          <a:lstStyle/>
          <a:p>
            <a:r>
              <a:rPr lang="en-US">
                <a:effectLst>
                  <a:outerShdw blurRad="38100" dist="38100" dir="2700000" algn="tl">
                    <a:srgbClr val="000000"/>
                  </a:outerShdw>
                </a:effectLst>
              </a:rPr>
              <a:t>Closed-pouch</a:t>
            </a:r>
          </a:p>
          <a:p>
            <a:r>
              <a:rPr lang="en-US">
                <a:effectLst>
                  <a:outerShdw blurRad="38100" dist="38100" dir="2700000" algn="tl">
                    <a:srgbClr val="000000"/>
                  </a:outerShdw>
                </a:effectLst>
              </a:rPr>
              <a:t>brooders</a:t>
            </a:r>
          </a:p>
        </p:txBody>
      </p:sp>
      <p:sp>
        <p:nvSpPr>
          <p:cNvPr id="21511" name="Line 10"/>
          <p:cNvSpPr>
            <a:spLocks noChangeShapeType="1"/>
          </p:cNvSpPr>
          <p:nvPr/>
        </p:nvSpPr>
        <p:spPr bwMode="auto">
          <a:xfrm rot="-1501013">
            <a:off x="3657600" y="4038600"/>
            <a:ext cx="0" cy="685800"/>
          </a:xfrm>
          <a:prstGeom prst="line">
            <a:avLst/>
          </a:prstGeom>
          <a:noFill/>
          <a:ln w="57150">
            <a:solidFill>
              <a:srgbClr val="FFFF66"/>
            </a:solidFill>
            <a:round/>
            <a:headEnd type="none" w="sm" len="sm"/>
            <a:tailEnd type="triangle" w="sm" len="sm"/>
          </a:ln>
        </p:spPr>
        <p:txBody>
          <a:bodyPr>
            <a:prstTxWarp prst="textNoShape">
              <a:avLst/>
            </a:prstTxWarp>
          </a:bodyPr>
          <a:lstStyle/>
          <a:p>
            <a:endParaRPr lang="en-US"/>
          </a:p>
        </p:txBody>
      </p:sp>
      <p:pic>
        <p:nvPicPr>
          <p:cNvPr id="21512" name="Picture 11"/>
          <p:cNvPicPr>
            <a:picLocks noChangeAspect="1" noChangeArrowheads="1"/>
          </p:cNvPicPr>
          <p:nvPr/>
        </p:nvPicPr>
        <p:blipFill>
          <a:blip r:embed="rId2"/>
          <a:srcRect/>
          <a:stretch>
            <a:fillRect/>
          </a:stretch>
        </p:blipFill>
        <p:spPr bwMode="auto">
          <a:xfrm>
            <a:off x="4495800" y="1295400"/>
            <a:ext cx="2133600" cy="1555750"/>
          </a:xfrm>
          <a:prstGeom prst="rect">
            <a:avLst/>
          </a:prstGeom>
          <a:noFill/>
          <a:ln w="12700">
            <a:noFill/>
            <a:miter lim="800000"/>
            <a:headEnd type="none" w="sm" len="sm"/>
            <a:tailEnd type="none" w="sm" len="sm"/>
          </a:ln>
        </p:spPr>
      </p:pic>
      <p:pic>
        <p:nvPicPr>
          <p:cNvPr id="21513" name="Picture 12"/>
          <p:cNvPicPr>
            <a:picLocks noChangeAspect="1" noChangeArrowheads="1"/>
          </p:cNvPicPr>
          <p:nvPr/>
        </p:nvPicPr>
        <p:blipFill>
          <a:blip r:embed="rId3"/>
          <a:srcRect/>
          <a:stretch>
            <a:fillRect/>
          </a:stretch>
        </p:blipFill>
        <p:spPr bwMode="auto">
          <a:xfrm>
            <a:off x="5791200" y="4267200"/>
            <a:ext cx="1771650" cy="2209800"/>
          </a:xfrm>
          <a:prstGeom prst="rect">
            <a:avLst/>
          </a:prstGeom>
          <a:noFill/>
          <a:ln w="12700">
            <a:noFill/>
            <a:miter lim="800000"/>
            <a:headEnd type="none" w="sm" len="sm"/>
            <a:tailEnd type="none" w="sm" len="sm"/>
          </a:ln>
        </p:spPr>
      </p:pic>
      <p:sp>
        <p:nvSpPr>
          <p:cNvPr id="114701" name="Rectangle 13"/>
          <p:cNvSpPr>
            <a:spLocks noChangeArrowheads="1"/>
          </p:cNvSpPr>
          <p:nvPr/>
        </p:nvSpPr>
        <p:spPr bwMode="auto">
          <a:xfrm>
            <a:off x="6605588" y="1905000"/>
            <a:ext cx="1014412" cy="3968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000">
                <a:effectLst>
                  <a:outerShdw blurRad="38100" dist="38100" dir="2700000" algn="tl">
                    <a:srgbClr val="000000"/>
                  </a:outerShdw>
                </a:effectLst>
              </a:rPr>
              <a:t>Pipefish</a:t>
            </a:r>
            <a:endParaRPr lang="en-US" sz="2000" i="1">
              <a:effectLst>
                <a:outerShdw blurRad="38100" dist="38100" dir="2700000" algn="tl">
                  <a:srgbClr val="000000"/>
                </a:outerShdw>
              </a:effectLst>
            </a:endParaRPr>
          </a:p>
        </p:txBody>
      </p:sp>
      <p:sp>
        <p:nvSpPr>
          <p:cNvPr id="114702" name="Rectangle 14"/>
          <p:cNvSpPr>
            <a:spLocks noChangeArrowheads="1"/>
          </p:cNvSpPr>
          <p:nvPr/>
        </p:nvSpPr>
        <p:spPr bwMode="auto">
          <a:xfrm>
            <a:off x="7543800" y="5181600"/>
            <a:ext cx="1100138" cy="3968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000">
                <a:effectLst>
                  <a:outerShdw blurRad="38100" dist="38100" dir="2700000" algn="tl">
                    <a:srgbClr val="000000"/>
                  </a:outerShdw>
                </a:effectLst>
              </a:rPr>
              <a:t>Seahorse</a:t>
            </a:r>
            <a:endParaRPr lang="en-US" sz="2000" i="1">
              <a:effectLst>
                <a:outerShdw blurRad="38100" dist="38100" dir="2700000" algn="tl">
                  <a:srgbClr val="000000"/>
                </a:outerShdw>
              </a:effectLst>
            </a:endParaRPr>
          </a:p>
        </p:txBody>
      </p:sp>
      <p:sp>
        <p:nvSpPr>
          <p:cNvPr id="21516" name="Line 15"/>
          <p:cNvSpPr>
            <a:spLocks noChangeShapeType="1"/>
          </p:cNvSpPr>
          <p:nvPr/>
        </p:nvSpPr>
        <p:spPr bwMode="auto">
          <a:xfrm rot="-1501013">
            <a:off x="5981700" y="2919413"/>
            <a:ext cx="0" cy="1219200"/>
          </a:xfrm>
          <a:prstGeom prst="line">
            <a:avLst/>
          </a:prstGeom>
          <a:noFill/>
          <a:ln w="57150">
            <a:solidFill>
              <a:srgbClr val="FFFF66"/>
            </a:solidFill>
            <a:prstDash val="sysDot"/>
            <a:round/>
            <a:headEnd type="none" w="sm" len="sm"/>
            <a:tailEnd type="triangle" w="sm" len="sm"/>
          </a:ln>
        </p:spPr>
        <p:txBody>
          <a:bodyPr>
            <a:prstTxWarp prst="textNoShape">
              <a:avLst/>
            </a:prstTxWarp>
          </a:bodyPr>
          <a:lstStyle/>
          <a:p>
            <a:endParaRPr lang="en-US"/>
          </a:p>
        </p:txBody>
      </p:sp>
      <p:sp>
        <p:nvSpPr>
          <p:cNvPr id="114704" name="Rectangle 16"/>
          <p:cNvSpPr>
            <a:spLocks noChangeArrowheads="1"/>
          </p:cNvSpPr>
          <p:nvPr/>
        </p:nvSpPr>
        <p:spPr bwMode="auto">
          <a:xfrm rot="16200000">
            <a:off x="-1943100" y="1028700"/>
            <a:ext cx="51054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Bearers</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1752600" y="2895600"/>
            <a:ext cx="7772400" cy="2438400"/>
          </a:xfrm>
        </p:spPr>
        <p:txBody>
          <a:bodyPr/>
          <a:lstStyle/>
          <a:p>
            <a:pPr marL="609600" indent="-609600">
              <a:buFont typeface="Monotype Sorts" pitchFamily="-109" charset="2"/>
              <a:buNone/>
            </a:pPr>
            <a:r>
              <a:rPr lang="en-US">
                <a:solidFill>
                  <a:srgbClr val="FFFF66"/>
                </a:solidFill>
                <a:effectLst>
                  <a:outerShdw blurRad="38100" dist="38100" dir="2700000" algn="tl">
                    <a:srgbClr val="FFFFFF"/>
                  </a:outerShdw>
                </a:effectLst>
              </a:rPr>
              <a:t>	</a:t>
            </a:r>
            <a:r>
              <a:rPr lang="en-US"/>
              <a:t>Auxiliary brooders</a:t>
            </a:r>
          </a:p>
          <a:p>
            <a:pPr marL="609600" indent="-609600">
              <a:buFont typeface="Monotype Sorts" pitchFamily="-109" charset="2"/>
              <a:buNone/>
            </a:pPr>
            <a:r>
              <a:rPr lang="en-US"/>
              <a:t>	</a:t>
            </a:r>
            <a:r>
              <a:rPr lang="en-US">
                <a:solidFill>
                  <a:srgbClr val="FFFF66"/>
                </a:solidFill>
                <a:effectLst>
                  <a:outerShdw blurRad="38100" dist="38100" dir="2700000" algn="tl">
                    <a:srgbClr val="FFFFFF"/>
                  </a:outerShdw>
                </a:effectLst>
              </a:rPr>
              <a:t>Mouth brooders</a:t>
            </a:r>
          </a:p>
          <a:p>
            <a:pPr marL="609600" indent="-609600">
              <a:buFont typeface="Monotype Sorts" pitchFamily="-109" charset="2"/>
              <a:buNone/>
            </a:pPr>
            <a:r>
              <a:rPr lang="en-US"/>
              <a:t>	Gill chamber brooders</a:t>
            </a:r>
          </a:p>
        </p:txBody>
      </p:sp>
      <p:sp>
        <p:nvSpPr>
          <p:cNvPr id="149507" name="Rectangle 3"/>
          <p:cNvSpPr>
            <a:spLocks noChangeArrowheads="1"/>
          </p:cNvSpPr>
          <p:nvPr/>
        </p:nvSpPr>
        <p:spPr bwMode="auto">
          <a:xfrm>
            <a:off x="1524000" y="22098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solidFill>
                  <a:srgbClr val="FFFF66"/>
                </a:solidFill>
                <a:effectLst>
                  <a:outerShdw blurRad="38100" dist="38100" dir="2700000" algn="tl">
                    <a:srgbClr val="FFFFFF"/>
                  </a:outerShdw>
                </a:effectLst>
              </a:rPr>
              <a:t>External bearers</a:t>
            </a:r>
          </a:p>
        </p:txBody>
      </p:sp>
      <p:sp>
        <p:nvSpPr>
          <p:cNvPr id="149508" name="Rectangle 4"/>
          <p:cNvSpPr>
            <a:spLocks noChangeArrowheads="1"/>
          </p:cNvSpPr>
          <p:nvPr/>
        </p:nvSpPr>
        <p:spPr bwMode="auto">
          <a:xfrm rot="16200000">
            <a:off x="-1943100" y="1028700"/>
            <a:ext cx="5105400" cy="9144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4400">
                <a:effectLst>
                  <a:outerShdw blurRad="38100" dist="38100" dir="2700000" algn="tl">
                    <a:srgbClr val="000000"/>
                  </a:outerShdw>
                </a:effectLst>
              </a:rPr>
              <a:t>Bearers</a:t>
            </a:r>
          </a:p>
        </p:txBody>
      </p:sp>
      <p:sp>
        <p:nvSpPr>
          <p:cNvPr id="22533" name="Line 5"/>
          <p:cNvSpPr>
            <a:spLocks noChangeShapeType="1"/>
          </p:cNvSpPr>
          <p:nvPr/>
        </p:nvSpPr>
        <p:spPr bwMode="auto">
          <a:xfrm flipV="1">
            <a:off x="5181600" y="3505200"/>
            <a:ext cx="1752600" cy="304800"/>
          </a:xfrm>
          <a:prstGeom prst="line">
            <a:avLst/>
          </a:prstGeom>
          <a:noFill/>
          <a:ln w="38100">
            <a:solidFill>
              <a:schemeClr val="tx1"/>
            </a:solidFill>
            <a:round/>
            <a:headEnd type="none" w="sm" len="sm"/>
            <a:tailEnd type="triangle" w="sm" len="sm"/>
          </a:ln>
        </p:spPr>
        <p:txBody>
          <a:bodyPr>
            <a:prstTxWarp prst="textNoShape">
              <a:avLst/>
            </a:prstTxWarp>
          </a:bodyPr>
          <a:lstStyle/>
          <a:p>
            <a:endParaRPr lang="en-US"/>
          </a:p>
        </p:txBody>
      </p:sp>
      <p:sp>
        <p:nvSpPr>
          <p:cNvPr id="149510" name="Rectangle 6"/>
          <p:cNvSpPr>
            <a:spLocks noChangeArrowheads="1"/>
          </p:cNvSpPr>
          <p:nvPr/>
        </p:nvSpPr>
        <p:spPr bwMode="auto">
          <a:xfrm>
            <a:off x="6934200" y="3138488"/>
            <a:ext cx="2514600" cy="519112"/>
          </a:xfrm>
          <a:prstGeom prst="rect">
            <a:avLst/>
          </a:prstGeom>
          <a:noFill/>
          <a:ln w="12700">
            <a:noFill/>
            <a:miter lim="800000"/>
            <a:headEnd type="none" w="sm" len="sm"/>
            <a:tailEnd type="none" w="sm" len="sm"/>
          </a:ln>
          <a:effectLst/>
        </p:spPr>
        <p:txBody>
          <a:bodyPr>
            <a:prstTxWarp prst="textNoShape">
              <a:avLst/>
            </a:prstTxWarp>
            <a:spAutoFit/>
          </a:bodyPr>
          <a:lstStyle/>
          <a:p>
            <a:r>
              <a:rPr lang="en-US">
                <a:effectLst>
                  <a:outerShdw blurRad="38100" dist="38100" dir="2700000" algn="tl">
                    <a:srgbClr val="000000"/>
                  </a:outerShdw>
                </a:effectLst>
              </a:rPr>
              <a:t>Some Cichlids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8" name="Text Box 6"/>
          <p:cNvSpPr txBox="1">
            <a:spLocks noChangeArrowheads="1"/>
          </p:cNvSpPr>
          <p:nvPr/>
        </p:nvSpPr>
        <p:spPr bwMode="auto">
          <a:xfrm>
            <a:off x="1955800" y="6248400"/>
            <a:ext cx="8001000" cy="519113"/>
          </a:xfrm>
          <a:prstGeom prst="rect">
            <a:avLst/>
          </a:prstGeom>
          <a:noFill/>
          <a:ln w="12700">
            <a:noFill/>
            <a:miter lim="800000"/>
            <a:headEnd type="none" w="sm" len="sm"/>
            <a:tailEnd type="none" w="sm" len="sm"/>
          </a:ln>
        </p:spPr>
        <p:txBody>
          <a:bodyPr>
            <a:prstTxWarp prst="textNoShape">
              <a:avLst/>
            </a:prstTxWarp>
            <a:spAutoFit/>
          </a:bodyPr>
          <a:lstStyle/>
          <a:p>
            <a:endParaRPr lang="en-US"/>
          </a:p>
        </p:txBody>
      </p:sp>
      <p:sp>
        <p:nvSpPr>
          <p:cNvPr id="79890" name="Text Box 18"/>
          <p:cNvSpPr txBox="1">
            <a:spLocks noChangeArrowheads="1"/>
          </p:cNvSpPr>
          <p:nvPr/>
        </p:nvSpPr>
        <p:spPr bwMode="auto">
          <a:xfrm>
            <a:off x="1143000" y="2120900"/>
            <a:ext cx="7848600" cy="2708434"/>
          </a:xfrm>
          <a:prstGeom prst="rect">
            <a:avLst/>
          </a:prstGeom>
          <a:noFill/>
          <a:ln w="12700">
            <a:noFill/>
            <a:miter lim="800000"/>
            <a:headEnd type="none" w="sm" len="sm"/>
            <a:tailEnd type="none" w="sm" len="sm"/>
          </a:ln>
          <a:effectLst/>
        </p:spPr>
        <p:txBody>
          <a:bodyPr>
            <a:prstTxWarp prst="textNoShape">
              <a:avLst/>
            </a:prstTxWarp>
            <a:spAutoFit/>
          </a:bodyPr>
          <a:lstStyle/>
          <a:p>
            <a:r>
              <a:rPr lang="en-US" sz="3400" dirty="0">
                <a:effectLst>
                  <a:outerShdw blurRad="38100" dist="38100" dir="2700000" algn="tl">
                    <a:srgbClr val="FFFFFF"/>
                  </a:outerShdw>
                </a:effectLst>
              </a:rPr>
              <a:t>“The success of any fish species ultimately is determined by the ability of it’s members to reproduce successfully in a fluctuating environment.”                                                             </a:t>
            </a:r>
          </a:p>
          <a:p>
            <a:r>
              <a:rPr lang="en-US" sz="3400" dirty="0">
                <a:effectLst>
                  <a:outerShdw blurRad="38100" dist="38100" dir="2700000" algn="tl">
                    <a:srgbClr val="FFFFFF"/>
                  </a:outerShdw>
                </a:effectLst>
              </a:rPr>
              <a:t>                                     - Moyle and </a:t>
            </a:r>
            <a:r>
              <a:rPr lang="en-US" sz="3400" dirty="0" err="1">
                <a:effectLst>
                  <a:outerShdw blurRad="38100" dist="38100" dir="2700000" algn="tl">
                    <a:srgbClr val="FFFFFF"/>
                  </a:outerShdw>
                </a:effectLst>
              </a:rPr>
              <a:t>Cech</a:t>
            </a:r>
            <a:endParaRPr lang="en-US" sz="3400" dirty="0">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79878"/>
                                        </p:tgtEl>
                                        <p:attrNameLst>
                                          <p:attrName>style.visibility</p:attrName>
                                        </p:attrNameLst>
                                      </p:cBhvr>
                                      <p:to>
                                        <p:strVal val="visible"/>
                                      </p:to>
                                    </p:set>
                                    <p:animEffect transition="in" filter="dissolve">
                                      <p:cBhvr>
                                        <p:cTn id="7"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utoUpdateAnimBg="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599696" y="1905000"/>
            <a:ext cx="4087906" cy="3389531"/>
            <a:chOff x="599696" y="1905000"/>
            <a:chExt cx="4087906" cy="3389531"/>
          </a:xfrm>
        </p:grpSpPr>
        <p:pic>
          <p:nvPicPr>
            <p:cNvPr id="4" name="Picture 3" descr="79__380x300_tilapia_egg05.jpg"/>
            <p:cNvPicPr>
              <a:picLocks noChangeAspect="1"/>
            </p:cNvPicPr>
            <p:nvPr/>
          </p:nvPicPr>
          <p:blipFill>
            <a:blip r:embed="rId2"/>
            <a:stretch>
              <a:fillRect/>
            </a:stretch>
          </p:blipFill>
          <p:spPr>
            <a:xfrm>
              <a:off x="599696" y="1905000"/>
              <a:ext cx="4087906" cy="2743200"/>
            </a:xfrm>
            <a:prstGeom prst="rect">
              <a:avLst/>
            </a:prstGeom>
          </p:spPr>
        </p:pic>
        <p:sp>
          <p:nvSpPr>
            <p:cNvPr id="7" name="TextBox 6"/>
            <p:cNvSpPr txBox="1"/>
            <p:nvPr/>
          </p:nvSpPr>
          <p:spPr>
            <a:xfrm>
              <a:off x="1219200" y="4648200"/>
              <a:ext cx="3015632" cy="646331"/>
            </a:xfrm>
            <a:prstGeom prst="rect">
              <a:avLst/>
            </a:prstGeom>
            <a:noFill/>
          </p:spPr>
          <p:txBody>
            <a:bodyPr wrap="none" rtlCol="0">
              <a:spAutoFit/>
            </a:bodyPr>
            <a:lstStyle/>
            <a:p>
              <a:pPr algn="ctr"/>
              <a:r>
                <a:rPr lang="en-US" dirty="0" smtClean="0"/>
                <a:t>Tilapia (</a:t>
              </a:r>
              <a:r>
                <a:rPr lang="en-US" i="1" dirty="0" smtClean="0"/>
                <a:t>Oreochromis niloticus</a:t>
              </a:r>
              <a:r>
                <a:rPr lang="en-US" dirty="0" smtClean="0"/>
                <a:t>)</a:t>
              </a:r>
            </a:p>
            <a:p>
              <a:pPr algn="ctr"/>
              <a:r>
                <a:rPr lang="zh-CN" altLang="en-US" dirty="0" smtClean="0"/>
                <a:t>罗非鱼</a:t>
              </a:r>
              <a:endParaRPr lang="en-US" dirty="0"/>
            </a:p>
          </p:txBody>
        </p:sp>
      </p:grpSp>
      <p:grpSp>
        <p:nvGrpSpPr>
          <p:cNvPr id="10" name="Group 9"/>
          <p:cNvGrpSpPr/>
          <p:nvPr/>
        </p:nvGrpSpPr>
        <p:grpSpPr>
          <a:xfrm>
            <a:off x="4687602" y="1905000"/>
            <a:ext cx="3856703" cy="3389531"/>
            <a:chOff x="4687602" y="1905000"/>
            <a:chExt cx="3856703" cy="3389531"/>
          </a:xfrm>
        </p:grpSpPr>
        <p:pic>
          <p:nvPicPr>
            <p:cNvPr id="5" name="Picture 4" descr="Jawfish-churning-Ned-DeLoach.jpg"/>
            <p:cNvPicPr>
              <a:picLocks noChangeAspect="1"/>
            </p:cNvPicPr>
            <p:nvPr/>
          </p:nvPicPr>
          <p:blipFill>
            <a:blip r:embed="rId3"/>
            <a:stretch>
              <a:fillRect/>
            </a:stretch>
          </p:blipFill>
          <p:spPr>
            <a:xfrm>
              <a:off x="4687602" y="1905000"/>
              <a:ext cx="3856703" cy="2743200"/>
            </a:xfrm>
            <a:prstGeom prst="rect">
              <a:avLst/>
            </a:prstGeom>
          </p:spPr>
        </p:pic>
        <p:sp>
          <p:nvSpPr>
            <p:cNvPr id="8" name="TextBox 7"/>
            <p:cNvSpPr txBox="1"/>
            <p:nvPr/>
          </p:nvSpPr>
          <p:spPr>
            <a:xfrm>
              <a:off x="4953000" y="4648200"/>
              <a:ext cx="3320515" cy="646331"/>
            </a:xfrm>
            <a:prstGeom prst="rect">
              <a:avLst/>
            </a:prstGeom>
            <a:noFill/>
          </p:spPr>
          <p:txBody>
            <a:bodyPr wrap="none" rtlCol="0">
              <a:spAutoFit/>
            </a:bodyPr>
            <a:lstStyle/>
            <a:p>
              <a:pPr algn="ctr"/>
              <a:r>
                <a:rPr lang="en-US" altLang="zh-CN" dirty="0" err="1" smtClean="0"/>
                <a:t>Jawfish</a:t>
              </a:r>
              <a:r>
                <a:rPr lang="en-US" altLang="zh-CN" dirty="0" smtClean="0"/>
                <a:t> (</a:t>
              </a:r>
              <a:r>
                <a:rPr lang="en-US" altLang="zh-CN" i="1" dirty="0" err="1" smtClean="0"/>
                <a:t>Opistognathus</a:t>
              </a:r>
              <a:r>
                <a:rPr lang="en-US" altLang="zh-CN" i="1" dirty="0" smtClean="0"/>
                <a:t> </a:t>
              </a:r>
              <a:r>
                <a:rPr lang="en-US" altLang="zh-CN" i="1" dirty="0" err="1" smtClean="0"/>
                <a:t>aurifrons</a:t>
              </a:r>
              <a:r>
                <a:rPr lang="en-US" altLang="zh-CN" dirty="0" smtClean="0"/>
                <a:t>)</a:t>
              </a:r>
            </a:p>
            <a:p>
              <a:pPr algn="ctr"/>
              <a:r>
                <a:rPr lang="zh-CN" altLang="en-US" dirty="0" smtClean="0"/>
                <a:t>黄头后颌鱼</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4" name="Picture 6"/>
          <p:cNvPicPr>
            <a:picLocks noChangeAspect="1" noChangeArrowheads="1"/>
          </p:cNvPicPr>
          <p:nvPr/>
        </p:nvPicPr>
        <p:blipFill>
          <a:blip r:embed="rId2"/>
          <a:srcRect/>
          <a:stretch>
            <a:fillRect/>
          </a:stretch>
        </p:blipFill>
        <p:spPr bwMode="auto">
          <a:xfrm>
            <a:off x="5943600" y="3048000"/>
            <a:ext cx="2971800" cy="1973263"/>
          </a:xfrm>
          <a:prstGeom prst="rect">
            <a:avLst/>
          </a:prstGeom>
          <a:noFill/>
          <a:ln w="12700">
            <a:noFill/>
            <a:miter lim="800000"/>
            <a:headEnd type="none" w="sm" len="sm"/>
            <a:tailEnd type="none" w="sm" len="sm"/>
          </a:ln>
        </p:spPr>
      </p:pic>
      <p:sp>
        <p:nvSpPr>
          <p:cNvPr id="135176" name="Rectangle 8"/>
          <p:cNvSpPr>
            <a:spLocks noChangeArrowheads="1"/>
          </p:cNvSpPr>
          <p:nvPr/>
        </p:nvSpPr>
        <p:spPr bwMode="auto">
          <a:xfrm>
            <a:off x="6172200" y="4953000"/>
            <a:ext cx="2566988" cy="7016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000">
                <a:effectLst>
                  <a:outerShdw blurRad="38100" dist="38100" dir="2700000" algn="tl">
                    <a:srgbClr val="000000"/>
                  </a:outerShdw>
                </a:effectLst>
              </a:rPr>
              <a:t>Pirate perch – </a:t>
            </a:r>
          </a:p>
          <a:p>
            <a:r>
              <a:rPr lang="en-US" sz="2000" i="1">
                <a:effectLst>
                  <a:outerShdw blurRad="38100" dist="38100" dir="2700000" algn="tl">
                    <a:srgbClr val="000000"/>
                  </a:outerShdw>
                </a:effectLst>
              </a:rPr>
              <a:t>Aphredoderus sayanus</a:t>
            </a:r>
            <a:r>
              <a:rPr lang="en-US" sz="2000"/>
              <a:t> </a:t>
            </a:r>
          </a:p>
        </p:txBody>
      </p:sp>
      <p:sp>
        <p:nvSpPr>
          <p:cNvPr id="135177" name="Rectangle 9"/>
          <p:cNvSpPr>
            <a:spLocks noChangeArrowheads="1"/>
          </p:cNvSpPr>
          <p:nvPr/>
        </p:nvSpPr>
        <p:spPr bwMode="auto">
          <a:xfrm>
            <a:off x="5861050" y="5610225"/>
            <a:ext cx="3206750" cy="519113"/>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solidFill>
                  <a:srgbClr val="FFFF66"/>
                </a:solidFill>
                <a:effectLst>
                  <a:outerShdw blurRad="38100" dist="38100" dir="2700000" algn="tl">
                    <a:srgbClr val="FFFFFF"/>
                  </a:outerShdw>
                </a:effectLst>
              </a:rPr>
              <a:t>Hmmm…  MAYBE!</a:t>
            </a:r>
          </a:p>
        </p:txBody>
      </p:sp>
      <p:sp>
        <p:nvSpPr>
          <p:cNvPr id="135183" name="Rectangle 15"/>
          <p:cNvSpPr>
            <a:spLocks noChangeArrowheads="1"/>
          </p:cNvSpPr>
          <p:nvPr/>
        </p:nvSpPr>
        <p:spPr bwMode="auto">
          <a:xfrm rot="16200000">
            <a:off x="-258763" y="2697163"/>
            <a:ext cx="1889125" cy="7620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400">
                <a:solidFill>
                  <a:schemeClr val="tx2"/>
                </a:solidFill>
                <a:effectLst>
                  <a:outerShdw blurRad="38100" dist="38100" dir="2700000" algn="tl">
                    <a:srgbClr val="FFFFFF"/>
                  </a:outerShdw>
                </a:effectLst>
              </a:rPr>
              <a:t>Bearers</a:t>
            </a:r>
          </a:p>
        </p:txBody>
      </p:sp>
      <p:sp>
        <p:nvSpPr>
          <p:cNvPr id="135186" name="Rectangle 18"/>
          <p:cNvSpPr>
            <a:spLocks noGrp="1" noChangeArrowheads="1"/>
          </p:cNvSpPr>
          <p:nvPr>
            <p:ph type="body" idx="1"/>
          </p:nvPr>
        </p:nvSpPr>
        <p:spPr>
          <a:xfrm>
            <a:off x="1676400" y="1066800"/>
            <a:ext cx="7772400" cy="2438400"/>
          </a:xfrm>
        </p:spPr>
        <p:txBody>
          <a:bodyPr/>
          <a:lstStyle/>
          <a:p>
            <a:pPr marL="609600" indent="-609600">
              <a:buFont typeface="Monotype Sorts" pitchFamily="-109" charset="2"/>
              <a:buNone/>
            </a:pPr>
            <a:r>
              <a:rPr lang="en-US"/>
              <a:t>	Auxiliary brooders</a:t>
            </a:r>
          </a:p>
          <a:p>
            <a:pPr marL="609600" indent="-609600">
              <a:buFont typeface="Monotype Sorts" pitchFamily="-109" charset="2"/>
              <a:buNone/>
            </a:pPr>
            <a:r>
              <a:rPr lang="en-US"/>
              <a:t>	Mouth brooders</a:t>
            </a:r>
          </a:p>
          <a:p>
            <a:pPr marL="609600" indent="-609600">
              <a:buFont typeface="Monotype Sorts" pitchFamily="-109" charset="2"/>
              <a:buNone/>
            </a:pPr>
            <a:r>
              <a:rPr lang="en-US">
                <a:solidFill>
                  <a:srgbClr val="FFFF66"/>
                </a:solidFill>
                <a:effectLst>
                  <a:outerShdw blurRad="38100" dist="38100" dir="2700000" algn="tl">
                    <a:srgbClr val="FFFFFF"/>
                  </a:outerShdw>
                </a:effectLst>
              </a:rPr>
              <a:t>	Gill chamber brooders?</a:t>
            </a:r>
          </a:p>
        </p:txBody>
      </p:sp>
      <p:sp>
        <p:nvSpPr>
          <p:cNvPr id="135187" name="Rectangle 19"/>
          <p:cNvSpPr>
            <a:spLocks noChangeArrowheads="1"/>
          </p:cNvSpPr>
          <p:nvPr/>
        </p:nvSpPr>
        <p:spPr bwMode="auto">
          <a:xfrm>
            <a:off x="1447800" y="3810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200">
                <a:solidFill>
                  <a:srgbClr val="FFFF66"/>
                </a:solidFill>
                <a:effectLst>
                  <a:outerShdw blurRad="38100" dist="38100" dir="2700000" algn="tl">
                    <a:srgbClr val="FFFFFF"/>
                  </a:outerShdw>
                </a:effectLst>
              </a:rPr>
              <a:t>External bearers</a:t>
            </a:r>
          </a:p>
        </p:txBody>
      </p:sp>
      <p:pic>
        <p:nvPicPr>
          <p:cNvPr id="23560" name="Picture 21"/>
          <p:cNvPicPr>
            <a:picLocks noChangeAspect="1" noChangeArrowheads="1"/>
          </p:cNvPicPr>
          <p:nvPr/>
        </p:nvPicPr>
        <p:blipFill>
          <a:blip r:embed="rId3"/>
          <a:srcRect/>
          <a:stretch>
            <a:fillRect/>
          </a:stretch>
        </p:blipFill>
        <p:spPr bwMode="auto">
          <a:xfrm>
            <a:off x="1524000" y="3124200"/>
            <a:ext cx="3286125" cy="1570038"/>
          </a:xfrm>
          <a:prstGeom prst="rect">
            <a:avLst/>
          </a:prstGeom>
          <a:noFill/>
          <a:ln w="12700">
            <a:noFill/>
            <a:miter lim="800000"/>
            <a:headEnd type="none" w="sm" len="sm"/>
            <a:tailEnd type="none" w="sm" len="sm"/>
          </a:ln>
        </p:spPr>
      </p:pic>
      <p:sp>
        <p:nvSpPr>
          <p:cNvPr id="135190" name="Rectangle 22"/>
          <p:cNvSpPr>
            <a:spLocks noChangeArrowheads="1"/>
          </p:cNvSpPr>
          <p:nvPr/>
        </p:nvSpPr>
        <p:spPr bwMode="auto">
          <a:xfrm>
            <a:off x="1447800" y="4738688"/>
            <a:ext cx="4110038" cy="519112"/>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solidFill>
                  <a:srgbClr val="FFFF66"/>
                </a:solidFill>
                <a:effectLst>
                  <a:outerShdw blurRad="38100" dist="38100" dir="2700000" algn="tl">
                    <a:srgbClr val="FFFFFF"/>
                  </a:outerShdw>
                </a:effectLst>
              </a:rPr>
              <a:t>Cavefishes - Amblyopsidae</a:t>
            </a:r>
          </a:p>
        </p:txBody>
      </p:sp>
      <p:pic>
        <p:nvPicPr>
          <p:cNvPr id="23562" name="Picture 23"/>
          <p:cNvPicPr>
            <a:picLocks noChangeAspect="1" noChangeArrowheads="1"/>
          </p:cNvPicPr>
          <p:nvPr/>
        </p:nvPicPr>
        <p:blipFill>
          <a:blip r:embed="rId4"/>
          <a:srcRect/>
          <a:stretch>
            <a:fillRect/>
          </a:stretch>
        </p:blipFill>
        <p:spPr bwMode="auto">
          <a:xfrm>
            <a:off x="1528763" y="5326063"/>
            <a:ext cx="1976437" cy="1150937"/>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6" grpId="0"/>
      <p:bldP spid="135177"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7" name="Rectangle 3"/>
          <p:cNvSpPr>
            <a:spLocks noGrp="1" noChangeArrowheads="1"/>
          </p:cNvSpPr>
          <p:nvPr>
            <p:ph type="body" idx="1"/>
          </p:nvPr>
        </p:nvSpPr>
        <p:spPr>
          <a:xfrm>
            <a:off x="1371600" y="1676400"/>
            <a:ext cx="7772400" cy="2438400"/>
          </a:xfrm>
        </p:spPr>
        <p:txBody>
          <a:bodyPr/>
          <a:lstStyle/>
          <a:p>
            <a:pPr marL="609600" indent="-609600">
              <a:buFont typeface="Monotype Sorts" pitchFamily="-109" charset="2"/>
              <a:buNone/>
            </a:pPr>
            <a:r>
              <a:rPr lang="en-US"/>
              <a:t>	Facultative internal bearers</a:t>
            </a:r>
          </a:p>
          <a:p>
            <a:pPr marL="609600" indent="-609600">
              <a:buFont typeface="Monotype Sorts" pitchFamily="-109" charset="2"/>
              <a:buNone/>
            </a:pPr>
            <a:r>
              <a:rPr lang="en-US"/>
              <a:t>	Obligate internal bearers</a:t>
            </a:r>
          </a:p>
          <a:p>
            <a:pPr marL="609600" indent="-609600">
              <a:buFont typeface="Monotype Sorts" pitchFamily="-109" charset="2"/>
              <a:buNone/>
            </a:pPr>
            <a:r>
              <a:rPr lang="en-US">
                <a:solidFill>
                  <a:srgbClr val="FFFF66"/>
                </a:solidFill>
                <a:effectLst>
                  <a:outerShdw blurRad="38100" dist="38100" dir="2700000" algn="tl">
                    <a:srgbClr val="FFFFFF"/>
                  </a:outerShdw>
                </a:effectLst>
              </a:rPr>
              <a:t>	Livebearers</a:t>
            </a:r>
          </a:p>
        </p:txBody>
      </p:sp>
      <p:sp>
        <p:nvSpPr>
          <p:cNvPr id="113668" name="Rectangle 4"/>
          <p:cNvSpPr>
            <a:spLocks noChangeArrowheads="1"/>
          </p:cNvSpPr>
          <p:nvPr/>
        </p:nvSpPr>
        <p:spPr bwMode="auto">
          <a:xfrm>
            <a:off x="1371600" y="609600"/>
            <a:ext cx="7772400" cy="762000"/>
          </a:xfrm>
          <a:prstGeom prst="rect">
            <a:avLst/>
          </a:prstGeom>
          <a:noFill/>
          <a:ln w="9525">
            <a:noFill/>
            <a:miter lim="800000"/>
            <a:headEnd/>
            <a:tailEnd/>
          </a:ln>
          <a:effectLst/>
        </p:spPr>
        <p:txBody>
          <a:bodyPr lIns="92075" tIns="46037" rIns="92075" bIns="46037">
            <a:prstTxWarp prst="textNoShape">
              <a:avLst/>
            </a:prstTxWarp>
          </a:bodyPr>
          <a:lstStyle/>
          <a:p>
            <a:pPr marL="342900" indent="-342900">
              <a:spcBef>
                <a:spcPct val="20000"/>
              </a:spcBef>
              <a:buClr>
                <a:schemeClr val="tx2"/>
              </a:buClr>
              <a:buSzPct val="75000"/>
              <a:buFont typeface="Monotype Sorts" pitchFamily="-109" charset="2"/>
              <a:buNone/>
            </a:pPr>
            <a:r>
              <a:rPr lang="en-US" sz="3600">
                <a:solidFill>
                  <a:srgbClr val="FFFF66"/>
                </a:solidFill>
                <a:effectLst>
                  <a:outerShdw blurRad="38100" dist="38100" dir="2700000" algn="tl">
                    <a:srgbClr val="FFFFFF"/>
                  </a:outerShdw>
                </a:effectLst>
              </a:rPr>
              <a:t>	Internal bearers</a:t>
            </a:r>
          </a:p>
        </p:txBody>
      </p:sp>
      <p:sp>
        <p:nvSpPr>
          <p:cNvPr id="24580" name="Line 6"/>
          <p:cNvSpPr>
            <a:spLocks noChangeShapeType="1"/>
          </p:cNvSpPr>
          <p:nvPr/>
        </p:nvSpPr>
        <p:spPr bwMode="auto">
          <a:xfrm flipV="1">
            <a:off x="6553200" y="1662113"/>
            <a:ext cx="304800" cy="304800"/>
          </a:xfrm>
          <a:prstGeom prst="line">
            <a:avLst/>
          </a:prstGeom>
          <a:noFill/>
          <a:ln w="38100">
            <a:solidFill>
              <a:schemeClr val="tx1"/>
            </a:solidFill>
            <a:round/>
            <a:headEnd type="none" w="sm" len="sm"/>
            <a:tailEnd type="triangle" w="sm" len="sm"/>
          </a:ln>
        </p:spPr>
        <p:txBody>
          <a:bodyPr>
            <a:prstTxWarp prst="textNoShape">
              <a:avLst/>
            </a:prstTxWarp>
          </a:bodyPr>
          <a:lstStyle/>
          <a:p>
            <a:endParaRPr lang="en-US"/>
          </a:p>
        </p:txBody>
      </p:sp>
      <p:sp>
        <p:nvSpPr>
          <p:cNvPr id="113671" name="Text Box 7"/>
          <p:cNvSpPr txBox="1">
            <a:spLocks noChangeArrowheads="1"/>
          </p:cNvSpPr>
          <p:nvPr/>
        </p:nvSpPr>
        <p:spPr bwMode="auto">
          <a:xfrm>
            <a:off x="5889625" y="1143000"/>
            <a:ext cx="2187575" cy="519113"/>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effectLst>
                  <a:outerShdw blurRad="38100" dist="38100" dir="2700000" algn="tl">
                    <a:srgbClr val="000000"/>
                  </a:outerShdw>
                </a:effectLst>
              </a:rPr>
              <a:t>Some killifish</a:t>
            </a:r>
          </a:p>
        </p:txBody>
      </p:sp>
      <p:sp>
        <p:nvSpPr>
          <p:cNvPr id="24582" name="Line 8"/>
          <p:cNvSpPr>
            <a:spLocks noChangeShapeType="1"/>
          </p:cNvSpPr>
          <p:nvPr/>
        </p:nvSpPr>
        <p:spPr bwMode="auto">
          <a:xfrm flipV="1">
            <a:off x="6172200" y="2576513"/>
            <a:ext cx="381000" cy="0"/>
          </a:xfrm>
          <a:prstGeom prst="line">
            <a:avLst/>
          </a:prstGeom>
          <a:noFill/>
          <a:ln w="38100">
            <a:solidFill>
              <a:schemeClr val="tx1"/>
            </a:solidFill>
            <a:round/>
            <a:headEnd type="none" w="sm" len="sm"/>
            <a:tailEnd type="triangle" w="sm" len="sm"/>
          </a:ln>
        </p:spPr>
        <p:txBody>
          <a:bodyPr>
            <a:prstTxWarp prst="textNoShape">
              <a:avLst/>
            </a:prstTxWarp>
          </a:bodyPr>
          <a:lstStyle/>
          <a:p>
            <a:endParaRPr lang="en-US"/>
          </a:p>
        </p:txBody>
      </p:sp>
      <p:sp>
        <p:nvSpPr>
          <p:cNvPr id="113673" name="Text Box 9"/>
          <p:cNvSpPr txBox="1">
            <a:spLocks noChangeArrowheads="1"/>
          </p:cNvSpPr>
          <p:nvPr/>
        </p:nvSpPr>
        <p:spPr bwMode="auto">
          <a:xfrm>
            <a:off x="6575425" y="2286000"/>
            <a:ext cx="2435225" cy="519113"/>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effectLst>
                  <a:outerShdw blurRad="38100" dist="38100" dir="2700000" algn="tl">
                    <a:srgbClr val="000000"/>
                  </a:outerShdw>
                </a:effectLst>
              </a:rPr>
              <a:t>Sharks and rays</a:t>
            </a:r>
          </a:p>
        </p:txBody>
      </p:sp>
      <p:pic>
        <p:nvPicPr>
          <p:cNvPr id="24584" name="Picture 11"/>
          <p:cNvPicPr>
            <a:picLocks noChangeAspect="1" noChangeArrowheads="1"/>
          </p:cNvPicPr>
          <p:nvPr/>
        </p:nvPicPr>
        <p:blipFill>
          <a:blip r:embed="rId3"/>
          <a:srcRect/>
          <a:stretch>
            <a:fillRect/>
          </a:stretch>
        </p:blipFill>
        <p:spPr bwMode="auto">
          <a:xfrm>
            <a:off x="5867400" y="3429000"/>
            <a:ext cx="2428875" cy="2070100"/>
          </a:xfrm>
          <a:prstGeom prst="rect">
            <a:avLst/>
          </a:prstGeom>
          <a:noFill/>
          <a:ln w="12700">
            <a:noFill/>
            <a:miter lim="800000"/>
            <a:headEnd type="none" w="sm" len="sm"/>
            <a:tailEnd type="none" w="sm" len="sm"/>
          </a:ln>
        </p:spPr>
      </p:pic>
      <p:sp>
        <p:nvSpPr>
          <p:cNvPr id="113676" name="Rectangle 12"/>
          <p:cNvSpPr>
            <a:spLocks noChangeArrowheads="1"/>
          </p:cNvSpPr>
          <p:nvPr/>
        </p:nvSpPr>
        <p:spPr bwMode="auto">
          <a:xfrm>
            <a:off x="5789613" y="5486400"/>
            <a:ext cx="2668587" cy="7016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000">
                <a:effectLst>
                  <a:outerShdw blurRad="38100" dist="38100" dir="2700000" algn="tl">
                    <a:srgbClr val="000000"/>
                  </a:outerShdw>
                </a:effectLst>
              </a:rPr>
              <a:t>Western mosquitofish – </a:t>
            </a:r>
          </a:p>
          <a:p>
            <a:r>
              <a:rPr lang="en-US" sz="2000" i="1">
                <a:effectLst>
                  <a:outerShdw blurRad="38100" dist="38100" dir="2700000" algn="tl">
                    <a:srgbClr val="000000"/>
                  </a:outerShdw>
                </a:effectLst>
              </a:rPr>
              <a:t>Gambusia affinis</a:t>
            </a:r>
            <a:r>
              <a:rPr lang="en-US" sz="2000"/>
              <a:t> </a:t>
            </a:r>
          </a:p>
        </p:txBody>
      </p:sp>
      <p:sp>
        <p:nvSpPr>
          <p:cNvPr id="113678" name="Rectangle 14"/>
          <p:cNvSpPr>
            <a:spLocks noChangeArrowheads="1"/>
          </p:cNvSpPr>
          <p:nvPr/>
        </p:nvSpPr>
        <p:spPr bwMode="auto">
          <a:xfrm rot="16200000">
            <a:off x="-258763" y="2697163"/>
            <a:ext cx="1889125" cy="7620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400">
                <a:solidFill>
                  <a:schemeClr val="tx2"/>
                </a:solidFill>
                <a:effectLst>
                  <a:outerShdw blurRad="38100" dist="38100" dir="2700000" algn="tl">
                    <a:srgbClr val="FFFFFF"/>
                  </a:outerShdw>
                </a:effectLst>
              </a:rPr>
              <a:t>Bearers</a:t>
            </a:r>
          </a:p>
        </p:txBody>
      </p:sp>
      <p:grpSp>
        <p:nvGrpSpPr>
          <p:cNvPr id="13" name="Group 12"/>
          <p:cNvGrpSpPr/>
          <p:nvPr/>
        </p:nvGrpSpPr>
        <p:grpSpPr>
          <a:xfrm>
            <a:off x="1301750" y="3048000"/>
            <a:ext cx="4445000" cy="3696733"/>
            <a:chOff x="1301750" y="3048000"/>
            <a:chExt cx="4445000" cy="3696733"/>
          </a:xfrm>
        </p:grpSpPr>
        <p:pic>
          <p:nvPicPr>
            <p:cNvPr id="11" name="Picture 10" descr="SeisRipeSpawningBSP16June2005.jpg"/>
            <p:cNvPicPr>
              <a:picLocks noChangeAspect="1"/>
            </p:cNvPicPr>
            <p:nvPr/>
          </p:nvPicPr>
          <p:blipFill>
            <a:blip r:embed="rId4"/>
            <a:stretch>
              <a:fillRect/>
            </a:stretch>
          </p:blipFill>
          <p:spPr>
            <a:xfrm>
              <a:off x="1301750" y="3048000"/>
              <a:ext cx="4445000" cy="3327401"/>
            </a:xfrm>
            <a:prstGeom prst="rect">
              <a:avLst/>
            </a:prstGeom>
          </p:spPr>
        </p:pic>
        <p:sp>
          <p:nvSpPr>
            <p:cNvPr id="12" name="TextBox 11"/>
            <p:cNvSpPr txBox="1"/>
            <p:nvPr/>
          </p:nvSpPr>
          <p:spPr>
            <a:xfrm>
              <a:off x="1752600" y="6375401"/>
              <a:ext cx="3550809" cy="369332"/>
            </a:xfrm>
            <a:prstGeom prst="rect">
              <a:avLst/>
            </a:prstGeom>
            <a:noFill/>
          </p:spPr>
          <p:txBody>
            <a:bodyPr wrap="none" rtlCol="0">
              <a:spAutoFit/>
            </a:bodyPr>
            <a:lstStyle/>
            <a:p>
              <a:r>
                <a:rPr lang="en-US" dirty="0" smtClean="0"/>
                <a:t>S</a:t>
              </a:r>
              <a:r>
                <a:rPr lang="en-US" altLang="zh-CN" dirty="0" smtClean="0"/>
                <a:t>urfperch - </a:t>
              </a:r>
              <a:r>
                <a:rPr lang="en-US" altLang="zh-CN" i="1" dirty="0" err="1" smtClean="0"/>
                <a:t>Amphistichus</a:t>
              </a:r>
              <a:r>
                <a:rPr lang="en-US" altLang="zh-CN" i="1" dirty="0" smtClean="0"/>
                <a:t> </a:t>
              </a:r>
              <a:r>
                <a:rPr lang="en-US" altLang="zh-CN" i="1" dirty="0" err="1" smtClean="0"/>
                <a:t>argenteus</a:t>
              </a:r>
              <a:endParaRPr lang="en-US" i="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143000"/>
          </a:xfrm>
        </p:spPr>
        <p:txBody>
          <a:bodyPr/>
          <a:lstStyle/>
          <a:p>
            <a:r>
              <a:rPr lang="en-US" altLang="zh-CN" dirty="0" smtClean="0"/>
              <a:t>Guppy video</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19200" y="76200"/>
            <a:ext cx="7848600" cy="1143000"/>
          </a:xfrm>
        </p:spPr>
        <p:txBody>
          <a:bodyPr/>
          <a:lstStyle/>
          <a:p>
            <a:r>
              <a:rPr lang="en-US" sz="4000">
                <a:solidFill>
                  <a:schemeClr val="tx1"/>
                </a:solidFill>
              </a:rPr>
              <a:t>How would you classify this fish?!?</a:t>
            </a:r>
          </a:p>
        </p:txBody>
      </p:sp>
      <p:sp>
        <p:nvSpPr>
          <p:cNvPr id="150531" name="Text Box 3"/>
          <p:cNvSpPr txBox="1">
            <a:spLocks noChangeArrowheads="1"/>
          </p:cNvSpPr>
          <p:nvPr/>
        </p:nvSpPr>
        <p:spPr bwMode="auto">
          <a:xfrm>
            <a:off x="990600" y="1828800"/>
            <a:ext cx="2895600" cy="519113"/>
          </a:xfrm>
          <a:prstGeom prst="rect">
            <a:avLst/>
          </a:prstGeom>
          <a:noFill/>
          <a:ln w="12700">
            <a:noFill/>
            <a:miter lim="800000"/>
            <a:headEnd type="none" w="sm" len="sm"/>
            <a:tailEnd type="none" w="sm" len="sm"/>
          </a:ln>
          <a:effectLst/>
        </p:spPr>
        <p:txBody>
          <a:bodyPr>
            <a:prstTxWarp prst="textNoShape">
              <a:avLst/>
            </a:prstTxWarp>
            <a:spAutoFit/>
          </a:bodyPr>
          <a:lstStyle/>
          <a:p>
            <a:pPr marL="457200" indent="-457200">
              <a:buFontTx/>
              <a:buAutoNum type="alphaUcPeriod"/>
            </a:pPr>
            <a:r>
              <a:rPr lang="en-US">
                <a:effectLst>
                  <a:outerShdw blurRad="38100" dist="38100" dir="2700000" algn="tl">
                    <a:srgbClr val="000000"/>
                  </a:outerShdw>
                </a:effectLst>
              </a:rPr>
              <a:t>Non-guarder</a:t>
            </a:r>
          </a:p>
        </p:txBody>
      </p:sp>
      <p:sp>
        <p:nvSpPr>
          <p:cNvPr id="150532" name="Text Box 4"/>
          <p:cNvSpPr txBox="1">
            <a:spLocks noChangeArrowheads="1"/>
          </p:cNvSpPr>
          <p:nvPr/>
        </p:nvSpPr>
        <p:spPr bwMode="auto">
          <a:xfrm>
            <a:off x="990600" y="3244850"/>
            <a:ext cx="1763713" cy="519113"/>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effectLst>
                  <a:outerShdw blurRad="38100" dist="38100" dir="2700000" algn="tl">
                    <a:srgbClr val="000000"/>
                  </a:outerShdw>
                </a:effectLst>
              </a:rPr>
              <a:t>B. Guarder</a:t>
            </a:r>
          </a:p>
        </p:txBody>
      </p:sp>
      <p:sp>
        <p:nvSpPr>
          <p:cNvPr id="150533" name="Text Box 5"/>
          <p:cNvSpPr txBox="1">
            <a:spLocks noChangeArrowheads="1"/>
          </p:cNvSpPr>
          <p:nvPr/>
        </p:nvSpPr>
        <p:spPr bwMode="auto">
          <a:xfrm>
            <a:off x="990600" y="4586288"/>
            <a:ext cx="1544638" cy="519112"/>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effectLst>
                  <a:outerShdw blurRad="38100" dist="38100" dir="2700000" algn="tl">
                    <a:srgbClr val="000000"/>
                  </a:outerShdw>
                </a:effectLst>
              </a:rPr>
              <a:t>C. Bearer</a:t>
            </a:r>
          </a:p>
        </p:txBody>
      </p:sp>
      <p:sp>
        <p:nvSpPr>
          <p:cNvPr id="150534" name="Text Box 6"/>
          <p:cNvSpPr txBox="1">
            <a:spLocks noChangeArrowheads="1"/>
          </p:cNvSpPr>
          <p:nvPr/>
        </p:nvSpPr>
        <p:spPr bwMode="auto">
          <a:xfrm>
            <a:off x="990600" y="5653088"/>
            <a:ext cx="6134100" cy="519112"/>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effectLst>
                  <a:outerShdw blurRad="38100" dist="38100" dir="2700000" algn="tl">
                    <a:srgbClr val="000000"/>
                  </a:outerShdw>
                </a:effectLst>
              </a:rPr>
              <a:t>D. I have no clue, but it looks pretty cool!</a:t>
            </a:r>
          </a:p>
        </p:txBody>
      </p:sp>
      <p:pic>
        <p:nvPicPr>
          <p:cNvPr id="25607" name="Picture 7"/>
          <p:cNvPicPr>
            <a:picLocks noChangeAspect="1" noChangeArrowheads="1"/>
          </p:cNvPicPr>
          <p:nvPr/>
        </p:nvPicPr>
        <p:blipFill>
          <a:blip r:embed="rId3"/>
          <a:srcRect l="22874" t="23590" r="21115" b="24770"/>
          <a:stretch>
            <a:fillRect/>
          </a:stretch>
        </p:blipFill>
        <p:spPr bwMode="auto">
          <a:xfrm>
            <a:off x="4038600" y="1677988"/>
            <a:ext cx="4495800" cy="2513012"/>
          </a:xfrm>
          <a:prstGeom prst="rect">
            <a:avLst/>
          </a:prstGeom>
          <a:noFill/>
          <a:ln w="9525">
            <a:noFill/>
            <a:miter lim="800000"/>
            <a:headEnd/>
            <a:tailEnd/>
          </a:ln>
        </p:spPr>
      </p:pic>
      <p:pic>
        <p:nvPicPr>
          <p:cNvPr id="25608" name="PRS Question Icon" descr="PRS Question Icon"/>
          <p:cNvPicPr>
            <a:picLocks noChangeAspect="1" noChangeArrowheads="1"/>
          </p:cNvPicPr>
          <p:nvPr>
            <p:custDataLst>
              <p:tags r:id="rId1"/>
            </p:custDataLst>
          </p:nvPr>
        </p:nvPicPr>
        <p:blipFill>
          <a:blip r:embed="rId4"/>
          <a:srcRect/>
          <a:stretch>
            <a:fillRect/>
          </a:stretch>
        </p:blipFill>
        <p:spPr bwMode="auto">
          <a:xfrm>
            <a:off x="127000" y="127000"/>
            <a:ext cx="609600" cy="60960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43000" y="76200"/>
            <a:ext cx="7924800" cy="1143000"/>
          </a:xfrm>
        </p:spPr>
        <p:txBody>
          <a:bodyPr>
            <a:normAutofit fontScale="90000"/>
          </a:bodyPr>
          <a:lstStyle/>
          <a:p>
            <a:r>
              <a:rPr lang="en-US" sz="4000">
                <a:solidFill>
                  <a:schemeClr val="tx1"/>
                </a:solidFill>
              </a:rPr>
              <a:t>The enigmatic nurseryfish </a:t>
            </a:r>
            <a:br>
              <a:rPr lang="en-US" sz="4000">
                <a:solidFill>
                  <a:schemeClr val="tx1"/>
                </a:solidFill>
              </a:rPr>
            </a:br>
            <a:r>
              <a:rPr lang="en-US" sz="4000">
                <a:solidFill>
                  <a:schemeClr val="tx1"/>
                </a:solidFill>
              </a:rPr>
              <a:t>(</a:t>
            </a:r>
            <a:r>
              <a:rPr lang="en-US" sz="4000" i="1">
                <a:solidFill>
                  <a:schemeClr val="tx1"/>
                </a:solidFill>
              </a:rPr>
              <a:t>Kurtus gulliveri</a:t>
            </a:r>
            <a:r>
              <a:rPr lang="en-US" sz="4000">
                <a:solidFill>
                  <a:schemeClr val="tx1"/>
                </a:solidFill>
              </a:rPr>
              <a:t>)</a:t>
            </a:r>
          </a:p>
        </p:txBody>
      </p:sp>
      <p:pic>
        <p:nvPicPr>
          <p:cNvPr id="26627" name="Picture 3"/>
          <p:cNvPicPr>
            <a:picLocks noChangeAspect="1" noChangeArrowheads="1"/>
          </p:cNvPicPr>
          <p:nvPr/>
        </p:nvPicPr>
        <p:blipFill>
          <a:blip r:embed="rId3"/>
          <a:srcRect/>
          <a:stretch>
            <a:fillRect/>
          </a:stretch>
        </p:blipFill>
        <p:spPr bwMode="auto">
          <a:xfrm>
            <a:off x="1524000" y="4724400"/>
            <a:ext cx="1190625" cy="1638300"/>
          </a:xfrm>
          <a:prstGeom prst="rect">
            <a:avLst/>
          </a:prstGeom>
          <a:noFill/>
          <a:ln w="12700">
            <a:noFill/>
            <a:miter lim="800000"/>
            <a:headEnd type="none" w="sm" len="sm"/>
            <a:tailEnd type="none" w="sm" len="sm"/>
          </a:ln>
        </p:spPr>
      </p:pic>
      <p:pic>
        <p:nvPicPr>
          <p:cNvPr id="26628" name="Picture 5"/>
          <p:cNvPicPr>
            <a:picLocks noChangeAspect="1" noChangeArrowheads="1"/>
          </p:cNvPicPr>
          <p:nvPr/>
        </p:nvPicPr>
        <p:blipFill>
          <a:blip r:embed="rId4"/>
          <a:srcRect/>
          <a:stretch>
            <a:fillRect/>
          </a:stretch>
        </p:blipFill>
        <p:spPr bwMode="auto">
          <a:xfrm>
            <a:off x="1524000" y="1676400"/>
            <a:ext cx="4343400" cy="2355850"/>
          </a:xfrm>
          <a:prstGeom prst="rect">
            <a:avLst/>
          </a:prstGeom>
          <a:noFill/>
          <a:ln w="12700">
            <a:noFill/>
            <a:miter lim="800000"/>
            <a:headEnd type="none" w="sm" len="sm"/>
            <a:tailEnd type="none" w="sm" len="sm"/>
          </a:ln>
        </p:spPr>
      </p:pic>
      <p:pic>
        <p:nvPicPr>
          <p:cNvPr id="26629" name="Picture 4"/>
          <p:cNvPicPr>
            <a:picLocks noChangeAspect="1" noChangeArrowheads="1"/>
          </p:cNvPicPr>
          <p:nvPr/>
        </p:nvPicPr>
        <p:blipFill>
          <a:blip r:embed="rId5"/>
          <a:srcRect/>
          <a:stretch>
            <a:fillRect/>
          </a:stretch>
        </p:blipFill>
        <p:spPr bwMode="auto">
          <a:xfrm>
            <a:off x="6553200" y="3733800"/>
            <a:ext cx="2205038" cy="2762250"/>
          </a:xfrm>
          <a:prstGeom prst="rect">
            <a:avLst/>
          </a:prstGeom>
          <a:noFill/>
          <a:ln w="12700">
            <a:noFill/>
            <a:miter lim="800000"/>
            <a:headEnd type="none" w="sm" len="sm"/>
            <a:tailEnd type="none" w="sm" len="sm"/>
          </a:ln>
        </p:spPr>
      </p:pic>
      <p:pic>
        <p:nvPicPr>
          <p:cNvPr id="26630" name="Picture 7"/>
          <p:cNvPicPr>
            <a:picLocks noChangeAspect="1" noChangeArrowheads="1"/>
          </p:cNvPicPr>
          <p:nvPr/>
        </p:nvPicPr>
        <p:blipFill>
          <a:blip r:embed="rId6"/>
          <a:srcRect/>
          <a:stretch>
            <a:fillRect/>
          </a:stretch>
        </p:blipFill>
        <p:spPr bwMode="auto">
          <a:xfrm>
            <a:off x="6400800" y="1524000"/>
            <a:ext cx="2362200" cy="1771650"/>
          </a:xfrm>
          <a:prstGeom prst="rect">
            <a:avLst/>
          </a:prstGeom>
          <a:noFill/>
          <a:ln w="12700">
            <a:noFill/>
            <a:miter lim="800000"/>
            <a:headEnd type="none" w="sm" len="sm"/>
            <a:tailEnd type="none" w="sm" len="sm"/>
          </a:ln>
        </p:spPr>
      </p:pic>
      <p:pic>
        <p:nvPicPr>
          <p:cNvPr id="26631" name="Picture 8"/>
          <p:cNvPicPr>
            <a:picLocks noChangeAspect="1" noChangeArrowheads="1"/>
          </p:cNvPicPr>
          <p:nvPr/>
        </p:nvPicPr>
        <p:blipFill>
          <a:blip r:embed="rId7"/>
          <a:srcRect/>
          <a:stretch>
            <a:fillRect/>
          </a:stretch>
        </p:blipFill>
        <p:spPr bwMode="auto">
          <a:xfrm>
            <a:off x="3352800" y="4419600"/>
            <a:ext cx="2590800" cy="1943100"/>
          </a:xfrm>
          <a:prstGeom prst="rect">
            <a:avLst/>
          </a:prstGeom>
          <a:noFill/>
          <a:ln w="9525">
            <a:noFill/>
            <a:miter lim="800000"/>
            <a:headEnd/>
            <a:tailEnd/>
          </a:ln>
        </p:spPr>
      </p:pic>
      <p:pic>
        <p:nvPicPr>
          <p:cNvPr id="137227" name="Picture 11" descr="Darwin -Crocs"/>
          <p:cNvPicPr>
            <a:picLocks noChangeAspect="1" noChangeArrowheads="1"/>
          </p:cNvPicPr>
          <p:nvPr/>
        </p:nvPicPr>
        <p:blipFill>
          <a:blip r:embed="rId8"/>
          <a:srcRect/>
          <a:stretch>
            <a:fillRect/>
          </a:stretch>
        </p:blipFill>
        <p:spPr bwMode="auto">
          <a:xfrm>
            <a:off x="2852738" y="2130425"/>
            <a:ext cx="6062662" cy="4422775"/>
          </a:xfrm>
          <a:prstGeom prst="rect">
            <a:avLst/>
          </a:prstGeom>
          <a:noFill/>
          <a:ln w="9525">
            <a:noFill/>
            <a:miter lim="800000"/>
            <a:headEnd/>
            <a:tailEnd/>
          </a:ln>
        </p:spPr>
      </p:pic>
      <p:sp>
        <p:nvSpPr>
          <p:cNvPr id="137228" name="Rectangle 12"/>
          <p:cNvSpPr>
            <a:spLocks noChangeArrowheads="1"/>
          </p:cNvSpPr>
          <p:nvPr/>
        </p:nvSpPr>
        <p:spPr bwMode="auto">
          <a:xfrm rot="16200000">
            <a:off x="-150019" y="2805907"/>
            <a:ext cx="1671637" cy="7620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400">
                <a:solidFill>
                  <a:schemeClr val="tx2"/>
                </a:solidFill>
                <a:effectLst>
                  <a:outerShdw blurRad="38100" dist="38100" dir="2700000" algn="tl">
                    <a:srgbClr val="FFFFFF"/>
                  </a:outerShdw>
                </a:effectLst>
              </a:rPr>
              <a:t>Bearer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childTnLst>
                          </p:cTn>
                        </p:par>
                        <p:par>
                          <p:cTn id="7" fill="hold">
                            <p:stCondLst>
                              <p:cond delay="0"/>
                            </p:stCondLst>
                            <p:childTnLst>
                              <p:par>
                                <p:cTn id="8" presetID="35" presetClass="emph" presetSubtype="0" fill="hold" grpId="0" nodeType="afterEffect">
                                  <p:stCondLst>
                                    <p:cond delay="0"/>
                                  </p:stCondLst>
                                  <p:childTnLst>
                                    <p:anim calcmode="discrete" valueType="str">
                                      <p:cBhvr>
                                        <p:cTn id="9" dur="1000" fill="hold"/>
                                        <p:tgtEl>
                                          <p:spTgt spid="137228"/>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grpId="2" nodeType="afterEffect">
                                  <p:stCondLst>
                                    <p:cond delay="0"/>
                                  </p:stCondLst>
                                  <p:childTnLst>
                                    <p:anim calcmode="discrete" valueType="str">
                                      <p:cBhvr>
                                        <p:cTn id="12" dur="1000" fill="hold"/>
                                        <p:tgtEl>
                                          <p:spTgt spid="137228"/>
                                        </p:tgtEl>
                                        <p:attrNameLst>
                                          <p:attrName>style.visibility</p:attrName>
                                        </p:attrNameLst>
                                      </p:cBhvr>
                                      <p:tavLst>
                                        <p:tav tm="0">
                                          <p:val>
                                            <p:strVal val="hidden"/>
                                          </p:val>
                                        </p:tav>
                                        <p:tav tm="50000">
                                          <p:val>
                                            <p:strVal val="visible"/>
                                          </p:val>
                                        </p:tav>
                                      </p:tavLst>
                                    </p:anim>
                                  </p:childTnLst>
                                </p:cTn>
                              </p:par>
                            </p:childTnLst>
                          </p:cTn>
                        </p:par>
                        <p:par>
                          <p:cTn id="13" fill="hold">
                            <p:stCondLst>
                              <p:cond delay="2000"/>
                            </p:stCondLst>
                            <p:childTnLst>
                              <p:par>
                                <p:cTn id="14" presetID="35" presetClass="emph" presetSubtype="0" fill="hold" grpId="3" nodeType="afterEffect">
                                  <p:stCondLst>
                                    <p:cond delay="0"/>
                                  </p:stCondLst>
                                  <p:childTnLst>
                                    <p:anim calcmode="discrete" valueType="str">
                                      <p:cBhvr>
                                        <p:cTn id="15" dur="1000" fill="hold"/>
                                        <p:tgtEl>
                                          <p:spTgt spid="137228"/>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nodeType="clickEffect">
                                  <p:stCondLst>
                                    <p:cond delay="0"/>
                                  </p:stCondLst>
                                  <p:childTnLst>
                                    <p:set>
                                      <p:cBhvr>
                                        <p:cTn id="19" dur="1" fill="hold">
                                          <p:stCondLst>
                                            <p:cond delay="0"/>
                                          </p:stCondLst>
                                        </p:cTn>
                                        <p:tgtEl>
                                          <p:spTgt spid="137227"/>
                                        </p:tgtEl>
                                        <p:attrNameLst>
                                          <p:attrName>style.visibility</p:attrName>
                                        </p:attrNameLst>
                                      </p:cBhvr>
                                      <p:to>
                                        <p:strVal val="visible"/>
                                      </p:to>
                                    </p:set>
                                    <p:animEffect transition="in" filter="fade">
                                      <p:cBhvr>
                                        <p:cTn id="20" dur="770" decel="100000"/>
                                        <p:tgtEl>
                                          <p:spTgt spid="137227"/>
                                        </p:tgtEl>
                                      </p:cBhvr>
                                    </p:animEffect>
                                    <p:animScale>
                                      <p:cBhvr>
                                        <p:cTn id="21" dur="770" decel="100000"/>
                                        <p:tgtEl>
                                          <p:spTgt spid="137227"/>
                                        </p:tgtEl>
                                      </p:cBhvr>
                                      <p:from x="10000" y="10000"/>
                                      <p:to x="200000" y="450000"/>
                                    </p:animScale>
                                    <p:animScale>
                                      <p:cBhvr>
                                        <p:cTn id="22" dur="1230" accel="100000" fill="hold">
                                          <p:stCondLst>
                                            <p:cond delay="770"/>
                                          </p:stCondLst>
                                        </p:cTn>
                                        <p:tgtEl>
                                          <p:spTgt spid="137227"/>
                                        </p:tgtEl>
                                      </p:cBhvr>
                                      <p:from x="200000" y="450000"/>
                                      <p:to x="100000" y="100000"/>
                                    </p:animScale>
                                    <p:set>
                                      <p:cBhvr>
                                        <p:cTn id="23" dur="770" fill="hold"/>
                                        <p:tgtEl>
                                          <p:spTgt spid="137227"/>
                                        </p:tgtEl>
                                        <p:attrNameLst>
                                          <p:attrName>ppt_x</p:attrName>
                                        </p:attrNameLst>
                                      </p:cBhvr>
                                      <p:to>
                                        <p:strVal val="(0.5)"/>
                                      </p:to>
                                    </p:set>
                                    <p:anim from="(0.5)" to="(#ppt_x)" calcmode="lin" valueType="num">
                                      <p:cBhvr>
                                        <p:cTn id="24" dur="1230" accel="100000" fill="hold">
                                          <p:stCondLst>
                                            <p:cond delay="770"/>
                                          </p:stCondLst>
                                        </p:cTn>
                                        <p:tgtEl>
                                          <p:spTgt spid="137227"/>
                                        </p:tgtEl>
                                        <p:attrNameLst>
                                          <p:attrName>ppt_x</p:attrName>
                                        </p:attrNameLst>
                                      </p:cBhvr>
                                    </p:anim>
                                    <p:set>
                                      <p:cBhvr>
                                        <p:cTn id="25" dur="770" fill="hold"/>
                                        <p:tgtEl>
                                          <p:spTgt spid="137227"/>
                                        </p:tgtEl>
                                        <p:attrNameLst>
                                          <p:attrName>ppt_y</p:attrName>
                                        </p:attrNameLst>
                                      </p:cBhvr>
                                      <p:to>
                                        <p:strVal val="(#ppt_y+0.4)"/>
                                      </p:to>
                                    </p:set>
                                    <p:anim from="(#ppt_y+0.4)" to="(#ppt_y)" calcmode="lin" valueType="num">
                                      <p:cBhvr>
                                        <p:cTn id="26" dur="1230" accel="100000" fill="hold">
                                          <p:stCondLst>
                                            <p:cond delay="770"/>
                                          </p:stCondLst>
                                        </p:cTn>
                                        <p:tgtEl>
                                          <p:spTgt spid="1372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8" grpId="0"/>
      <p:bldP spid="137228" grpId="1"/>
      <p:bldP spid="137228" grpId="2"/>
      <p:bldP spid="137228" grpId="3"/>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295400" y="76200"/>
            <a:ext cx="7772400" cy="1143000"/>
          </a:xfrm>
        </p:spPr>
        <p:txBody>
          <a:bodyPr/>
          <a:lstStyle/>
          <a:p>
            <a:r>
              <a:rPr lang="en-US">
                <a:solidFill>
                  <a:schemeClr val="tx1"/>
                </a:solidFill>
                <a:effectLst>
                  <a:outerShdw blurRad="38100" dist="38100" dir="2700000" algn="tl">
                    <a:srgbClr val="000000"/>
                  </a:outerShdw>
                </a:effectLst>
              </a:rPr>
              <a:t>Environmental cues</a:t>
            </a:r>
          </a:p>
        </p:txBody>
      </p:sp>
      <p:pic>
        <p:nvPicPr>
          <p:cNvPr id="27651" name="Picture 7"/>
          <p:cNvPicPr>
            <a:picLocks noChangeAspect="1" noChangeArrowheads="1"/>
          </p:cNvPicPr>
          <p:nvPr/>
        </p:nvPicPr>
        <p:blipFill>
          <a:blip r:embed="rId3"/>
          <a:srcRect/>
          <a:stretch>
            <a:fillRect/>
          </a:stretch>
        </p:blipFill>
        <p:spPr bwMode="auto">
          <a:xfrm>
            <a:off x="6248400" y="1295400"/>
            <a:ext cx="2571750" cy="3171825"/>
          </a:xfrm>
          <a:prstGeom prst="rect">
            <a:avLst/>
          </a:prstGeom>
          <a:noFill/>
          <a:ln w="12700">
            <a:noFill/>
            <a:miter lim="800000"/>
            <a:headEnd type="none" w="sm" len="sm"/>
            <a:tailEnd type="none" w="sm" len="sm"/>
          </a:ln>
        </p:spPr>
      </p:pic>
      <p:pic>
        <p:nvPicPr>
          <p:cNvPr id="27652" name="Picture 8"/>
          <p:cNvPicPr>
            <a:picLocks noChangeAspect="1" noChangeArrowheads="1"/>
          </p:cNvPicPr>
          <p:nvPr/>
        </p:nvPicPr>
        <p:blipFill>
          <a:blip r:embed="rId4"/>
          <a:srcRect/>
          <a:stretch>
            <a:fillRect/>
          </a:stretch>
        </p:blipFill>
        <p:spPr bwMode="auto">
          <a:xfrm>
            <a:off x="1524000" y="1371600"/>
            <a:ext cx="2705100" cy="2695575"/>
          </a:xfrm>
          <a:prstGeom prst="rect">
            <a:avLst/>
          </a:prstGeom>
          <a:noFill/>
          <a:ln w="12700">
            <a:noFill/>
            <a:miter lim="800000"/>
            <a:headEnd type="none" w="sm" len="sm"/>
            <a:tailEnd type="none" w="sm" len="sm"/>
          </a:ln>
        </p:spPr>
      </p:pic>
      <p:pic>
        <p:nvPicPr>
          <p:cNvPr id="27653" name="Picture 9"/>
          <p:cNvPicPr>
            <a:picLocks noChangeAspect="1" noChangeArrowheads="1"/>
          </p:cNvPicPr>
          <p:nvPr/>
        </p:nvPicPr>
        <p:blipFill>
          <a:blip r:embed="rId5"/>
          <a:srcRect/>
          <a:stretch>
            <a:fillRect/>
          </a:stretch>
        </p:blipFill>
        <p:spPr bwMode="auto">
          <a:xfrm>
            <a:off x="3352800" y="3429000"/>
            <a:ext cx="1211263" cy="1219200"/>
          </a:xfrm>
          <a:prstGeom prst="rect">
            <a:avLst/>
          </a:prstGeom>
          <a:noFill/>
          <a:ln w="12700">
            <a:noFill/>
            <a:miter lim="800000"/>
            <a:headEnd type="none" w="sm" len="sm"/>
            <a:tailEnd type="none" w="sm" len="sm"/>
          </a:ln>
        </p:spPr>
      </p:pic>
      <p:sp>
        <p:nvSpPr>
          <p:cNvPr id="152586" name="Rectangle 10"/>
          <p:cNvSpPr>
            <a:spLocks noChangeArrowheads="1"/>
          </p:cNvSpPr>
          <p:nvPr/>
        </p:nvSpPr>
        <p:spPr bwMode="auto">
          <a:xfrm>
            <a:off x="1828800" y="4419600"/>
            <a:ext cx="3352800" cy="11430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3600">
                <a:effectLst>
                  <a:outerShdw blurRad="38100" dist="38100" dir="2700000" algn="tl">
                    <a:srgbClr val="000000"/>
                  </a:outerShdw>
                </a:effectLst>
              </a:rPr>
              <a:t>photoperiod</a:t>
            </a:r>
          </a:p>
        </p:txBody>
      </p:sp>
      <p:sp>
        <p:nvSpPr>
          <p:cNvPr id="152587" name="Rectangle 11"/>
          <p:cNvSpPr>
            <a:spLocks noChangeArrowheads="1"/>
          </p:cNvSpPr>
          <p:nvPr/>
        </p:nvSpPr>
        <p:spPr bwMode="auto">
          <a:xfrm>
            <a:off x="6324600" y="4419600"/>
            <a:ext cx="3352800" cy="1143000"/>
          </a:xfrm>
          <a:prstGeom prst="rect">
            <a:avLst/>
          </a:prstGeom>
          <a:noFill/>
          <a:ln w="9525">
            <a:noFill/>
            <a:miter lim="800000"/>
            <a:headEnd/>
            <a:tailEnd/>
          </a:ln>
          <a:effectLst/>
        </p:spPr>
        <p:txBody>
          <a:bodyPr lIns="92075" tIns="46037" rIns="92075" bIns="46037" anchor="ctr">
            <a:prstTxWarp prst="textNoShape">
              <a:avLst/>
            </a:prstTxWarp>
          </a:bodyPr>
          <a:lstStyle/>
          <a:p>
            <a:r>
              <a:rPr lang="en-US" sz="3600">
                <a:effectLst>
                  <a:outerShdw blurRad="38100" dist="38100" dir="2700000" algn="tl">
                    <a:srgbClr val="000000"/>
                  </a:outerShdw>
                </a:effectLst>
              </a:rPr>
              <a:t>temperature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grayscl/>
          </a:blip>
          <a:srcRect/>
          <a:stretch>
            <a:fillRect/>
          </a:stretch>
        </p:blipFill>
        <p:spPr bwMode="auto">
          <a:xfrm>
            <a:off x="4187825" y="231775"/>
            <a:ext cx="4741863" cy="6389688"/>
          </a:xfrm>
          <a:prstGeom prst="rect">
            <a:avLst/>
          </a:prstGeom>
          <a:noFill/>
          <a:ln w="9525">
            <a:noFill/>
            <a:miter lim="800000"/>
            <a:headEnd/>
            <a:tailEnd/>
          </a:ln>
        </p:spPr>
      </p:pic>
      <p:sp>
        <p:nvSpPr>
          <p:cNvPr id="142341" name="Rectangle 5"/>
          <p:cNvSpPr>
            <a:spLocks noChangeArrowheads="1"/>
          </p:cNvSpPr>
          <p:nvPr/>
        </p:nvSpPr>
        <p:spPr bwMode="auto">
          <a:xfrm>
            <a:off x="1066800" y="762000"/>
            <a:ext cx="3657600" cy="3016250"/>
          </a:xfrm>
          <a:prstGeom prst="rect">
            <a:avLst/>
          </a:prstGeom>
          <a:noFill/>
          <a:ln w="12700">
            <a:noFill/>
            <a:miter lim="800000"/>
            <a:headEnd type="none" w="sm" len="sm"/>
            <a:tailEnd type="none" w="sm" len="sm"/>
          </a:ln>
          <a:effectLst/>
        </p:spPr>
        <p:txBody>
          <a:bodyPr>
            <a:prstTxWarp prst="textNoShape">
              <a:avLst/>
            </a:prstTxWarp>
            <a:spAutoFit/>
          </a:bodyPr>
          <a:lstStyle/>
          <a:p>
            <a:pPr marL="457200" indent="-457200"/>
            <a:r>
              <a:rPr lang="en-US" sz="3200">
                <a:solidFill>
                  <a:srgbClr val="FFFF66"/>
                </a:solidFill>
                <a:effectLst>
                  <a:outerShdw blurRad="38100" dist="38100" dir="2700000" algn="tl">
                    <a:srgbClr val="FFFFFF"/>
                  </a:outerShdw>
                </a:effectLst>
              </a:rPr>
              <a:t>Photoperiod</a:t>
            </a:r>
            <a:r>
              <a:rPr lang="en-US" sz="3200">
                <a:effectLst>
                  <a:outerShdw blurRad="38100" dist="38100" dir="2700000" algn="tl">
                    <a:srgbClr val="000000"/>
                  </a:outerShdw>
                </a:effectLst>
              </a:rPr>
              <a:t> </a:t>
            </a:r>
          </a:p>
          <a:p>
            <a:pPr marL="457200" indent="-457200"/>
            <a:r>
              <a:rPr lang="en-US" sz="3200">
                <a:effectLst>
                  <a:outerShdw blurRad="38100" dist="38100" dir="2700000" algn="tl">
                    <a:srgbClr val="000000"/>
                  </a:outerShdw>
                </a:effectLst>
              </a:rPr>
              <a:t>and </a:t>
            </a:r>
            <a:r>
              <a:rPr lang="en-US" sz="3200">
                <a:solidFill>
                  <a:srgbClr val="FFFF66"/>
                </a:solidFill>
                <a:effectLst>
                  <a:outerShdw blurRad="38100" dist="38100" dir="2700000" algn="tl">
                    <a:srgbClr val="FFFFFF"/>
                  </a:outerShdw>
                </a:effectLst>
              </a:rPr>
              <a:t>temperature</a:t>
            </a:r>
          </a:p>
          <a:p>
            <a:pPr marL="457200" indent="-457200"/>
            <a:r>
              <a:rPr lang="en-US" sz="3200">
                <a:effectLst>
                  <a:outerShdw blurRad="38100" dist="38100" dir="2700000" algn="tl">
                    <a:srgbClr val="000000"/>
                  </a:outerShdw>
                </a:effectLst>
              </a:rPr>
              <a:t>are important, but</a:t>
            </a:r>
          </a:p>
          <a:p>
            <a:pPr marL="457200" indent="-457200"/>
            <a:r>
              <a:rPr lang="en-US" sz="3200">
                <a:effectLst>
                  <a:outerShdw blurRad="38100" dist="38100" dir="2700000" algn="tl">
                    <a:srgbClr val="000000"/>
                  </a:outerShdw>
                </a:effectLst>
              </a:rPr>
              <a:t>it’s more</a:t>
            </a:r>
          </a:p>
          <a:p>
            <a:pPr marL="457200" indent="-457200"/>
            <a:r>
              <a:rPr lang="en-US" sz="3200">
                <a:effectLst>
                  <a:outerShdw blurRad="38100" dist="38100" dir="2700000" algn="tl">
                    <a:srgbClr val="000000"/>
                  </a:outerShdw>
                </a:effectLst>
              </a:rPr>
              <a:t>complicated than</a:t>
            </a:r>
          </a:p>
          <a:p>
            <a:pPr marL="457200" indent="-457200"/>
            <a:r>
              <a:rPr lang="en-US" sz="3200">
                <a:effectLst>
                  <a:outerShdw blurRad="38100" dist="38100" dir="2700000" algn="tl">
                    <a:srgbClr val="000000"/>
                  </a:outerShdw>
                </a:effectLst>
              </a:rPr>
              <a:t>that…</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8" name="Rectangle 4"/>
          <p:cNvSpPr>
            <a:spLocks noChangeArrowheads="1"/>
          </p:cNvSpPr>
          <p:nvPr/>
        </p:nvSpPr>
        <p:spPr bwMode="auto">
          <a:xfrm>
            <a:off x="3657600" y="2895600"/>
            <a:ext cx="2644775" cy="519113"/>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effectLst>
                  <a:outerShdw blurRad="38100" dist="38100" dir="2700000" algn="tl">
                    <a:srgbClr val="000000"/>
                  </a:outerShdw>
                </a:effectLst>
              </a:rPr>
              <a:t>Insert GSI graph.</a:t>
            </a:r>
          </a:p>
        </p:txBody>
      </p:sp>
      <p:pic>
        <p:nvPicPr>
          <p:cNvPr id="29699" name="Picture 5"/>
          <p:cNvPicPr>
            <a:picLocks noChangeAspect="1" noChangeArrowheads="1"/>
          </p:cNvPicPr>
          <p:nvPr/>
        </p:nvPicPr>
        <p:blipFill>
          <a:blip r:embed="rId3">
            <a:grayscl/>
          </a:blip>
          <a:srcRect/>
          <a:stretch>
            <a:fillRect/>
          </a:stretch>
        </p:blipFill>
        <p:spPr bwMode="auto">
          <a:xfrm>
            <a:off x="1676400" y="304800"/>
            <a:ext cx="7107238" cy="5703888"/>
          </a:xfrm>
          <a:prstGeom prst="rect">
            <a:avLst/>
          </a:prstGeom>
          <a:noFill/>
          <a:ln w="9525">
            <a:noFill/>
            <a:miter lim="800000"/>
            <a:headEnd/>
            <a:tailEnd/>
          </a:ln>
        </p:spPr>
      </p:pic>
      <p:sp>
        <p:nvSpPr>
          <p:cNvPr id="139270" name="Rectangle 6"/>
          <p:cNvSpPr>
            <a:spLocks noChangeArrowheads="1"/>
          </p:cNvSpPr>
          <p:nvPr/>
        </p:nvSpPr>
        <p:spPr bwMode="auto">
          <a:xfrm>
            <a:off x="2514600" y="6064250"/>
            <a:ext cx="5365750" cy="64135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3600">
                <a:effectLst>
                  <a:outerShdw blurRad="38100" dist="38100" dir="2700000" algn="tl">
                    <a:srgbClr val="000000"/>
                  </a:outerShdw>
                </a:effectLst>
              </a:rPr>
              <a:t>Gonadosomatic Index (GSI)</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2" name="Rectangle 4"/>
          <p:cNvSpPr>
            <a:spLocks noChangeArrowheads="1"/>
          </p:cNvSpPr>
          <p:nvPr/>
        </p:nvSpPr>
        <p:spPr bwMode="auto">
          <a:xfrm>
            <a:off x="1981200" y="1524000"/>
            <a:ext cx="4757738" cy="7016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000">
                <a:effectLst>
                  <a:outerShdw blurRad="38100" dist="38100" dir="2700000" algn="tl">
                    <a:srgbClr val="000000"/>
                  </a:outerShdw>
                </a:effectLst>
              </a:rPr>
              <a:t>Less direct methods…</a:t>
            </a:r>
          </a:p>
        </p:txBody>
      </p:sp>
      <p:sp>
        <p:nvSpPr>
          <p:cNvPr id="160773" name="Rectangle 5"/>
          <p:cNvSpPr>
            <a:spLocks noGrp="1" noChangeArrowheads="1"/>
          </p:cNvSpPr>
          <p:nvPr>
            <p:ph type="title"/>
          </p:nvPr>
        </p:nvSpPr>
        <p:spPr>
          <a:xfrm>
            <a:off x="1295400" y="76200"/>
            <a:ext cx="7772400" cy="1143000"/>
          </a:xfrm>
        </p:spPr>
        <p:txBody>
          <a:bodyPr/>
          <a:lstStyle/>
          <a:p>
            <a:r>
              <a:rPr lang="en-US">
                <a:solidFill>
                  <a:schemeClr val="tx1"/>
                </a:solidFill>
                <a:effectLst>
                  <a:outerShdw blurRad="38100" dist="38100" dir="2700000" algn="tl">
                    <a:srgbClr val="000000"/>
                  </a:outerShdw>
                </a:effectLst>
              </a:rPr>
              <a:t>Timing of reproduction:</a:t>
            </a:r>
          </a:p>
        </p:txBody>
      </p:sp>
      <p:pic>
        <p:nvPicPr>
          <p:cNvPr id="160774" name="Picture 6"/>
          <p:cNvPicPr>
            <a:picLocks noChangeAspect="1" noChangeArrowheads="1"/>
          </p:cNvPicPr>
          <p:nvPr/>
        </p:nvPicPr>
        <p:blipFill>
          <a:blip r:embed="rId3"/>
          <a:srcRect/>
          <a:stretch>
            <a:fillRect/>
          </a:stretch>
        </p:blipFill>
        <p:spPr bwMode="auto">
          <a:xfrm>
            <a:off x="5715000" y="2743200"/>
            <a:ext cx="2943225" cy="3333750"/>
          </a:xfrm>
          <a:prstGeom prst="rect">
            <a:avLst/>
          </a:prstGeom>
          <a:noFill/>
          <a:ln w="12700">
            <a:noFill/>
            <a:miter lim="800000"/>
            <a:headEnd type="none" w="sm" len="sm"/>
            <a:tailEnd type="none" w="sm" len="sm"/>
          </a:ln>
        </p:spPr>
      </p:pic>
      <p:pic>
        <p:nvPicPr>
          <p:cNvPr id="160776" name="Picture 8"/>
          <p:cNvPicPr>
            <a:picLocks noChangeAspect="1" noChangeArrowheads="1"/>
          </p:cNvPicPr>
          <p:nvPr/>
        </p:nvPicPr>
        <p:blipFill>
          <a:blip r:embed="rId4"/>
          <a:srcRect/>
          <a:stretch>
            <a:fillRect/>
          </a:stretch>
        </p:blipFill>
        <p:spPr bwMode="auto">
          <a:xfrm>
            <a:off x="1524000" y="4267200"/>
            <a:ext cx="2286000" cy="1828800"/>
          </a:xfrm>
          <a:prstGeom prst="rect">
            <a:avLst/>
          </a:prstGeom>
          <a:noFill/>
          <a:ln w="12700">
            <a:noFill/>
            <a:miter lim="800000"/>
            <a:headEnd type="none" w="sm" len="sm"/>
            <a:tailEnd type="none" w="sm" len="sm"/>
          </a:ln>
        </p:spPr>
      </p:pic>
      <p:sp>
        <p:nvSpPr>
          <p:cNvPr id="160779" name="AutoShape 11"/>
          <p:cNvSpPr>
            <a:spLocks noChangeArrowheads="1"/>
          </p:cNvSpPr>
          <p:nvPr/>
        </p:nvSpPr>
        <p:spPr bwMode="auto">
          <a:xfrm rot="-1161471">
            <a:off x="3505200" y="4343400"/>
            <a:ext cx="3733800" cy="152400"/>
          </a:xfrm>
          <a:prstGeom prst="leftArrow">
            <a:avLst>
              <a:gd name="adj1" fmla="val 50000"/>
              <a:gd name="adj2" fmla="val 612500"/>
            </a:avLst>
          </a:prstGeom>
          <a:solidFill>
            <a:srgbClr val="FFFF66"/>
          </a:solidFill>
          <a:ln w="12700">
            <a:solidFill>
              <a:srgbClr val="FF3300"/>
            </a:solidFill>
            <a:miter lim="800000"/>
            <a:headEnd type="none" w="sm" len="sm"/>
            <a:tailEnd type="none" w="sm" len="sm"/>
          </a:ln>
        </p:spPr>
        <p:txBody>
          <a:bodyPr wrap="none" anchor="ctr">
            <a:prstTxWarp prst="textNoShape">
              <a:avLst/>
            </a:prstTxWarp>
          </a:bodyPr>
          <a:lstStyle/>
          <a:p>
            <a:endParaRPr lang="en-US"/>
          </a:p>
        </p:txBody>
      </p:sp>
      <p:sp>
        <p:nvSpPr>
          <p:cNvPr id="160780" name="Rectangle 12"/>
          <p:cNvSpPr>
            <a:spLocks noChangeArrowheads="1"/>
          </p:cNvSpPr>
          <p:nvPr/>
        </p:nvSpPr>
        <p:spPr bwMode="auto">
          <a:xfrm>
            <a:off x="1828800" y="2803525"/>
            <a:ext cx="2909888" cy="70167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4000">
                <a:effectLst>
                  <a:outerShdw blurRad="38100" dist="38100" dir="2700000" algn="tl">
                    <a:srgbClr val="000000"/>
                  </a:outerShdw>
                </a:effectLst>
              </a:rPr>
              <a:t>Picking drift!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60779"/>
                                        </p:tgtEl>
                                        <p:attrNameLst>
                                          <p:attrName>style.visibility</p:attrName>
                                        </p:attrNameLst>
                                      </p:cBhvr>
                                      <p:to>
                                        <p:strVal val="visible"/>
                                      </p:to>
                                    </p:set>
                                    <p:animEffect transition="in" filter="wipe(right)">
                                      <p:cBhvr>
                                        <p:cTn id="13" dur="500"/>
                                        <p:tgtEl>
                                          <p:spTgt spid="160779"/>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60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9" grpId="0" animBg="1"/>
      <p:bldP spid="160780"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Reproductive patterns</a:t>
            </a:r>
            <a:endParaRPr lang="en-US" dirty="0"/>
          </a:p>
        </p:txBody>
      </p:sp>
      <p:sp>
        <p:nvSpPr>
          <p:cNvPr id="3" name="Content Placeholder 2"/>
          <p:cNvSpPr>
            <a:spLocks noGrp="1"/>
          </p:cNvSpPr>
          <p:nvPr>
            <p:ph idx="1"/>
          </p:nvPr>
        </p:nvSpPr>
        <p:spPr/>
        <p:txBody>
          <a:bodyPr>
            <a:noAutofit/>
          </a:bodyPr>
          <a:lstStyle/>
          <a:p>
            <a:pPr>
              <a:spcAft>
                <a:spcPts val="1200"/>
              </a:spcAft>
            </a:pPr>
            <a:r>
              <a:rPr lang="en-US" dirty="0" smtClean="0"/>
              <a:t>Reproductive success is the ultimate determinant of adaptations. Factors that characterize the breeding systems of fishes include </a:t>
            </a:r>
          </a:p>
          <a:p>
            <a:pPr lvl="1">
              <a:spcAft>
                <a:spcPts val="1200"/>
              </a:spcAft>
            </a:pPr>
            <a:r>
              <a:rPr lang="en-US" dirty="0" smtClean="0"/>
              <a:t>frequency of mating</a:t>
            </a:r>
          </a:p>
          <a:p>
            <a:pPr lvl="1">
              <a:spcAft>
                <a:spcPts val="1200"/>
              </a:spcAft>
            </a:pPr>
            <a:r>
              <a:rPr lang="en-US" dirty="0" smtClean="0"/>
              <a:t>number of partners</a:t>
            </a:r>
          </a:p>
          <a:p>
            <a:pPr lvl="1">
              <a:spcAft>
                <a:spcPts val="1200"/>
              </a:spcAft>
            </a:pPr>
            <a:r>
              <a:rPr lang="en-US" dirty="0" smtClean="0"/>
              <a:t>gender role of individuals.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S</a:t>
            </a:r>
            <a:r>
              <a:rPr lang="en-US" altLang="zh-CN" sz="3600" dirty="0" smtClean="0"/>
              <a:t>ampling fish </a:t>
            </a:r>
            <a:r>
              <a:rPr lang="en-US" altLang="zh-CN" sz="3600" dirty="0" err="1" smtClean="0"/>
              <a:t>lavae</a:t>
            </a:r>
            <a:r>
              <a:rPr lang="en-US" altLang="zh-CN" sz="3600" dirty="0" smtClean="0"/>
              <a:t> in Chippewa River, WI, 2015</a:t>
            </a:r>
            <a:endParaRPr lang="en-US" sz="3600" dirty="0"/>
          </a:p>
        </p:txBody>
      </p:sp>
      <p:pic>
        <p:nvPicPr>
          <p:cNvPr id="4" name="Content Placeholder 3" descr="20150731_161750.jpg"/>
          <p:cNvPicPr>
            <a:picLocks noGrp="1" noChangeAspect="1"/>
          </p:cNvPicPr>
          <p:nvPr>
            <p:ph idx="1"/>
          </p:nvPr>
        </p:nvPicPr>
        <p:blipFill>
          <a:blip r:embed="rId2"/>
          <a:srcRect l="-1140" r="-1140"/>
          <a:stretch>
            <a:fillRect/>
          </a:stretch>
        </p:blipFill>
        <p:spPr>
          <a:xfrm>
            <a:off x="457200" y="1600200"/>
            <a:ext cx="8229600" cy="4525963"/>
          </a:xfrm>
        </p:spPr>
      </p:pic>
      <p:pic>
        <p:nvPicPr>
          <p:cNvPr id="6" name="Picture 5" descr="20150731_141927.jpg"/>
          <p:cNvPicPr>
            <a:picLocks noChangeAspect="1"/>
          </p:cNvPicPr>
          <p:nvPr/>
        </p:nvPicPr>
        <p:blipFill>
          <a:blip r:embed="rId3"/>
          <a:stretch>
            <a:fillRect/>
          </a:stretch>
        </p:blipFill>
        <p:spPr>
          <a:xfrm>
            <a:off x="0" y="1600200"/>
            <a:ext cx="9144000" cy="5143500"/>
          </a:xfrm>
          <a:prstGeom prst="rect">
            <a:avLst/>
          </a:prstGeom>
        </p:spPr>
      </p:pic>
      <p:pic>
        <p:nvPicPr>
          <p:cNvPr id="7" name="Picture 6" descr="-6100b54daf5a9c28.jpg"/>
          <p:cNvPicPr>
            <a:picLocks noChangeAspect="1"/>
          </p:cNvPicPr>
          <p:nvPr/>
        </p:nvPicPr>
        <p:blipFill>
          <a:blip r:embed="rId4"/>
          <a:stretch>
            <a:fillRect/>
          </a:stretch>
        </p:blipFill>
        <p:spPr>
          <a:xfrm rot="5400000">
            <a:off x="2103438" y="742951"/>
            <a:ext cx="514350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Alternative mating systems</a:t>
            </a:r>
            <a:br>
              <a:rPr lang="en-US" dirty="0" smtClean="0"/>
            </a:br>
            <a:r>
              <a:rPr lang="en-US" dirty="0" smtClean="0"/>
              <a:t>and tactics</a:t>
            </a:r>
            <a:endParaRPr lang="en-US" dirty="0"/>
          </a:p>
        </p:txBody>
      </p:sp>
      <p:sp>
        <p:nvSpPr>
          <p:cNvPr id="3" name="Content Placeholder 2"/>
          <p:cNvSpPr>
            <a:spLocks noGrp="1"/>
          </p:cNvSpPr>
          <p:nvPr>
            <p:ph idx="1"/>
          </p:nvPr>
        </p:nvSpPr>
        <p:spPr/>
        <p:txBody>
          <a:bodyPr>
            <a:normAutofit/>
          </a:bodyPr>
          <a:lstStyle/>
          <a:p>
            <a:pPr>
              <a:spcAft>
                <a:spcPts val="3000"/>
              </a:spcAft>
            </a:pPr>
            <a:r>
              <a:rPr lang="en-US" sz="2200" dirty="0" smtClean="0"/>
              <a:t>Not all members of a population use the same reproductive tactics. </a:t>
            </a:r>
          </a:p>
          <a:p>
            <a:pPr>
              <a:spcAft>
                <a:spcPts val="3000"/>
              </a:spcAft>
            </a:pPr>
            <a:r>
              <a:rPr lang="en-US" sz="2200" dirty="0" smtClean="0"/>
              <a:t>Sneaking is known from many species (salmons, sunfishes, wrasses, gobies) in which generally smaller males lurk on the edge of a spawning area and dash in rapidly while a territorial male is spawning. </a:t>
            </a:r>
          </a:p>
          <a:p>
            <a:pPr>
              <a:spcAft>
                <a:spcPts val="3000"/>
              </a:spcAft>
            </a:pPr>
            <a:r>
              <a:rPr lang="en-US" sz="2200" dirty="0" smtClean="0"/>
              <a:t>Whether such alternative tactics are genetically fixed in individuals or represent modifiable responses is unknown.</a:t>
            </a:r>
          </a:p>
          <a:p>
            <a:pPr>
              <a:spcAft>
                <a:spcPts val="3000"/>
              </a:spcAft>
            </a:pP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1066800" y="228600"/>
            <a:ext cx="8077200" cy="762000"/>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sz="4400">
                <a:effectLst>
                  <a:outerShdw blurRad="38100" dist="38100" dir="2700000" algn="tl">
                    <a:srgbClr val="000000"/>
                  </a:outerShdw>
                </a:effectLst>
              </a:rPr>
              <a:t>  Other possibilities</a:t>
            </a:r>
            <a:endParaRPr lang="en-US" sz="3600">
              <a:effectLst>
                <a:outerShdw blurRad="38100" dist="38100" dir="2700000" algn="tl">
                  <a:srgbClr val="000000"/>
                </a:outerShdw>
              </a:effectLst>
            </a:endParaRPr>
          </a:p>
        </p:txBody>
      </p:sp>
      <p:sp>
        <p:nvSpPr>
          <p:cNvPr id="21515" name="Rectangle 11"/>
          <p:cNvSpPr>
            <a:spLocks noChangeArrowheads="1"/>
          </p:cNvSpPr>
          <p:nvPr/>
        </p:nvSpPr>
        <p:spPr bwMode="auto">
          <a:xfrm>
            <a:off x="1219200" y="5197475"/>
            <a:ext cx="7956550" cy="822325"/>
          </a:xfrm>
          <a:prstGeom prst="rect">
            <a:avLst/>
          </a:prstGeom>
          <a:noFill/>
          <a:ln w="12700">
            <a:noFill/>
            <a:miter lim="800000"/>
            <a:headEnd type="none" w="sm" len="sm"/>
            <a:tailEnd type="none" w="sm" len="sm"/>
          </a:ln>
          <a:effectLst/>
        </p:spPr>
        <p:txBody>
          <a:bodyPr anchor="ctr">
            <a:prstTxWarp prst="textNoShape">
              <a:avLst/>
            </a:prstTxWarp>
            <a:spAutoFit/>
          </a:bodyPr>
          <a:lstStyle/>
          <a:p>
            <a:r>
              <a:rPr lang="en-US" sz="2400" dirty="0">
                <a:effectLst>
                  <a:outerShdw blurRad="38100" dist="38100" dir="2700000" algn="tl">
                    <a:srgbClr val="000000"/>
                  </a:outerShdw>
                </a:effectLst>
              </a:rPr>
              <a:t>Alternative Life Histories of the Bluegill Sunfish </a:t>
            </a:r>
          </a:p>
          <a:p>
            <a:r>
              <a:rPr lang="en-US" sz="2400" dirty="0">
                <a:effectLst>
                  <a:outerShdw blurRad="38100" dist="38100" dir="2700000" algn="tl">
                    <a:srgbClr val="000000"/>
                  </a:outerShdw>
                </a:effectLst>
              </a:rPr>
              <a:t>– Mart Gross &amp; Bryan Neff</a:t>
            </a:r>
          </a:p>
        </p:txBody>
      </p:sp>
      <p:pic>
        <p:nvPicPr>
          <p:cNvPr id="21516" name="Picture 12" descr="timeline"/>
          <p:cNvPicPr>
            <a:picLocks noChangeAspect="1" noChangeArrowheads="1"/>
          </p:cNvPicPr>
          <p:nvPr/>
        </p:nvPicPr>
        <p:blipFill>
          <a:blip r:embed="rId3"/>
          <a:srcRect/>
          <a:stretch>
            <a:fillRect/>
          </a:stretch>
        </p:blipFill>
        <p:spPr bwMode="auto">
          <a:xfrm>
            <a:off x="1494631" y="1684338"/>
            <a:ext cx="5392738" cy="33083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Take home message</a:t>
            </a:r>
            <a:endParaRPr lang="en-US" dirty="0"/>
          </a:p>
        </p:txBody>
      </p:sp>
      <p:sp>
        <p:nvSpPr>
          <p:cNvPr id="4" name="Content Placeholder 3"/>
          <p:cNvSpPr>
            <a:spLocks noGrp="1"/>
          </p:cNvSpPr>
          <p:nvPr>
            <p:ph idx="1"/>
          </p:nvPr>
        </p:nvSpPr>
        <p:spPr/>
        <p:txBody>
          <a:bodyPr>
            <a:normAutofit/>
          </a:bodyPr>
          <a:lstStyle/>
          <a:p>
            <a:pPr>
              <a:spcAft>
                <a:spcPts val="2400"/>
              </a:spcAft>
            </a:pPr>
            <a:r>
              <a:rPr lang="en-US" sz="2400" dirty="0" smtClean="0"/>
              <a:t>However, sneaking is negatively frequency dependent in that, because of competition, the advantages of sneaking decrease as the density of sneakers increases. </a:t>
            </a:r>
          </a:p>
          <a:p>
            <a:pPr>
              <a:spcAft>
                <a:spcPts val="2400"/>
              </a:spcAft>
            </a:pPr>
            <a:r>
              <a:rPr lang="en-US" sz="2400" dirty="0" smtClean="0"/>
              <a:t>Alternatively, no single strategy may confer a consistently greater selective advantage over others, so each is favored at different times and is consequently maintained at least at low frequencies in a population. </a:t>
            </a:r>
          </a:p>
          <a:p>
            <a:pPr>
              <a:spcAft>
                <a:spcPts val="2400"/>
              </a:spcAft>
            </a:pPr>
            <a:r>
              <a:rPr lang="en-US" sz="2400" dirty="0" smtClean="0"/>
              <a:t>Finally, differing reproductive modes may represent nothing more than alternative, equally adaptive responses to similar environmental forces (Fischer &amp; Petersen 1987)</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Semelparity</a:t>
            </a:r>
            <a:r>
              <a:rPr lang="en-US" dirty="0" smtClean="0"/>
              <a:t> vs. </a:t>
            </a:r>
            <a:r>
              <a:rPr lang="en-US" smtClean="0"/>
              <a:t>iteroparity</a:t>
            </a:r>
            <a:endParaRPr lang="en-US" dirty="0"/>
          </a:p>
        </p:txBody>
      </p:sp>
      <p:sp>
        <p:nvSpPr>
          <p:cNvPr id="3" name="Content Placeholder 2"/>
          <p:cNvSpPr>
            <a:spLocks noGrp="1"/>
          </p:cNvSpPr>
          <p:nvPr>
            <p:ph idx="1"/>
          </p:nvPr>
        </p:nvSpPr>
        <p:spPr/>
        <p:txBody>
          <a:bodyPr>
            <a:normAutofit fontScale="70000" lnSpcReduction="20000"/>
          </a:bodyPr>
          <a:lstStyle/>
          <a:p>
            <a:r>
              <a:rPr lang="en-US" altLang="zh-CN" dirty="0" err="1" smtClean="0"/>
              <a:t>S</a:t>
            </a:r>
            <a:r>
              <a:rPr lang="en-US" dirty="0" err="1" smtClean="0"/>
              <a:t>emelparous</a:t>
            </a:r>
            <a:endParaRPr lang="en-US" dirty="0" smtClean="0"/>
          </a:p>
          <a:p>
            <a:pPr lvl="1"/>
            <a:r>
              <a:rPr lang="en-US" dirty="0" smtClean="0"/>
              <a:t>spawning one time and dying</a:t>
            </a:r>
          </a:p>
          <a:p>
            <a:pPr lvl="1"/>
            <a:r>
              <a:rPr lang="en-US" dirty="0" err="1" smtClean="0"/>
              <a:t>semelparous</a:t>
            </a:r>
            <a:r>
              <a:rPr lang="en-US" dirty="0" smtClean="0"/>
              <a:t> fishes are </a:t>
            </a:r>
            <a:r>
              <a:rPr lang="en-US" dirty="0" err="1" smtClean="0"/>
              <a:t>diadromous</a:t>
            </a:r>
            <a:r>
              <a:rPr lang="en-US" dirty="0" smtClean="0"/>
              <a:t> or include at least one major migratory phase in their life cycle.</a:t>
            </a:r>
          </a:p>
          <a:p>
            <a:pPr lvl="1"/>
            <a:r>
              <a:rPr lang="en-US" dirty="0" smtClean="0"/>
              <a:t>most salmon of the genus </a:t>
            </a:r>
            <a:r>
              <a:rPr lang="en-US" i="1" dirty="0" err="1" smtClean="0"/>
              <a:t>Oncorhynchus</a:t>
            </a:r>
            <a:r>
              <a:rPr lang="en-US" dirty="0" smtClean="0"/>
              <a:t>, </a:t>
            </a:r>
            <a:r>
              <a:rPr lang="en-US" dirty="0" smtClean="0">
                <a:solidFill>
                  <a:srgbClr val="FF0000"/>
                </a:solidFill>
              </a:rPr>
              <a:t>anadromous</a:t>
            </a:r>
          </a:p>
          <a:p>
            <a:pPr lvl="1"/>
            <a:r>
              <a:rPr lang="en-US" dirty="0" err="1" smtClean="0"/>
              <a:t>Anguillid</a:t>
            </a:r>
            <a:r>
              <a:rPr lang="en-US" dirty="0" smtClean="0"/>
              <a:t> (freshwater) eels, </a:t>
            </a:r>
            <a:r>
              <a:rPr lang="en-US" dirty="0" smtClean="0">
                <a:solidFill>
                  <a:srgbClr val="FF0000"/>
                </a:solidFill>
              </a:rPr>
              <a:t>catadromous</a:t>
            </a:r>
          </a:p>
          <a:p>
            <a:pPr lvl="1"/>
            <a:r>
              <a:rPr lang="en-US" dirty="0" smtClean="0"/>
              <a:t>Variation within species, American Shad (</a:t>
            </a:r>
            <a:r>
              <a:rPr lang="en-US" i="1" dirty="0" err="1" smtClean="0"/>
              <a:t>Alosa</a:t>
            </a:r>
            <a:r>
              <a:rPr lang="en-US" i="1" dirty="0" smtClean="0"/>
              <a:t> </a:t>
            </a:r>
            <a:r>
              <a:rPr lang="en-US" i="1" dirty="0" err="1" smtClean="0"/>
              <a:t>sapidissima</a:t>
            </a:r>
            <a:r>
              <a:rPr lang="en-US" dirty="0" smtClean="0"/>
              <a:t>) are </a:t>
            </a:r>
            <a:r>
              <a:rPr lang="en-US" dirty="0" err="1" smtClean="0"/>
              <a:t>semelparous</a:t>
            </a:r>
            <a:r>
              <a:rPr lang="en-US" dirty="0" smtClean="0"/>
              <a:t> in southern locations (30–33°N), largely </a:t>
            </a:r>
            <a:r>
              <a:rPr lang="en-US" dirty="0" err="1" smtClean="0"/>
              <a:t>iteroparous</a:t>
            </a:r>
            <a:r>
              <a:rPr lang="en-US" dirty="0" smtClean="0"/>
              <a:t> at northern latitudes</a:t>
            </a:r>
          </a:p>
          <a:p>
            <a:pPr lvl="1"/>
            <a:endParaRPr lang="en-US" dirty="0" smtClean="0"/>
          </a:p>
          <a:p>
            <a:r>
              <a:rPr lang="en-US" altLang="zh-CN" dirty="0" err="1" smtClean="0"/>
              <a:t>I</a:t>
            </a:r>
            <a:r>
              <a:rPr lang="en-US" dirty="0" err="1" smtClean="0"/>
              <a:t>teroparous</a:t>
            </a:r>
            <a:endParaRPr lang="en-US" dirty="0" smtClean="0"/>
          </a:p>
          <a:p>
            <a:pPr lvl="1"/>
            <a:r>
              <a:rPr lang="en-US" dirty="0" smtClean="0"/>
              <a:t>spawning more than once during their lives</a:t>
            </a:r>
          </a:p>
          <a:p>
            <a:pPr lvl="1"/>
            <a:r>
              <a:rPr lang="en-US" dirty="0" smtClean="0"/>
              <a:t>e.g., sharks, lungfishes, sturgeons, gars, tarpons, minnows, codfishes, </a:t>
            </a:r>
            <a:r>
              <a:rPr lang="en-US" dirty="0" err="1" smtClean="0"/>
              <a:t>seabasses</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Semelparity</a:t>
            </a:r>
            <a:r>
              <a:rPr lang="en-US" dirty="0" smtClean="0"/>
              <a:t> vs. </a:t>
            </a:r>
            <a:r>
              <a:rPr lang="en-US" smtClean="0"/>
              <a:t>iteroparity</a:t>
            </a:r>
            <a:endParaRPr lang="en-US" dirty="0"/>
          </a:p>
        </p:txBody>
      </p:sp>
      <p:grpSp>
        <p:nvGrpSpPr>
          <p:cNvPr id="9" name="Group 8"/>
          <p:cNvGrpSpPr/>
          <p:nvPr/>
        </p:nvGrpSpPr>
        <p:grpSpPr>
          <a:xfrm>
            <a:off x="719662" y="1828800"/>
            <a:ext cx="3852337" cy="5022273"/>
            <a:chOff x="719662" y="1828800"/>
            <a:chExt cx="3852337" cy="5022273"/>
          </a:xfrm>
        </p:grpSpPr>
        <p:sp>
          <p:nvSpPr>
            <p:cNvPr id="6" name="Rectangle 5"/>
            <p:cNvSpPr/>
            <p:nvPr/>
          </p:nvSpPr>
          <p:spPr>
            <a:xfrm>
              <a:off x="719662" y="1828800"/>
              <a:ext cx="3852337" cy="369332"/>
            </a:xfrm>
            <a:prstGeom prst="rect">
              <a:avLst/>
            </a:prstGeom>
          </p:spPr>
          <p:txBody>
            <a:bodyPr wrap="none">
              <a:spAutoFit/>
            </a:bodyPr>
            <a:lstStyle/>
            <a:p>
              <a:r>
                <a:rPr lang="en-US" b="1" dirty="0" smtClean="0"/>
                <a:t>Models based on non-linear trade-offs</a:t>
              </a:r>
              <a:endParaRPr lang="en-US" dirty="0"/>
            </a:p>
          </p:txBody>
        </p:sp>
        <p:pic>
          <p:nvPicPr>
            <p:cNvPr id="7" name="Picture 6" descr="SemelparityIteroparity.png"/>
            <p:cNvPicPr>
              <a:picLocks noChangeAspect="1"/>
            </p:cNvPicPr>
            <p:nvPr/>
          </p:nvPicPr>
          <p:blipFill>
            <a:blip r:embed="rId2"/>
            <a:stretch>
              <a:fillRect/>
            </a:stretch>
          </p:blipFill>
          <p:spPr>
            <a:xfrm>
              <a:off x="838200" y="2362200"/>
              <a:ext cx="2971800" cy="4488873"/>
            </a:xfrm>
            <a:prstGeom prst="rect">
              <a:avLst/>
            </a:prstGeom>
          </p:spPr>
        </p:pic>
      </p:grpSp>
      <p:grpSp>
        <p:nvGrpSpPr>
          <p:cNvPr id="11" name="Group 10"/>
          <p:cNvGrpSpPr/>
          <p:nvPr/>
        </p:nvGrpSpPr>
        <p:grpSpPr>
          <a:xfrm>
            <a:off x="5791200" y="1828800"/>
            <a:ext cx="2895600" cy="2467928"/>
            <a:chOff x="5791200" y="1828800"/>
            <a:chExt cx="2895600" cy="2467928"/>
          </a:xfrm>
        </p:grpSpPr>
        <p:sp>
          <p:nvSpPr>
            <p:cNvPr id="8" name="Rectangle 7"/>
            <p:cNvSpPr/>
            <p:nvPr/>
          </p:nvSpPr>
          <p:spPr>
            <a:xfrm>
              <a:off x="5791200" y="1828800"/>
              <a:ext cx="2090048" cy="369332"/>
            </a:xfrm>
            <a:prstGeom prst="rect">
              <a:avLst/>
            </a:prstGeom>
          </p:spPr>
          <p:txBody>
            <a:bodyPr wrap="none">
              <a:spAutoFit/>
            </a:bodyPr>
            <a:lstStyle/>
            <a:p>
              <a:r>
                <a:rPr lang="en-US" b="1" dirty="0" smtClean="0"/>
                <a:t>Bet-hedging models</a:t>
              </a:r>
              <a:endParaRPr lang="en-US" dirty="0"/>
            </a:p>
          </p:txBody>
        </p:sp>
        <p:sp>
          <p:nvSpPr>
            <p:cNvPr id="10" name="Rectangle 9"/>
            <p:cNvSpPr/>
            <p:nvPr/>
          </p:nvSpPr>
          <p:spPr>
            <a:xfrm>
              <a:off x="5791200" y="2819400"/>
              <a:ext cx="2895600" cy="1477328"/>
            </a:xfrm>
            <a:prstGeom prst="rect">
              <a:avLst/>
            </a:prstGeom>
          </p:spPr>
          <p:txBody>
            <a:bodyPr wrap="square">
              <a:spAutoFit/>
            </a:bodyPr>
            <a:lstStyle/>
            <a:p>
              <a:r>
                <a:rPr lang="en-US" dirty="0" err="1" smtClean="0"/>
                <a:t>Iteroparity</a:t>
              </a:r>
              <a:r>
                <a:rPr lang="en-US" dirty="0" smtClean="0"/>
                <a:t> is a hedge against unpredictable juvenile survivorship (avoiding putting all one's eggs in one basket)</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Semelparity</a:t>
            </a:r>
            <a:r>
              <a:rPr lang="en-US" dirty="0" smtClean="0"/>
              <a:t> vs. </a:t>
            </a:r>
            <a:r>
              <a:rPr lang="en-US" smtClean="0"/>
              <a:t>iteroparity</a:t>
            </a:r>
            <a:endParaRPr lang="en-US" dirty="0"/>
          </a:p>
        </p:txBody>
      </p:sp>
      <p:sp>
        <p:nvSpPr>
          <p:cNvPr id="4" name="Content Placeholder 3"/>
          <p:cNvSpPr>
            <a:spLocks noGrp="1"/>
          </p:cNvSpPr>
          <p:nvPr>
            <p:ph idx="1"/>
          </p:nvPr>
        </p:nvSpPr>
        <p:spPr/>
        <p:txBody>
          <a:bodyPr>
            <a:normAutofit/>
          </a:bodyPr>
          <a:lstStyle/>
          <a:p>
            <a:pPr>
              <a:spcAft>
                <a:spcPts val="3000"/>
              </a:spcAft>
            </a:pPr>
            <a:r>
              <a:rPr lang="en-US" sz="2800" dirty="0" smtClean="0"/>
              <a:t>It has been shown that </a:t>
            </a:r>
            <a:r>
              <a:rPr lang="en-US" sz="2800" dirty="0" err="1" smtClean="0"/>
              <a:t>semelparous</a:t>
            </a:r>
            <a:r>
              <a:rPr lang="en-US" sz="2800" dirty="0" smtClean="0"/>
              <a:t> species have higher expected adult mortality, making it more economical to put all reproductive effort into the first (and therefore final) reproductive episode.</a:t>
            </a:r>
          </a:p>
          <a:p>
            <a:pPr>
              <a:spcAft>
                <a:spcPts val="3000"/>
              </a:spcAft>
            </a:pPr>
            <a:r>
              <a:rPr lang="en-US" sz="2800" dirty="0" err="1" smtClean="0"/>
              <a:t>Semelparity</a:t>
            </a:r>
            <a:r>
              <a:rPr lang="en-US" sz="2800" dirty="0" smtClean="0"/>
              <a:t> can be a characteristic of </a:t>
            </a:r>
            <a:r>
              <a:rPr lang="en-US" sz="2800" dirty="0" err="1" smtClean="0"/>
              <a:t>r</a:t>
            </a:r>
            <a:r>
              <a:rPr lang="en-US" sz="2800" dirty="0" smtClean="0"/>
              <a:t> strategists, and </a:t>
            </a:r>
            <a:r>
              <a:rPr lang="en-US" sz="2800" dirty="0" err="1" smtClean="0"/>
              <a:t>iteroparity</a:t>
            </a:r>
            <a:r>
              <a:rPr lang="en-US" sz="2800" dirty="0" smtClean="0"/>
              <a:t> a characteristic of K strategists.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VERSION" val="0.2"/>
  <p:tag name="QUESTIONNAME" val="Based on the inf"/>
  <p:tag name="QUESTIONTYPE" val=" 0"/>
  <p:tag name="QUESTIONCHOICES" val=" 4"/>
  <p:tag name="QUESTIONANSWER" val=" 4"/>
  <p:tag name="QUESTIONDIFFICULTY" val=" 0"/>
  <p:tag name="QUESTIONPOINTS" val=" 0"/>
  <p:tag name="QUESTIONCHANCES" val=" 99"/>
  <p:tag name="QUESTIONTIMER" val="00:30"/>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VERSION" val="0.2"/>
  <p:tag name="QUESTIONNAME" val="How would you cl"/>
  <p:tag name="QUESTIONTYPE" val=" 0"/>
  <p:tag name="QUESTIONCHOICES" val=" 4"/>
  <p:tag name="QUESTIONANSWER" val=" 3"/>
  <p:tag name="QUESTIONDIFFICULTY" val=" 0"/>
  <p:tag name="QUESTIONPOINTS" val=" 0"/>
  <p:tag name="QUESTIONCHANCES" val=" 99"/>
  <p:tag name="QUESTIONTIMER" val="00: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9762</TotalTime>
  <Words>3184</Words>
  <Application>Microsoft Macintosh PowerPoint</Application>
  <PresentationFormat>On-screen Show (4:3)</PresentationFormat>
  <Paragraphs>342</Paragraphs>
  <Slides>63</Slides>
  <Notes>24</Notes>
  <HiddenSlides>0</HiddenSlides>
  <MMClips>2</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Office Theme</vt:lpstr>
      <vt:lpstr>HWK</vt:lpstr>
      <vt:lpstr>Presentation for next class (5/23 )</vt:lpstr>
      <vt:lpstr>Lesson 9 Reproduction</vt:lpstr>
      <vt:lpstr>Slide 4</vt:lpstr>
      <vt:lpstr>Slide 5</vt:lpstr>
      <vt:lpstr>Reproductive patterns</vt:lpstr>
      <vt:lpstr>Semelparity vs. iteroparity</vt:lpstr>
      <vt:lpstr>Semelparity vs. iteroparity</vt:lpstr>
      <vt:lpstr>Semelparity vs. iteroparity</vt:lpstr>
      <vt:lpstr>Bioenergetics – some terms</vt:lpstr>
      <vt:lpstr>Bioenergetic balances / tradeoffs</vt:lpstr>
      <vt:lpstr>Bioenergetic balances / tradeoffs</vt:lpstr>
      <vt:lpstr>R-selected  vs.  K-selected?</vt:lpstr>
      <vt:lpstr>R-selected  vs.  K-selected?</vt:lpstr>
      <vt:lpstr>Based on the information given in this lecture, which of the following fishes might best be classified as r-selected?</vt:lpstr>
      <vt:lpstr>Based on the information given in this lecture, which of the following fishes might best be classified as r-selected?</vt:lpstr>
      <vt:lpstr>Number of partners</vt:lpstr>
      <vt:lpstr>Polygamous</vt:lpstr>
      <vt:lpstr>Gender</vt:lpstr>
      <vt:lpstr>Slide 20</vt:lpstr>
      <vt:lpstr>Sex reversal </vt:lpstr>
      <vt:lpstr>Sex reversal </vt:lpstr>
      <vt:lpstr>Panther grouper (Cromileptes altivelis)</vt:lpstr>
      <vt:lpstr>Sex reversal </vt:lpstr>
      <vt:lpstr>Parthenogenetic</vt:lpstr>
      <vt:lpstr>Parthenogenetic / Gynogenesis</vt:lpstr>
      <vt:lpstr>Reproductive anatomy </vt:lpstr>
      <vt:lpstr>Slide 28</vt:lpstr>
      <vt:lpstr>Slide 29</vt:lpstr>
      <vt:lpstr>Sexually selected traits </vt:lpstr>
      <vt:lpstr>Slide 31</vt:lpstr>
      <vt:lpstr>Slide 32</vt:lpstr>
      <vt:lpstr>Slide 33</vt:lpstr>
      <vt:lpstr>Breeding behavior / spawning habits</vt:lpstr>
      <vt:lpstr>Nonguarders – no protection of embryos / fry once spawning is complete</vt:lpstr>
      <vt:lpstr>Nonguarders</vt:lpstr>
      <vt:lpstr>Nonguarders</vt:lpstr>
      <vt:lpstr>Slide 38</vt:lpstr>
      <vt:lpstr>The California Grunion (Leuresthes tenuis)</vt:lpstr>
      <vt:lpstr>The grass puffer (Takifugu niphobles) 星点东方鲀</vt:lpstr>
      <vt:lpstr>Guarders – exhibit at least some parental care for embryos/offspring</vt:lpstr>
      <vt:lpstr>Guarders</vt:lpstr>
      <vt:lpstr>Slide 43</vt:lpstr>
      <vt:lpstr>Slide 44</vt:lpstr>
      <vt:lpstr>Puffer nest</vt:lpstr>
      <vt:lpstr>Bearers – carry their embryos with them, either externally or internally</vt:lpstr>
      <vt:lpstr>Slide 47</vt:lpstr>
      <vt:lpstr>Slide 48</vt:lpstr>
      <vt:lpstr>Slide 49</vt:lpstr>
      <vt:lpstr>Slide 50</vt:lpstr>
      <vt:lpstr>Slide 51</vt:lpstr>
      <vt:lpstr>Slide 52</vt:lpstr>
      <vt:lpstr>Guppy video</vt:lpstr>
      <vt:lpstr>How would you classify this fish?!?</vt:lpstr>
      <vt:lpstr>The enigmatic nurseryfish  (Kurtus gulliveri)</vt:lpstr>
      <vt:lpstr>Environmental cues</vt:lpstr>
      <vt:lpstr>Slide 57</vt:lpstr>
      <vt:lpstr>Slide 58</vt:lpstr>
      <vt:lpstr>Timing of reproduction:</vt:lpstr>
      <vt:lpstr>Sampling fish lavae in Chippewa River, WI, 2015</vt:lpstr>
      <vt:lpstr>Alternative mating systems and tactics</vt:lpstr>
      <vt:lpstr>Slide 62</vt:lpstr>
      <vt:lpstr>Take home message</vt:lpstr>
    </vt:vector>
  </TitlesOfParts>
  <Company>unl</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 Chenhong</dc:creator>
  <cp:lastModifiedBy>Li, Chenhong</cp:lastModifiedBy>
  <cp:revision>279</cp:revision>
  <dcterms:created xsi:type="dcterms:W3CDTF">2018-05-15T11:37:30Z</dcterms:created>
  <dcterms:modified xsi:type="dcterms:W3CDTF">2018-05-15T11:45:11Z</dcterms:modified>
</cp:coreProperties>
</file>