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3"/>
    <p:sldId id="333" r:id="rId4"/>
    <p:sldId id="277" r:id="rId5"/>
    <p:sldId id="278" r:id="rId6"/>
    <p:sldId id="279" r:id="rId7"/>
    <p:sldId id="280" r:id="rId8"/>
    <p:sldId id="329" r:id="rId9"/>
    <p:sldId id="351" r:id="rId10"/>
    <p:sldId id="281" r:id="rId11"/>
    <p:sldId id="352" r:id="rId13"/>
    <p:sldId id="330" r:id="rId14"/>
    <p:sldId id="331" r:id="rId15"/>
    <p:sldId id="283" r:id="rId16"/>
    <p:sldId id="284" r:id="rId17"/>
    <p:sldId id="285" r:id="rId18"/>
    <p:sldId id="332" r:id="rId19"/>
    <p:sldId id="286" r:id="rId20"/>
    <p:sldId id="287" r:id="rId21"/>
    <p:sldId id="288" r:id="rId22"/>
    <p:sldId id="337" r:id="rId23"/>
    <p:sldId id="340" r:id="rId24"/>
  </p:sldIdLst>
  <p:sldSz cx="9144000" cy="6858000" type="screen4x3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29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68955" autoAdjust="0"/>
  </p:normalViewPr>
  <p:slideViewPr>
    <p:cSldViewPr snapToObjects="1" showGuides="1">
      <p:cViewPr varScale="1">
        <p:scale>
          <a:sx n="75" d="100"/>
          <a:sy n="75" d="100"/>
        </p:scale>
        <p:origin x="1020" y="56"/>
      </p:cViewPr>
      <p:guideLst>
        <p:guide orient="horz" pos="2136"/>
        <p:guide pos="290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gs" Target="tags/tag13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11D14A-54E2-AB4D-B2A1-21D271AB9454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15070E-A507-0F46-852B-26386A15743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46C9E968-BD4E-5448-8C80-FCFD7111A4C5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46C9E968-BD4E-5448-8C80-FCFD7111A4C5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7F17899A-7EBE-3847-9262-5CE9C06B0E57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DC43EC7D-B835-4243-9D51-FE9443505A76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55241C26-CBA3-574B-B293-8639600136BB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B0361F18-BC95-B040-ADB6-0A4A10DA853E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4785EAA1-EBE0-8B4A-AEEA-6AC0B201FEB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3C5E7027-A9BB-E847-81F9-5E1833EBEF72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1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3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4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5.xml"/><Relationship Id="rId4" Type="http://schemas.openxmlformats.org/officeDocument/2006/relationships/image" Target="../media/image15.jpeg"/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6.xml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7.xml"/><Relationship Id="rId2" Type="http://schemas.openxmlformats.org/officeDocument/2006/relationships/image" Target="../media/image22.jpeg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9.xml"/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0.xml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.xml"/><Relationship Id="rId2" Type="http://schemas.openxmlformats.org/officeDocument/2006/relationships/image" Target="../media/image16.png"/><Relationship Id="rId1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35350"/>
            <a:ext cx="7772400" cy="1085850"/>
          </a:xfrm>
        </p:spPr>
        <p:txBody>
          <a:bodyPr>
            <a:normAutofit fontScale="90000"/>
          </a:bodyPr>
          <a:lstStyle/>
          <a:p>
            <a:pPr>
              <a:spcAft>
                <a:spcPts val="600"/>
              </a:spcAft>
            </a:pPr>
            <a:r>
              <a:rPr lang="en-US" sz="3600" dirty="0" smtClean="0"/>
              <a:t>Lesson 1 </a:t>
            </a:r>
            <a:br>
              <a:rPr lang="en-US" sz="3600" dirty="0" smtClean="0"/>
            </a:br>
            <a:r>
              <a:rPr lang="en-US" sz="3600" dirty="0" smtClean="0"/>
              <a:t>Introduction to fishes, history of ichthyology and systematics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30400"/>
            <a:ext cx="6400800" cy="762000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Shanghai Ocean University</a:t>
            </a:r>
            <a:endParaRPr lang="en-US" sz="2000" dirty="0" smtClean="0"/>
          </a:p>
          <a:p>
            <a:r>
              <a:rPr lang="en-US" altLang="zh-CN" sz="2000" smtClean="0"/>
              <a:t>Fall, 2026</a:t>
            </a:r>
            <a:endParaRPr lang="en-US" sz="2000" dirty="0"/>
          </a:p>
        </p:txBody>
      </p:sp>
      <p:sp>
        <p:nvSpPr>
          <p:cNvPr id="4" name="Title 1"/>
          <p:cNvSpPr txBox="1"/>
          <p:nvPr/>
        </p:nvSpPr>
        <p:spPr>
          <a:xfrm>
            <a:off x="685800" y="863601"/>
            <a:ext cx="77724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Ichthyology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5207000"/>
            <a:ext cx="1816100" cy="736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5207000"/>
            <a:ext cx="1828800" cy="736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2100" y="5207000"/>
            <a:ext cx="1816100" cy="736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/>
          <a:lstStyle/>
          <a:p>
            <a:r>
              <a:rPr lang="en-US" dirty="0" smtClean="0"/>
              <a:t>1.4 </a:t>
            </a:r>
            <a:r>
              <a:rPr lang="en-US" altLang="zh-CN" dirty="0" smtClean="0"/>
              <a:t>History and Taxonomy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5207000"/>
            <a:ext cx="1816100" cy="736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5207000"/>
            <a:ext cx="1828800" cy="736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2100" y="5207000"/>
            <a:ext cx="1816100" cy="736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2"/>
          <p:cNvSpPr txBox="1">
            <a:spLocks noChangeArrowheads="1"/>
          </p:cNvSpPr>
          <p:nvPr/>
        </p:nvSpPr>
        <p:spPr bwMode="auto">
          <a:xfrm>
            <a:off x="1724025" y="381000"/>
            <a:ext cx="56388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3600" b="1">
                <a:latin typeface="Comic Sans MS" panose="030F0702030302020204" pitchFamily="-84" charset="0"/>
              </a:rPr>
              <a:t>History of Ichthyology</a:t>
            </a:r>
            <a:endParaRPr lang="en-US" sz="3600" b="1">
              <a:latin typeface="Comic Sans MS" panose="030F0702030302020204" pitchFamily="-84" charset="0"/>
            </a:endParaRP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477000" y="1143000"/>
            <a:ext cx="1887538" cy="245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Box 10"/>
          <p:cNvSpPr txBox="1">
            <a:spLocks noChangeArrowheads="1"/>
          </p:cNvSpPr>
          <p:nvPr/>
        </p:nvSpPr>
        <p:spPr bwMode="auto">
          <a:xfrm>
            <a:off x="457200" y="1143000"/>
            <a:ext cx="60960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3600">
                <a:latin typeface="Comic Sans MS" panose="030F0702030302020204" pitchFamily="-84" charset="0"/>
              </a:rPr>
              <a:t>Aristotle (384-322 B.C.)</a:t>
            </a:r>
            <a:endParaRPr lang="en-US" sz="3200">
              <a:latin typeface="Comic Sans MS" panose="030F0702030302020204" pitchFamily="-84" charset="0"/>
            </a:endParaRPr>
          </a:p>
        </p:txBody>
      </p:sp>
      <p:sp>
        <p:nvSpPr>
          <p:cNvPr id="14341" name="TextBox 11"/>
          <p:cNvSpPr txBox="1">
            <a:spLocks noChangeArrowheads="1"/>
          </p:cNvSpPr>
          <p:nvPr/>
        </p:nvSpPr>
        <p:spPr bwMode="auto">
          <a:xfrm>
            <a:off x="304800" y="1828800"/>
            <a:ext cx="6477000" cy="1600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800">
                <a:latin typeface="Comic Sans MS" panose="030F0702030302020204" pitchFamily="-84" charset="0"/>
              </a:rPr>
              <a:t>Made many astute observations on fish biology</a:t>
            </a:r>
            <a:endParaRPr lang="en-US" sz="2800">
              <a:latin typeface="Comic Sans MS" panose="030F0702030302020204" pitchFamily="-84" charset="0"/>
            </a:endParaRPr>
          </a:p>
          <a:p>
            <a:pPr eaLnBrk="1" hangingPunct="1"/>
            <a:endParaRPr lang="en-US" sz="1200">
              <a:latin typeface="Comic Sans MS" panose="030F0702030302020204" pitchFamily="-84" charset="0"/>
            </a:endParaRPr>
          </a:p>
          <a:p>
            <a:pPr eaLnBrk="1" hangingPunct="1"/>
            <a:r>
              <a:rPr lang="en-US" sz="2800">
                <a:latin typeface="Comic Sans MS" panose="030F0702030302020204" pitchFamily="-84" charset="0"/>
              </a:rPr>
              <a:t>Recognized &gt;100 species of fish</a:t>
            </a:r>
            <a:endParaRPr lang="en-US" sz="2400">
              <a:latin typeface="Comic Sans MS" panose="030F0702030302020204" pitchFamily="-84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81000" y="3581400"/>
            <a:ext cx="81534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3600">
                <a:latin typeface="Comic Sans MS" panose="030F0702030302020204" pitchFamily="-84" charset="0"/>
              </a:rPr>
              <a:t>No major advances for ≈ 1900 years!</a:t>
            </a:r>
            <a:endParaRPr lang="en-US" sz="3200">
              <a:latin typeface="Comic Sans MS" panose="030F0702030302020204" pitchFamily="-84" charset="0"/>
            </a:endParaRPr>
          </a:p>
        </p:txBody>
      </p:sp>
      <p:sp>
        <p:nvSpPr>
          <p:cNvPr id="14343" name="Rectangle 14"/>
          <p:cNvSpPr>
            <a:spLocks noChangeArrowheads="1"/>
          </p:cNvSpPr>
          <p:nvPr/>
        </p:nvSpPr>
        <p:spPr bwMode="auto">
          <a:xfrm>
            <a:off x="76200" y="6172200"/>
            <a:ext cx="1905000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700">
                <a:latin typeface="Century Gothic" panose="020B0502020202020204" pitchFamily="-84" charset="0"/>
              </a:rPr>
              <a:t>http://www.septentrion.qc.ca/banque-images/resultats-images.asp?id=2513</a:t>
            </a:r>
            <a:endParaRPr lang="en-US" sz="700">
              <a:latin typeface="Century Gothic" panose="020B0502020202020204" pitchFamily="-8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4267200"/>
            <a:ext cx="1427163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1600200" y="4267200"/>
            <a:ext cx="1828800" cy="184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>
                <a:latin typeface="Comic Sans MS" panose="030F0702030302020204" pitchFamily="-84" charset="0"/>
              </a:rPr>
              <a:t>Pierre Belon</a:t>
            </a:r>
            <a:endParaRPr lang="en-US">
              <a:latin typeface="Comic Sans MS" panose="030F0702030302020204" pitchFamily="-84" charset="0"/>
            </a:endParaRPr>
          </a:p>
          <a:p>
            <a:pPr eaLnBrk="1" hangingPunct="1"/>
            <a:r>
              <a:rPr lang="en-US" sz="1600">
                <a:latin typeface="Comic Sans MS" panose="030F0702030302020204" pitchFamily="-84" charset="0"/>
              </a:rPr>
              <a:t>French natural</a:t>
            </a:r>
            <a:endParaRPr lang="en-US" sz="1600">
              <a:latin typeface="Comic Sans MS" panose="030F0702030302020204" pitchFamily="-84" charset="0"/>
            </a:endParaRPr>
          </a:p>
          <a:p>
            <a:pPr eaLnBrk="1" hangingPunct="1"/>
            <a:r>
              <a:rPr lang="en-US" sz="1600">
                <a:latin typeface="Comic Sans MS" panose="030F0702030302020204" pitchFamily="-84" charset="0"/>
              </a:rPr>
              <a:t>historian</a:t>
            </a:r>
            <a:endParaRPr lang="en-US" sz="1600">
              <a:latin typeface="Comic Sans MS" panose="030F0702030302020204" pitchFamily="-84" charset="0"/>
            </a:endParaRPr>
          </a:p>
          <a:p>
            <a:pPr eaLnBrk="1" hangingPunct="1"/>
            <a:r>
              <a:rPr lang="en-US" sz="1600" b="1">
                <a:latin typeface="Comic Sans MS" panose="030F0702030302020204" pitchFamily="-84" charset="0"/>
              </a:rPr>
              <a:t>1551</a:t>
            </a:r>
            <a:endParaRPr lang="en-US" sz="1600" b="1">
              <a:latin typeface="Comic Sans MS" panose="030F0702030302020204" pitchFamily="-84" charset="0"/>
            </a:endParaRPr>
          </a:p>
          <a:p>
            <a:pPr eaLnBrk="1" hangingPunct="1"/>
            <a:r>
              <a:rPr lang="en-US" sz="1600">
                <a:latin typeface="Comic Sans MS" panose="030F0702030302020204" pitchFamily="-84" charset="0"/>
              </a:rPr>
              <a:t>First publication</a:t>
            </a:r>
            <a:endParaRPr lang="en-US" sz="1600">
              <a:latin typeface="Comic Sans MS" panose="030F0702030302020204" pitchFamily="-84" charset="0"/>
            </a:endParaRPr>
          </a:p>
          <a:p>
            <a:pPr eaLnBrk="1" hangingPunct="1"/>
            <a:r>
              <a:rPr lang="en-US" sz="1600">
                <a:latin typeface="Comic Sans MS" panose="030F0702030302020204" pitchFamily="-84" charset="0"/>
              </a:rPr>
              <a:t>On fish systematics</a:t>
            </a:r>
            <a:endParaRPr lang="en-US" sz="1600">
              <a:latin typeface="Comic Sans MS" panose="030F0702030302020204" pitchFamily="-8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3429000" y="4267200"/>
            <a:ext cx="2133600" cy="1477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>
                <a:latin typeface="Comic Sans MS" panose="030F0702030302020204" pitchFamily="-84" charset="0"/>
              </a:rPr>
              <a:t>Hippolyto Salviani</a:t>
            </a:r>
            <a:endParaRPr lang="en-US">
              <a:latin typeface="Comic Sans MS" panose="030F0702030302020204" pitchFamily="-84" charset="0"/>
            </a:endParaRPr>
          </a:p>
          <a:p>
            <a:pPr eaLnBrk="1" hangingPunct="1"/>
            <a:r>
              <a:rPr lang="en-US">
                <a:latin typeface="Comic Sans MS" panose="030F0702030302020204" pitchFamily="-84" charset="0"/>
              </a:rPr>
              <a:t>1554-1557</a:t>
            </a:r>
            <a:endParaRPr lang="en-US">
              <a:latin typeface="Comic Sans MS" panose="030F0702030302020204" pitchFamily="-84" charset="0"/>
            </a:endParaRPr>
          </a:p>
          <a:p>
            <a:pPr eaLnBrk="1" hangingPunct="1"/>
            <a:r>
              <a:rPr lang="en-US">
                <a:latin typeface="Comic Sans MS" panose="030F0702030302020204" pitchFamily="-84" charset="0"/>
              </a:rPr>
              <a:t>First publications on regional fishes (Italy)</a:t>
            </a:r>
            <a:endParaRPr lang="en-US">
              <a:latin typeface="Comic Sans MS" panose="030F0702030302020204" pitchFamily="-8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5791200" y="4267200"/>
            <a:ext cx="1905000" cy="2308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>
                <a:latin typeface="Comic Sans MS" panose="030F0702030302020204" pitchFamily="-84" charset="0"/>
              </a:rPr>
              <a:t>Guillome Rondelet</a:t>
            </a:r>
            <a:endParaRPr lang="en-US">
              <a:latin typeface="Comic Sans MS" panose="030F0702030302020204" pitchFamily="-84" charset="0"/>
            </a:endParaRPr>
          </a:p>
          <a:p>
            <a:pPr eaLnBrk="1" hangingPunct="1"/>
            <a:r>
              <a:rPr lang="en-US">
                <a:latin typeface="Comic Sans MS" panose="030F0702030302020204" pitchFamily="-84" charset="0"/>
              </a:rPr>
              <a:t>1555</a:t>
            </a:r>
            <a:endParaRPr lang="en-US">
              <a:latin typeface="Comic Sans MS" panose="030F0702030302020204" pitchFamily="-84" charset="0"/>
            </a:endParaRPr>
          </a:p>
          <a:p>
            <a:pPr eaLnBrk="1" hangingPunct="1"/>
            <a:r>
              <a:rPr lang="en-US" sz="1600" i="1">
                <a:latin typeface="Comic Sans MS" panose="030F0702030302020204" pitchFamily="-84" charset="0"/>
              </a:rPr>
              <a:t>Libri de Piscibus Marinis</a:t>
            </a:r>
            <a:endParaRPr lang="en-US" sz="1600" i="1">
              <a:latin typeface="Comic Sans MS" panose="030F0702030302020204" pitchFamily="-84" charset="0"/>
            </a:endParaRPr>
          </a:p>
          <a:p>
            <a:pPr eaLnBrk="1" hangingPunct="1"/>
            <a:r>
              <a:rPr lang="en-US">
                <a:latin typeface="Comic Sans MS" panose="030F0702030302020204" pitchFamily="-84" charset="0"/>
              </a:rPr>
              <a:t>First ichthyology ‘text’</a:t>
            </a:r>
            <a:endParaRPr lang="en-US">
              <a:latin typeface="Comic Sans MS" panose="030F0702030302020204" pitchFamily="-84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67600" y="4224338"/>
            <a:ext cx="1600200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2"/>
          <p:cNvSpPr txBox="1">
            <a:spLocks noChangeArrowheads="1"/>
          </p:cNvSpPr>
          <p:nvPr/>
        </p:nvSpPr>
        <p:spPr bwMode="auto">
          <a:xfrm>
            <a:off x="1724025" y="304800"/>
            <a:ext cx="56388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3600" b="1">
                <a:latin typeface="Comic Sans MS" panose="030F0702030302020204" pitchFamily="-84" charset="0"/>
              </a:rPr>
              <a:t>History of Ichthyology</a:t>
            </a:r>
            <a:endParaRPr lang="en-US" sz="3600" b="1">
              <a:latin typeface="Comic Sans MS" panose="030F0702030302020204" pitchFamily="-84" charset="0"/>
            </a:endParaRPr>
          </a:p>
        </p:txBody>
      </p:sp>
      <p:sp>
        <p:nvSpPr>
          <p:cNvPr id="15363" name="TextBox 10"/>
          <p:cNvSpPr txBox="1">
            <a:spLocks noChangeArrowheads="1"/>
          </p:cNvSpPr>
          <p:nvPr/>
        </p:nvSpPr>
        <p:spPr bwMode="auto">
          <a:xfrm>
            <a:off x="457200" y="933450"/>
            <a:ext cx="8382000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3200">
                <a:latin typeface="Comic Sans MS" panose="030F0702030302020204" pitchFamily="-84" charset="0"/>
              </a:rPr>
              <a:t>Many reports from expeditions followed…</a:t>
            </a:r>
            <a:endParaRPr lang="en-US" sz="2800">
              <a:latin typeface="Comic Sans MS" panose="030F0702030302020204" pitchFamily="-84" charset="0"/>
            </a:endParaRPr>
          </a:p>
        </p:txBody>
      </p:sp>
      <p:sp>
        <p:nvSpPr>
          <p:cNvPr id="15364" name="TextBox 11"/>
          <p:cNvSpPr txBox="1">
            <a:spLocks noChangeArrowheads="1"/>
          </p:cNvSpPr>
          <p:nvPr/>
        </p:nvSpPr>
        <p:spPr bwMode="auto">
          <a:xfrm>
            <a:off x="304800" y="1619250"/>
            <a:ext cx="8839200" cy="1385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400" i="1">
                <a:latin typeface="Comic Sans MS" panose="030F0702030302020204" pitchFamily="-84" charset="0"/>
              </a:rPr>
              <a:t>Natural History of Fishes of Brazil</a:t>
            </a:r>
            <a:r>
              <a:rPr lang="en-US" sz="2400">
                <a:latin typeface="Comic Sans MS" panose="030F0702030302020204" pitchFamily="-84" charset="0"/>
              </a:rPr>
              <a:t>; Marcgrave, 1648 </a:t>
            </a:r>
            <a:endParaRPr lang="en-US" sz="2400">
              <a:latin typeface="Comic Sans MS" panose="030F0702030302020204" pitchFamily="-84" charset="0"/>
            </a:endParaRPr>
          </a:p>
          <a:p>
            <a:pPr eaLnBrk="1" hangingPunct="1"/>
            <a:endParaRPr lang="en-US" sz="1200" i="1">
              <a:latin typeface="Comic Sans MS" panose="030F0702030302020204" pitchFamily="-84" charset="0"/>
            </a:endParaRPr>
          </a:p>
          <a:p>
            <a:pPr eaLnBrk="1" hangingPunct="1"/>
            <a:r>
              <a:rPr lang="en-US" sz="2400" i="1">
                <a:latin typeface="Comic Sans MS" panose="030F0702030302020204" pitchFamily="-84" charset="0"/>
              </a:rPr>
              <a:t>Historia Piscium </a:t>
            </a:r>
            <a:r>
              <a:rPr lang="en-US" sz="2400">
                <a:latin typeface="Comic Sans MS" panose="030F0702030302020204" pitchFamily="-84" charset="0"/>
              </a:rPr>
              <a:t>(European fishes); Ray &amp; Willughby, 1686 – described 420 species, 178 new!</a:t>
            </a:r>
            <a:endParaRPr lang="en-US" sz="2400">
              <a:latin typeface="Comic Sans MS" panose="030F0702030302020204" pitchFamily="-84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04800" y="2971800"/>
            <a:ext cx="8534400" cy="163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800">
                <a:latin typeface="Comic Sans MS" panose="030F0702030302020204" pitchFamily="-84" charset="0"/>
              </a:rPr>
              <a:t>Peter Artedi (1704-1734, Swedish naturalist)</a:t>
            </a:r>
            <a:endParaRPr lang="en-US" sz="2800">
              <a:latin typeface="Comic Sans MS" panose="030F0702030302020204" pitchFamily="-84" charset="0"/>
            </a:endParaRPr>
          </a:p>
          <a:p>
            <a:pPr eaLnBrk="1" hangingPunct="1"/>
            <a:r>
              <a:rPr lang="en-US" sz="2400">
                <a:latin typeface="Comic Sans MS" panose="030F0702030302020204" pitchFamily="-84" charset="0"/>
              </a:rPr>
              <a:t>&gt; “Father of Ichthyology” – came up with the first  </a:t>
            </a:r>
            <a:endParaRPr lang="en-US" sz="2400">
              <a:latin typeface="Comic Sans MS" panose="030F0702030302020204" pitchFamily="-84" charset="0"/>
            </a:endParaRPr>
          </a:p>
          <a:p>
            <a:pPr eaLnBrk="1" hangingPunct="1"/>
            <a:r>
              <a:rPr lang="en-US" sz="2400">
                <a:latin typeface="Comic Sans MS" panose="030F0702030302020204" pitchFamily="-84" charset="0"/>
              </a:rPr>
              <a:t>   classification system for fishes, published as part of       </a:t>
            </a:r>
            <a:endParaRPr lang="en-US" sz="2400">
              <a:latin typeface="Comic Sans MS" panose="030F0702030302020204" pitchFamily="-84" charset="0"/>
            </a:endParaRPr>
          </a:p>
          <a:p>
            <a:pPr eaLnBrk="1" hangingPunct="1"/>
            <a:r>
              <a:rPr lang="en-US" sz="2400">
                <a:latin typeface="Comic Sans MS" panose="030F0702030302020204" pitchFamily="-84" charset="0"/>
              </a:rPr>
              <a:t>   </a:t>
            </a:r>
            <a:r>
              <a:rPr lang="en-US" sz="2400" i="1">
                <a:latin typeface="Comic Sans MS" panose="030F0702030302020204" pitchFamily="-84" charset="0"/>
              </a:rPr>
              <a:t>Systema Naturae </a:t>
            </a:r>
            <a:r>
              <a:rPr lang="en-US" sz="2400">
                <a:latin typeface="Comic Sans MS" panose="030F0702030302020204" pitchFamily="-84" charset="0"/>
              </a:rPr>
              <a:t>in 1739 by…</a:t>
            </a:r>
            <a:endParaRPr lang="en-US" sz="2000">
              <a:latin typeface="Comic Sans MS" panose="030F0702030302020204" pitchFamily="-84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381000" y="4648200"/>
            <a:ext cx="7162800" cy="20621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800">
                <a:latin typeface="Comic Sans MS" panose="030F0702030302020204" pitchFamily="-84" charset="0"/>
              </a:rPr>
              <a:t>Carolus Linnaeus (1707-1778, Swedish zoologist)</a:t>
            </a:r>
            <a:endParaRPr lang="en-US" sz="2800">
              <a:latin typeface="Comic Sans MS" panose="030F0702030302020204" pitchFamily="-84" charset="0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sz="2400">
                <a:latin typeface="Comic Sans MS" panose="030F0702030302020204" pitchFamily="-84" charset="0"/>
              </a:rPr>
              <a:t>Classification system for all major life forms</a:t>
            </a:r>
            <a:endParaRPr lang="en-US" sz="2400">
              <a:latin typeface="Comic Sans MS" panose="030F0702030302020204" pitchFamily="-84" charset="0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sz="2400">
                <a:latin typeface="Comic Sans MS" panose="030F0702030302020204" pitchFamily="-84" charset="0"/>
              </a:rPr>
              <a:t>Introduced binomial system for naming species</a:t>
            </a:r>
            <a:endParaRPr lang="en-US" sz="2400">
              <a:latin typeface="Comic Sans MS" panose="030F0702030302020204" pitchFamily="-84" charset="0"/>
            </a:endParaRP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sz="2400">
                <a:latin typeface="Comic Sans MS" panose="030F0702030302020204" pitchFamily="-84" charset="0"/>
              </a:rPr>
              <a:t> “</a:t>
            </a:r>
            <a:r>
              <a:rPr lang="en-US" sz="2400" b="1">
                <a:latin typeface="Comic Sans MS" panose="030F0702030302020204" pitchFamily="-84" charset="0"/>
              </a:rPr>
              <a:t>Father of modern taxonomy”</a:t>
            </a:r>
            <a:endParaRPr lang="en-US" sz="2000" b="1">
              <a:latin typeface="Comic Sans MS" panose="030F0702030302020204" pitchFamily="-84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515225" y="4521200"/>
            <a:ext cx="1552575" cy="226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7467600" y="4495800"/>
            <a:ext cx="1600200" cy="22463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000" b="1">
                <a:latin typeface="Century Gothic" panose="020B0502020202020204" pitchFamily="-84" charset="0"/>
              </a:rPr>
              <a:t>Kingdom</a:t>
            </a:r>
            <a:endParaRPr lang="en-US" sz="2000" b="1">
              <a:latin typeface="Century Gothic" panose="020B0502020202020204" pitchFamily="-84" charset="0"/>
            </a:endParaRPr>
          </a:p>
          <a:p>
            <a:pPr eaLnBrk="1" hangingPunct="1"/>
            <a:r>
              <a:rPr lang="en-US" sz="2000" b="1">
                <a:latin typeface="Century Gothic" panose="020B0502020202020204" pitchFamily="-84" charset="0"/>
              </a:rPr>
              <a:t>Phylum </a:t>
            </a:r>
            <a:endParaRPr lang="en-US" sz="2000" b="1">
              <a:latin typeface="Century Gothic" panose="020B0502020202020204" pitchFamily="-84" charset="0"/>
            </a:endParaRPr>
          </a:p>
          <a:p>
            <a:pPr eaLnBrk="1" hangingPunct="1"/>
            <a:r>
              <a:rPr lang="en-US" sz="2000" b="1">
                <a:latin typeface="Century Gothic" panose="020B0502020202020204" pitchFamily="-84" charset="0"/>
              </a:rPr>
              <a:t>Class </a:t>
            </a:r>
            <a:endParaRPr lang="en-US" sz="2000" b="1">
              <a:latin typeface="Century Gothic" panose="020B0502020202020204" pitchFamily="-84" charset="0"/>
            </a:endParaRPr>
          </a:p>
          <a:p>
            <a:pPr eaLnBrk="1" hangingPunct="1"/>
            <a:r>
              <a:rPr lang="en-US" sz="2000" b="1">
                <a:latin typeface="Century Gothic" panose="020B0502020202020204" pitchFamily="-84" charset="0"/>
              </a:rPr>
              <a:t>Order</a:t>
            </a:r>
            <a:endParaRPr lang="en-US" sz="2000" b="1">
              <a:latin typeface="Century Gothic" panose="020B0502020202020204" pitchFamily="-84" charset="0"/>
            </a:endParaRPr>
          </a:p>
          <a:p>
            <a:pPr eaLnBrk="1" hangingPunct="1"/>
            <a:r>
              <a:rPr lang="en-US" sz="2000" b="1">
                <a:latin typeface="Century Gothic" panose="020B0502020202020204" pitchFamily="-84" charset="0"/>
              </a:rPr>
              <a:t>Family </a:t>
            </a:r>
            <a:endParaRPr lang="en-US" sz="2000" b="1">
              <a:latin typeface="Century Gothic" panose="020B0502020202020204" pitchFamily="-84" charset="0"/>
            </a:endParaRPr>
          </a:p>
          <a:p>
            <a:pPr eaLnBrk="1" hangingPunct="1"/>
            <a:r>
              <a:rPr lang="en-US" sz="2000" b="1">
                <a:latin typeface="Century Gothic" panose="020B0502020202020204" pitchFamily="-84" charset="0"/>
              </a:rPr>
              <a:t>Genus </a:t>
            </a:r>
            <a:endParaRPr lang="en-US" sz="2000" b="1">
              <a:latin typeface="Century Gothic" panose="020B0502020202020204" pitchFamily="-84" charset="0"/>
            </a:endParaRPr>
          </a:p>
          <a:p>
            <a:pPr eaLnBrk="1" hangingPunct="1"/>
            <a:r>
              <a:rPr lang="en-US" sz="2000" b="1">
                <a:latin typeface="Century Gothic" panose="020B0502020202020204" pitchFamily="-84" charset="0"/>
              </a:rPr>
              <a:t>Species</a:t>
            </a:r>
            <a:endParaRPr lang="en-US" sz="2000" b="1">
              <a:latin typeface="Century Gothic" panose="020B0502020202020204" pitchFamily="-84" charset="0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2"/>
          <p:cNvSpPr txBox="1">
            <a:spLocks noChangeArrowheads="1"/>
          </p:cNvSpPr>
          <p:nvPr/>
        </p:nvSpPr>
        <p:spPr bwMode="auto">
          <a:xfrm>
            <a:off x="1724025" y="381000"/>
            <a:ext cx="56388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3600" b="1">
                <a:latin typeface="Comic Sans MS" panose="030F0702030302020204" pitchFamily="-84" charset="0"/>
              </a:rPr>
              <a:t>History of Ichthyology</a:t>
            </a:r>
            <a:endParaRPr lang="en-US" sz="3600" b="1">
              <a:latin typeface="Comic Sans MS" panose="030F0702030302020204" pitchFamily="-84" charset="0"/>
            </a:endParaRPr>
          </a:p>
        </p:txBody>
      </p:sp>
      <p:sp>
        <p:nvSpPr>
          <p:cNvPr id="16387" name="TextBox 10"/>
          <p:cNvSpPr txBox="1">
            <a:spLocks noChangeArrowheads="1"/>
          </p:cNvSpPr>
          <p:nvPr/>
        </p:nvSpPr>
        <p:spPr bwMode="auto">
          <a:xfrm>
            <a:off x="381000" y="1016000"/>
            <a:ext cx="8382000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3200">
                <a:latin typeface="Comic Sans MS" panose="030F0702030302020204" pitchFamily="-84" charset="0"/>
              </a:rPr>
              <a:t>Others of note…</a:t>
            </a:r>
            <a:endParaRPr lang="en-US" sz="2800">
              <a:latin typeface="Comic Sans MS" panose="030F0702030302020204" pitchFamily="-84" charset="0"/>
            </a:endParaRPr>
          </a:p>
        </p:txBody>
      </p:sp>
      <p:sp>
        <p:nvSpPr>
          <p:cNvPr id="16388" name="TextBox 11"/>
          <p:cNvSpPr txBox="1">
            <a:spLocks noChangeArrowheads="1"/>
          </p:cNvSpPr>
          <p:nvPr/>
        </p:nvSpPr>
        <p:spPr bwMode="auto">
          <a:xfrm>
            <a:off x="304800" y="1676400"/>
            <a:ext cx="8839200" cy="19383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latin typeface="Comic Sans MS" panose="030F0702030302020204" pitchFamily="-84" charset="0"/>
              </a:rPr>
              <a:t>Georges Cuvier </a:t>
            </a:r>
            <a:r>
              <a:rPr lang="en-US" sz="2400">
                <a:latin typeface="Comic Sans MS" panose="030F0702030302020204" pitchFamily="-84" charset="0"/>
              </a:rPr>
              <a:t>(1769-1822); </a:t>
            </a:r>
            <a:r>
              <a:rPr lang="en-US" sz="2400" i="1">
                <a:latin typeface="Comic Sans MS" panose="030F0702030302020204" pitchFamily="-84" charset="0"/>
              </a:rPr>
              <a:t>Histoire Naturelle</a:t>
            </a:r>
            <a:endParaRPr lang="en-US" sz="2400" i="1">
              <a:latin typeface="Comic Sans MS" panose="030F0702030302020204" pitchFamily="-84" charset="0"/>
            </a:endParaRPr>
          </a:p>
          <a:p>
            <a:pPr eaLnBrk="1" hangingPunct="1"/>
            <a:r>
              <a:rPr lang="en-US" sz="2400" i="1">
                <a:latin typeface="Comic Sans MS" panose="030F0702030302020204" pitchFamily="-84" charset="0"/>
              </a:rPr>
              <a:t>                                              des Poissons</a:t>
            </a:r>
            <a:r>
              <a:rPr lang="en-US" sz="2400">
                <a:latin typeface="Comic Sans MS" panose="030F0702030302020204" pitchFamily="-84" charset="0"/>
              </a:rPr>
              <a:t>, 1828 </a:t>
            </a:r>
            <a:endParaRPr lang="en-US" sz="2400">
              <a:latin typeface="Comic Sans MS" panose="030F0702030302020204" pitchFamily="-84" charset="0"/>
            </a:endParaRPr>
          </a:p>
          <a:p>
            <a:pPr eaLnBrk="1" hangingPunct="1"/>
            <a:r>
              <a:rPr lang="en-US" sz="2400">
                <a:latin typeface="Comic Sans MS" panose="030F0702030302020204" pitchFamily="-84" charset="0"/>
              </a:rPr>
              <a:t>Professor at French Museum of Natural History;</a:t>
            </a:r>
            <a:endParaRPr lang="en-US" sz="2400">
              <a:latin typeface="Comic Sans MS" panose="030F0702030302020204" pitchFamily="-84" charset="0"/>
            </a:endParaRPr>
          </a:p>
          <a:p>
            <a:pPr eaLnBrk="1" hangingPunct="1"/>
            <a:r>
              <a:rPr lang="en-US" sz="2400">
                <a:latin typeface="Comic Sans MS" panose="030F0702030302020204" pitchFamily="-84" charset="0"/>
              </a:rPr>
              <a:t>Detailed studies of anatomy paved way for better understanding of relationships between fishes (cladistics)</a:t>
            </a:r>
            <a:endParaRPr lang="en-US" sz="2400">
              <a:latin typeface="Comic Sans MS" panose="030F0702030302020204" pitchFamily="-84" charset="0"/>
            </a:endParaRPr>
          </a:p>
        </p:txBody>
      </p:sp>
      <p:pic>
        <p:nvPicPr>
          <p:cNvPr id="16389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386638" y="914400"/>
            <a:ext cx="1566862" cy="189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04800" y="3665538"/>
            <a:ext cx="8915400" cy="8302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400">
                <a:latin typeface="Comic Sans MS" panose="030F0702030302020204" pitchFamily="-84" charset="0"/>
              </a:rPr>
              <a:t>As knowledge continued to expand, regional studies followed…</a:t>
            </a:r>
            <a:endParaRPr lang="en-US" sz="2400">
              <a:latin typeface="Comic Sans MS" panose="030F0702030302020204" pitchFamily="-8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04800" y="4495800"/>
            <a:ext cx="8686800" cy="1200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latin typeface="Comic Sans MS" panose="030F0702030302020204" pitchFamily="-84" charset="0"/>
              </a:rPr>
              <a:t>Louis Aggasiz </a:t>
            </a:r>
            <a:r>
              <a:rPr lang="en-US" sz="2400">
                <a:latin typeface="Comic Sans MS" panose="030F0702030302020204" pitchFamily="-84" charset="0"/>
              </a:rPr>
              <a:t>(1807-1873); Professor of Natural History at Harvard; described </a:t>
            </a:r>
            <a:r>
              <a:rPr lang="en-US" sz="2400" b="1" u="sng">
                <a:latin typeface="Comic Sans MS" panose="030F0702030302020204" pitchFamily="-84" charset="0"/>
              </a:rPr>
              <a:t>numerous</a:t>
            </a:r>
            <a:r>
              <a:rPr lang="en-US" sz="2400">
                <a:latin typeface="Comic Sans MS" panose="030F0702030302020204" pitchFamily="-84" charset="0"/>
              </a:rPr>
              <a:t> extant and fossil fish species</a:t>
            </a:r>
            <a:endParaRPr lang="en-US" sz="2400">
              <a:latin typeface="Comic Sans MS" panose="030F0702030302020204" pitchFamily="-8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676400" y="5546725"/>
            <a:ext cx="5486400" cy="461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400" i="1">
                <a:latin typeface="Comic Sans MS" panose="030F0702030302020204" pitchFamily="-84" charset="0"/>
              </a:rPr>
              <a:t>Heterandria formosa</a:t>
            </a:r>
            <a:r>
              <a:rPr lang="en-US" sz="2400">
                <a:latin typeface="Comic Sans MS" panose="030F0702030302020204" pitchFamily="-84" charset="0"/>
              </a:rPr>
              <a:t> Agassiz</a:t>
            </a:r>
            <a:endParaRPr lang="en-US" sz="2400">
              <a:latin typeface="Comic Sans MS" panose="030F0702030302020204" pitchFamily="-8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9400" y="5362575"/>
            <a:ext cx="22098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057400" y="5907088"/>
            <a:ext cx="820738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solidFill>
                  <a:srgbClr val="FF0000"/>
                </a:solidFill>
                <a:latin typeface="Comic Sans MS" panose="030F0702030302020204" pitchFamily="-84" charset="0"/>
              </a:rPr>
              <a:t>Genus</a:t>
            </a:r>
            <a:endParaRPr lang="en-US">
              <a:solidFill>
                <a:srgbClr val="FF0000"/>
              </a:solidFill>
              <a:latin typeface="Comic Sans MS" panose="030F0702030302020204" pitchFamily="-8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3581400" y="5918200"/>
            <a:ext cx="96837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solidFill>
                  <a:srgbClr val="FF0000"/>
                </a:solidFill>
                <a:latin typeface="Comic Sans MS" panose="030F0702030302020204" pitchFamily="-84" charset="0"/>
              </a:rPr>
              <a:t>species</a:t>
            </a:r>
            <a:endParaRPr lang="en-US">
              <a:solidFill>
                <a:srgbClr val="FF0000"/>
              </a:solidFill>
              <a:latin typeface="Comic Sans MS" panose="030F0702030302020204" pitchFamily="-84" charset="0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724400" y="5907088"/>
            <a:ext cx="1905000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solidFill>
                  <a:srgbClr val="FF0000"/>
                </a:solidFill>
                <a:latin typeface="Comic Sans MS" panose="030F0702030302020204" pitchFamily="-84" charset="0"/>
              </a:rPr>
              <a:t>Taxonomist</a:t>
            </a:r>
            <a:endParaRPr lang="en-US">
              <a:solidFill>
                <a:srgbClr val="FF0000"/>
              </a:solidFill>
              <a:latin typeface="Comic Sans MS" panose="030F0702030302020204" pitchFamily="-84" charset="0"/>
            </a:endParaRPr>
          </a:p>
          <a:p>
            <a:pPr eaLnBrk="1" hangingPunct="1"/>
            <a:r>
              <a:rPr lang="en-US">
                <a:solidFill>
                  <a:srgbClr val="FF0000"/>
                </a:solidFill>
                <a:latin typeface="Comic Sans MS" panose="030F0702030302020204" pitchFamily="-84" charset="0"/>
              </a:rPr>
              <a:t>(who described)</a:t>
            </a:r>
            <a:endParaRPr lang="en-US">
              <a:solidFill>
                <a:srgbClr val="FF0000"/>
              </a:solidFill>
              <a:latin typeface="Comic Sans MS" panose="030F0702030302020204" pitchFamily="-84" charset="0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5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2"/>
          <p:cNvSpPr txBox="1">
            <a:spLocks noChangeArrowheads="1"/>
          </p:cNvSpPr>
          <p:nvPr/>
        </p:nvSpPr>
        <p:spPr bwMode="auto">
          <a:xfrm>
            <a:off x="1724025" y="381000"/>
            <a:ext cx="56388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3600" b="1">
                <a:latin typeface="Comic Sans MS" panose="030F0702030302020204" pitchFamily="-84" charset="0"/>
              </a:rPr>
              <a:t>History of Ichthyology</a:t>
            </a:r>
            <a:endParaRPr lang="en-US" sz="3600" b="1">
              <a:latin typeface="Comic Sans MS" panose="030F0702030302020204" pitchFamily="-84" charset="0"/>
            </a:endParaRPr>
          </a:p>
        </p:txBody>
      </p:sp>
      <p:sp>
        <p:nvSpPr>
          <p:cNvPr id="17411" name="TextBox 10"/>
          <p:cNvSpPr txBox="1">
            <a:spLocks noChangeArrowheads="1"/>
          </p:cNvSpPr>
          <p:nvPr/>
        </p:nvSpPr>
        <p:spPr bwMode="auto">
          <a:xfrm>
            <a:off x="304800" y="981075"/>
            <a:ext cx="3733800" cy="5857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3200">
                <a:latin typeface="Comic Sans MS" panose="030F0702030302020204" pitchFamily="-84" charset="0"/>
              </a:rPr>
              <a:t>Others of note…</a:t>
            </a:r>
            <a:endParaRPr lang="en-US" sz="2800">
              <a:latin typeface="Comic Sans MS" panose="030F0702030302020204" pitchFamily="-8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28600" y="3476625"/>
            <a:ext cx="8839200" cy="1200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latin typeface="Comic Sans MS" panose="030F0702030302020204" pitchFamily="-84" charset="0"/>
              </a:rPr>
              <a:t>Carl Hubbs </a:t>
            </a:r>
            <a:r>
              <a:rPr lang="en-US" sz="2400">
                <a:latin typeface="Comic Sans MS" panose="030F0702030302020204" pitchFamily="-84" charset="0"/>
              </a:rPr>
              <a:t>(1894-1979); studied at Stanford, refined Jordan’s work; Taught at Scripps Institute in CA; authored 712 publications!!! (focus on NA fish)</a:t>
            </a:r>
            <a:endParaRPr lang="en-US" sz="2400">
              <a:latin typeface="Comic Sans MS" panose="030F0702030302020204" pitchFamily="-84" charset="0"/>
            </a:endParaRPr>
          </a:p>
        </p:txBody>
      </p:sp>
      <p:sp>
        <p:nvSpPr>
          <p:cNvPr id="17413" name="TextBox 12"/>
          <p:cNvSpPr txBox="1">
            <a:spLocks noChangeArrowheads="1"/>
          </p:cNvSpPr>
          <p:nvPr/>
        </p:nvSpPr>
        <p:spPr bwMode="auto">
          <a:xfrm>
            <a:off x="228600" y="1566863"/>
            <a:ext cx="7010400" cy="19383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latin typeface="Comic Sans MS" panose="030F0702030302020204" pitchFamily="-84" charset="0"/>
              </a:rPr>
              <a:t>David Starr Jordan </a:t>
            </a:r>
            <a:r>
              <a:rPr lang="en-US" sz="2400">
                <a:latin typeface="Comic Sans MS" panose="030F0702030302020204" pitchFamily="-84" charset="0"/>
              </a:rPr>
              <a:t>(1851-1931); Founding President of Stanford University ; most influential of all North American ichthyologists; </a:t>
            </a:r>
            <a:endParaRPr lang="en-US" sz="2400">
              <a:latin typeface="Comic Sans MS" panose="030F0702030302020204" pitchFamily="-84" charset="0"/>
            </a:endParaRPr>
          </a:p>
          <a:p>
            <a:pPr eaLnBrk="1" hangingPunct="1"/>
            <a:r>
              <a:rPr lang="en-US" sz="2400">
                <a:latin typeface="Comic Sans MS" panose="030F0702030302020204" pitchFamily="-84" charset="0"/>
              </a:rPr>
              <a:t>Collected &amp; described fishes throughout North America and down into Central America</a:t>
            </a:r>
            <a:endParaRPr lang="en-US" sz="2400">
              <a:latin typeface="Comic Sans MS" panose="030F0702030302020204" pitchFamily="-84" charset="0"/>
            </a:endParaRPr>
          </a:p>
        </p:txBody>
      </p:sp>
      <p:pic>
        <p:nvPicPr>
          <p:cNvPr id="17414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143750" y="1114425"/>
            <a:ext cx="1619250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28600" y="4743450"/>
            <a:ext cx="7315200" cy="15700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latin typeface="Comic Sans MS" panose="030F0702030302020204" pitchFamily="-84" charset="0"/>
              </a:rPr>
              <a:t>Clark Hubbs </a:t>
            </a:r>
            <a:r>
              <a:rPr lang="en-US" sz="2400">
                <a:latin typeface="Comic Sans MS" panose="030F0702030302020204" pitchFamily="-84" charset="0"/>
              </a:rPr>
              <a:t>(1921-2008); also studied at Stanford, spend most of career at University of Texas; influential studies of SW fishes; examined geographic variation in life history traits</a:t>
            </a:r>
            <a:endParaRPr lang="en-US" sz="2400">
              <a:latin typeface="Comic Sans MS" panose="030F0702030302020204" pitchFamily="-8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0" y="4572000"/>
            <a:ext cx="1146175" cy="208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Hubbs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800" y="762000"/>
            <a:ext cx="1440872" cy="237744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2895600" y="990600"/>
            <a:ext cx="2936622" cy="2337376"/>
            <a:chOff x="2895600" y="990600"/>
            <a:chExt cx="2936622" cy="2337376"/>
          </a:xfrm>
        </p:grpSpPr>
        <p:grpSp>
          <p:nvGrpSpPr>
            <p:cNvPr id="13" name="Group 12"/>
            <p:cNvGrpSpPr/>
            <p:nvPr/>
          </p:nvGrpSpPr>
          <p:grpSpPr>
            <a:xfrm>
              <a:off x="3429000" y="990600"/>
              <a:ext cx="2403222" cy="2337376"/>
              <a:chOff x="3429000" y="990600"/>
              <a:chExt cx="2403222" cy="2337376"/>
            </a:xfrm>
          </p:grpSpPr>
          <p:pic>
            <p:nvPicPr>
              <p:cNvPr id="3" name="Picture 2" descr="朱元鼎.jp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962400" y="990600"/>
                <a:ext cx="1464105" cy="1676400"/>
              </a:xfrm>
              <a:prstGeom prst="rect">
                <a:avLst/>
              </a:prstGeom>
            </p:spPr>
          </p:pic>
          <p:sp>
            <p:nvSpPr>
              <p:cNvPr id="4" name="TextBox 3"/>
              <p:cNvSpPr txBox="1"/>
              <p:nvPr/>
            </p:nvSpPr>
            <p:spPr>
              <a:xfrm>
                <a:off x="3429000" y="2743200"/>
                <a:ext cx="2403222" cy="584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600" dirty="0" smtClean="0"/>
                  <a:t>Zhu </a:t>
                </a:r>
                <a:r>
                  <a:rPr lang="en-US" altLang="zh-CN" sz="1600" dirty="0" err="1" smtClean="0"/>
                  <a:t>Yuanding</a:t>
                </a:r>
                <a:endParaRPr lang="en-US" altLang="zh-CN" sz="1600" dirty="0" smtClean="0"/>
              </a:p>
              <a:p>
                <a:pPr algn="ctr"/>
                <a:r>
                  <a:rPr lang="en-US" sz="1600" dirty="0" smtClean="0"/>
                  <a:t>S</a:t>
                </a:r>
                <a:r>
                  <a:rPr lang="en-US" altLang="zh-CN" sz="1600" dirty="0" smtClean="0"/>
                  <a:t>hanghai Ocean University</a:t>
                </a:r>
                <a:endParaRPr lang="en-US" sz="1600" dirty="0"/>
              </a:p>
            </p:txBody>
          </p:sp>
        </p:grpSp>
        <p:cxnSp>
          <p:nvCxnSpPr>
            <p:cNvPr id="6" name="Straight Arrow Connector 5"/>
            <p:cNvCxnSpPr/>
            <p:nvPr/>
          </p:nvCxnSpPr>
          <p:spPr>
            <a:xfrm>
              <a:off x="2895600" y="1905000"/>
              <a:ext cx="533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6" descr="Ro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4114800"/>
            <a:ext cx="2065730" cy="182880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3581400" y="3958847"/>
            <a:ext cx="3306703" cy="2289553"/>
            <a:chOff x="3581400" y="3958847"/>
            <a:chExt cx="3306703" cy="2289553"/>
          </a:xfrm>
        </p:grpSpPr>
        <p:cxnSp>
          <p:nvCxnSpPr>
            <p:cNvPr id="8" name="Straight Arrow Connector 7"/>
            <p:cNvCxnSpPr/>
            <p:nvPr/>
          </p:nvCxnSpPr>
          <p:spPr>
            <a:xfrm>
              <a:off x="3581400" y="5029200"/>
              <a:ext cx="533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oup 13"/>
            <p:cNvGrpSpPr/>
            <p:nvPr/>
          </p:nvGrpSpPr>
          <p:grpSpPr>
            <a:xfrm>
              <a:off x="4224894" y="3958847"/>
              <a:ext cx="2663209" cy="2289553"/>
              <a:chOff x="4224894" y="3958847"/>
              <a:chExt cx="2663209" cy="2289553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4224894" y="5663624"/>
                <a:ext cx="2663209" cy="584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600" dirty="0" smtClean="0"/>
                  <a:t>Wu </a:t>
                </a:r>
                <a:r>
                  <a:rPr lang="en-US" altLang="zh-CN" sz="1600" dirty="0" err="1" smtClean="0"/>
                  <a:t>Xianwen</a:t>
                </a:r>
                <a:endParaRPr lang="en-US" altLang="zh-CN" sz="1600" dirty="0" smtClean="0"/>
              </a:p>
              <a:p>
                <a:pPr algn="ctr"/>
                <a:r>
                  <a:rPr lang="en-US" sz="1600" dirty="0" smtClean="0"/>
                  <a:t>Institute of Hydrobiology, CAS</a:t>
                </a:r>
                <a:endParaRPr lang="en-US" sz="1600" dirty="0"/>
              </a:p>
            </p:txBody>
          </p:sp>
          <p:pic>
            <p:nvPicPr>
              <p:cNvPr id="10" name="Picture 9" descr="伍献文.jp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29200" y="3958847"/>
                <a:ext cx="1152525" cy="1704777"/>
              </a:xfrm>
              <a:prstGeom prst="rect">
                <a:avLst/>
              </a:prstGeom>
            </p:spPr>
          </p:pic>
        </p:grpSp>
      </p:grpSp>
      <p:sp>
        <p:nvSpPr>
          <p:cNvPr id="11" name="TextBox 10"/>
          <p:cNvSpPr txBox="1"/>
          <p:nvPr/>
        </p:nvSpPr>
        <p:spPr>
          <a:xfrm>
            <a:off x="6019800" y="1828800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Key of Chinese Fishes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629400" y="4648200"/>
            <a:ext cx="2289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Chinese </a:t>
            </a:r>
            <a:r>
              <a:rPr lang="en-US" altLang="zh-CN" dirty="0" err="1" smtClean="0"/>
              <a:t>Cypriniformes</a:t>
            </a:r>
            <a:endParaRPr lang="en-US" dirty="0"/>
          </a:p>
        </p:txBody>
      </p:sp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66813" y="2163128"/>
            <a:ext cx="6810375" cy="25317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sz="2800" i="1"/>
              <a:t>Siniperca roulei</a:t>
            </a:r>
            <a:r>
              <a:rPr lang="zh-CN" altLang="en-US" sz="2800"/>
              <a:t> Wu 1930  in honor of Louis Roule (1861-1942), chair of the ichthyology and herpetology departments, Muséum national d</a:t>
            </a:r>
            <a:r>
              <a:rPr lang="en-US" altLang="zh-CN" sz="2800"/>
              <a:t>’</a:t>
            </a:r>
            <a:r>
              <a:rPr lang="zh-CN" altLang="en-US" sz="2800"/>
              <a:t>histoire naturelle (Paris), in whose laboratory Wu conducted his studies</a:t>
            </a:r>
            <a:endParaRPr lang="zh-CN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2"/>
          <p:cNvSpPr txBox="1">
            <a:spLocks noChangeArrowheads="1"/>
          </p:cNvSpPr>
          <p:nvPr/>
        </p:nvSpPr>
        <p:spPr bwMode="auto">
          <a:xfrm>
            <a:off x="1724025" y="381000"/>
            <a:ext cx="56388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3600" b="1">
                <a:latin typeface="Comic Sans MS" panose="030F0702030302020204" pitchFamily="-84" charset="0"/>
              </a:rPr>
              <a:t>History of Ichthyology</a:t>
            </a:r>
            <a:endParaRPr lang="en-US" sz="3600" b="1">
              <a:latin typeface="Comic Sans MS" panose="030F0702030302020204" pitchFamily="-84" charset="0"/>
            </a:endParaRPr>
          </a:p>
        </p:txBody>
      </p:sp>
      <p:sp>
        <p:nvSpPr>
          <p:cNvPr id="18435" name="TextBox 10"/>
          <p:cNvSpPr txBox="1">
            <a:spLocks noChangeArrowheads="1"/>
          </p:cNvSpPr>
          <p:nvPr/>
        </p:nvSpPr>
        <p:spPr bwMode="auto">
          <a:xfrm>
            <a:off x="304800" y="981075"/>
            <a:ext cx="5264150" cy="1076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sz="3200">
                <a:latin typeface="Comic Sans MS" panose="030F0702030302020204" pitchFamily="-84" charset="0"/>
              </a:rPr>
              <a:t>A few that I </a:t>
            </a:r>
            <a:r>
              <a:rPr lang="en-US" sz="3200">
                <a:latin typeface="Comic Sans MS" panose="030F0702030302020204" pitchFamily="-84" charset="0"/>
              </a:rPr>
              <a:t>have worked with…</a:t>
            </a:r>
            <a:endParaRPr lang="en-US" sz="2800">
              <a:latin typeface="Comic Sans MS" panose="030F0702030302020204" pitchFamily="-8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04800" y="4953000"/>
            <a:ext cx="7620000" cy="1587500"/>
            <a:chOff x="480" y="7800"/>
            <a:chExt cx="12000" cy="2500"/>
          </a:xfrm>
        </p:grpSpPr>
        <p:pic>
          <p:nvPicPr>
            <p:cNvPr id="7173" name="Picture 5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9480" y="7800"/>
              <a:ext cx="3000" cy="2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480" y="7830"/>
              <a:ext cx="9000" cy="247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2400" b="1">
                  <a:latin typeface="Comic Sans MS" panose="030F0702030302020204" pitchFamily="-84" charset="0"/>
                </a:rPr>
                <a:t>Guillermo Orti</a:t>
              </a:r>
              <a:r>
                <a:rPr lang="en-US" sz="2400">
                  <a:latin typeface="Comic Sans MS" panose="030F0702030302020204" pitchFamily="-84" charset="0"/>
                </a:rPr>
                <a:t>; George Washington University</a:t>
              </a:r>
              <a:endParaRPr lang="en-US" sz="2400">
                <a:latin typeface="Comic Sans MS" panose="030F0702030302020204" pitchFamily="-84" charset="0"/>
              </a:endParaRPr>
            </a:p>
            <a:p>
              <a:pPr eaLnBrk="1" hangingPunct="1"/>
              <a:r>
                <a:rPr lang="en-US" sz="2400">
                  <a:latin typeface="Comic Sans MS" panose="030F0702030302020204" pitchFamily="-84" charset="0"/>
                </a:rPr>
                <a:t>Molecular Systematics of Ray-finned Fishes</a:t>
              </a:r>
              <a:endParaRPr lang="en-US" sz="2400">
                <a:latin typeface="Comic Sans MS" panose="030F0702030302020204" pitchFamily="-8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04800" y="1501140"/>
            <a:ext cx="8542020" cy="1463040"/>
            <a:chOff x="480" y="2364"/>
            <a:chExt cx="13452" cy="2304"/>
          </a:xfrm>
        </p:grpSpPr>
        <p:sp>
          <p:nvSpPr>
            <p:cNvPr id="13" name="TextBox 12"/>
            <p:cNvSpPr txBox="1">
              <a:spLocks noChangeArrowheads="1"/>
            </p:cNvSpPr>
            <p:nvPr/>
          </p:nvSpPr>
          <p:spPr bwMode="auto">
            <a:xfrm>
              <a:off x="480" y="3360"/>
              <a:ext cx="9360" cy="130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2400" b="1" dirty="0" smtClean="0">
                  <a:latin typeface="Comic Sans MS" panose="030F0702030302020204" pitchFamily="-84" charset="0"/>
                </a:rPr>
                <a:t>W</a:t>
              </a:r>
              <a:r>
                <a:rPr lang="en-US" altLang="zh-CN" sz="2400" b="1" dirty="0" smtClean="0">
                  <a:latin typeface="Comic Sans MS" panose="030F0702030302020204" pitchFamily="-84" charset="0"/>
                </a:rPr>
                <a:t>u, </a:t>
              </a:r>
              <a:r>
                <a:rPr lang="en-US" altLang="zh-CN" sz="2400" b="1" dirty="0" err="1" smtClean="0">
                  <a:latin typeface="Comic Sans MS" panose="030F0702030302020204" pitchFamily="-84" charset="0"/>
                </a:rPr>
                <a:t>Hanlin</a:t>
              </a:r>
              <a:r>
                <a:rPr lang="en-US" sz="2400" dirty="0" smtClean="0">
                  <a:latin typeface="Comic Sans MS" panose="030F0702030302020204" pitchFamily="-84" charset="0"/>
                </a:rPr>
                <a:t>; SOU</a:t>
              </a:r>
              <a:endParaRPr lang="en-US" sz="2400" dirty="0" smtClean="0">
                <a:latin typeface="Comic Sans MS" panose="030F0702030302020204" pitchFamily="-84" charset="0"/>
              </a:endParaRPr>
            </a:p>
            <a:p>
              <a:pPr eaLnBrk="1" hangingPunct="1"/>
              <a:r>
                <a:rPr lang="en-US" sz="2400" dirty="0" smtClean="0">
                  <a:latin typeface="Comic Sans MS" panose="030F0702030302020204" pitchFamily="-84" charset="0"/>
                </a:rPr>
                <a:t>S</a:t>
              </a:r>
              <a:r>
                <a:rPr lang="en-US" altLang="zh-CN" sz="2400" dirty="0" smtClean="0">
                  <a:latin typeface="Comic Sans MS" panose="030F0702030302020204" pitchFamily="-84" charset="0"/>
                </a:rPr>
                <a:t>ystematics of Chinese gobies</a:t>
              </a:r>
              <a:endParaRPr lang="en-US" sz="2400" dirty="0">
                <a:latin typeface="Comic Sans MS" panose="030F0702030302020204" pitchFamily="-84" charset="0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8676" y="2364"/>
              <a:ext cx="5256" cy="2304"/>
              <a:chOff x="5715000" y="1500823"/>
              <a:chExt cx="3337350" cy="1463040"/>
            </a:xfrm>
          </p:grpSpPr>
          <p:pic>
            <p:nvPicPr>
              <p:cNvPr id="11" name="Picture 10" descr="中国动物志虾虎鱼类.jp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715000" y="1500823"/>
                <a:ext cx="1463040" cy="1463040"/>
              </a:xfrm>
              <a:prstGeom prst="rect">
                <a:avLst/>
              </a:prstGeom>
            </p:spPr>
          </p:pic>
          <p:pic>
            <p:nvPicPr>
              <p:cNvPr id="12" name="Picture 11" descr="伍汉霖.jp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10400" y="1500823"/>
                <a:ext cx="2041950" cy="1463040"/>
              </a:xfrm>
              <a:prstGeom prst="rect">
                <a:avLst/>
              </a:prstGeom>
            </p:spPr>
          </p:pic>
        </p:grpSp>
      </p:grpSp>
      <p:grpSp>
        <p:nvGrpSpPr>
          <p:cNvPr id="3" name="组合 2"/>
          <p:cNvGrpSpPr/>
          <p:nvPr/>
        </p:nvGrpSpPr>
        <p:grpSpPr>
          <a:xfrm>
            <a:off x="304800" y="3282950"/>
            <a:ext cx="8839200" cy="1463040"/>
            <a:chOff x="480" y="5170"/>
            <a:chExt cx="13920" cy="2304"/>
          </a:xfrm>
        </p:grpSpPr>
        <p:sp>
          <p:nvSpPr>
            <p:cNvPr id="10" name="TextBox 9"/>
            <p:cNvSpPr txBox="1">
              <a:spLocks noChangeArrowheads="1"/>
            </p:cNvSpPr>
            <p:nvPr/>
          </p:nvSpPr>
          <p:spPr bwMode="auto">
            <a:xfrm>
              <a:off x="480" y="5190"/>
              <a:ext cx="13920" cy="189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2400" b="1" dirty="0" smtClean="0">
                  <a:latin typeface="Comic Sans MS" panose="030F0702030302020204" pitchFamily="-84" charset="0"/>
                </a:rPr>
                <a:t>F</a:t>
              </a:r>
              <a:r>
                <a:rPr lang="en-US" altLang="zh-CN" sz="2400" b="1" dirty="0" smtClean="0">
                  <a:latin typeface="Comic Sans MS" panose="030F0702030302020204" pitchFamily="-84" charset="0"/>
                </a:rPr>
                <a:t>rank </a:t>
              </a:r>
              <a:r>
                <a:rPr lang="en-US" altLang="zh-CN" sz="2400" b="1" dirty="0" err="1" smtClean="0">
                  <a:latin typeface="Comic Sans MS" panose="030F0702030302020204" pitchFamily="-84" charset="0"/>
                </a:rPr>
                <a:t>Pezold</a:t>
              </a:r>
              <a:r>
                <a:rPr lang="en-US" sz="2400" dirty="0" smtClean="0">
                  <a:latin typeface="Comic Sans MS" panose="030F0702030302020204" pitchFamily="-84" charset="0"/>
                </a:rPr>
                <a:t>; T</a:t>
              </a:r>
              <a:r>
                <a:rPr lang="en-US" altLang="zh-CN" sz="2400" dirty="0" smtClean="0">
                  <a:latin typeface="Comic Sans MS" panose="030F0702030302020204" pitchFamily="-84" charset="0"/>
                </a:rPr>
                <a:t>exas A&amp;M – CC</a:t>
              </a:r>
              <a:endParaRPr lang="en-US" altLang="zh-CN" sz="2400" dirty="0" smtClean="0">
                <a:latin typeface="Comic Sans MS" panose="030F0702030302020204" pitchFamily="-84" charset="0"/>
              </a:endParaRPr>
            </a:p>
            <a:p>
              <a:pPr eaLnBrk="1" hangingPunct="1"/>
              <a:r>
                <a:rPr lang="en-US" sz="2400" dirty="0" smtClean="0">
                  <a:latin typeface="Comic Sans MS" panose="030F0702030302020204" pitchFamily="-84" charset="0"/>
                </a:rPr>
                <a:t>S</a:t>
              </a:r>
              <a:r>
                <a:rPr lang="en-US" altLang="zh-CN" sz="2400" dirty="0" smtClean="0">
                  <a:latin typeface="Comic Sans MS" panose="030F0702030302020204" pitchFamily="-84" charset="0"/>
                </a:rPr>
                <a:t>ystematics and </a:t>
              </a:r>
              <a:r>
                <a:rPr lang="en-US" sz="2400" dirty="0" smtClean="0">
                  <a:latin typeface="Comic Sans MS" panose="030F0702030302020204" pitchFamily="-84" charset="0"/>
                </a:rPr>
                <a:t>Phylogeography </a:t>
              </a:r>
              <a:endParaRPr lang="en-US" sz="2400" dirty="0" smtClean="0">
                <a:latin typeface="Comic Sans MS" panose="030F0702030302020204" pitchFamily="-84" charset="0"/>
              </a:endParaRPr>
            </a:p>
            <a:p>
              <a:pPr eaLnBrk="1" hangingPunct="1"/>
              <a:r>
                <a:rPr lang="en-US" altLang="zh-CN" sz="2400" dirty="0" smtClean="0">
                  <a:latin typeface="Comic Sans MS" panose="030F0702030302020204" pitchFamily="-84" charset="0"/>
                </a:rPr>
                <a:t>of gobies</a:t>
              </a:r>
              <a:endParaRPr lang="en-US" sz="2400" dirty="0">
                <a:latin typeface="Comic Sans MS" panose="030F0702030302020204" pitchFamily="-84" charset="0"/>
              </a:endParaRPr>
            </a:p>
          </p:txBody>
        </p:sp>
        <p:pic>
          <p:nvPicPr>
            <p:cNvPr id="16" name="Picture 15" descr="frank-pezold-orig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65" y="5170"/>
              <a:ext cx="1640" cy="2304"/>
            </a:xfrm>
            <a:prstGeom prst="rect">
              <a:avLst/>
            </a:prstGeom>
          </p:spPr>
        </p:pic>
      </p:grpSp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3581400" y="5685279"/>
            <a:ext cx="1657350" cy="527050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wrap="none" lIns="82058" tIns="41029" rIns="82058" bIns="41029">
            <a:spAutoFit/>
          </a:bodyPr>
          <a:lstStyle/>
          <a:p>
            <a:r>
              <a:rPr lang="en-US" sz="2900" b="1" dirty="0" smtClean="0">
                <a:latin typeface="Times" charset="0"/>
              </a:rPr>
              <a:t>Orti Lab </a:t>
            </a:r>
            <a:endParaRPr lang="en-US" sz="2000" b="1" dirty="0">
              <a:latin typeface="Times" charset="0"/>
            </a:endParaRPr>
          </a:p>
        </p:txBody>
      </p:sp>
      <p:pic>
        <p:nvPicPr>
          <p:cNvPr id="2" name="图片 1" descr="IMG-75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3475" y="457200"/>
            <a:ext cx="6877050" cy="515810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2"/>
          <p:cNvSpPr txBox="1">
            <a:spLocks noChangeArrowheads="1"/>
          </p:cNvSpPr>
          <p:nvPr/>
        </p:nvSpPr>
        <p:spPr bwMode="auto">
          <a:xfrm>
            <a:off x="1724025" y="381000"/>
            <a:ext cx="56388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3600" b="1">
                <a:latin typeface="Comic Sans MS" panose="030F0702030302020204" pitchFamily="-84" charset="0"/>
              </a:rPr>
              <a:t>History of Ichthyology</a:t>
            </a:r>
            <a:endParaRPr lang="en-US" sz="3600" b="1">
              <a:latin typeface="Comic Sans MS" panose="030F0702030302020204" pitchFamily="-84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04800" y="1447800"/>
            <a:ext cx="8382000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sz="2400" b="1" dirty="0" smtClean="0">
                <a:latin typeface="Comic Sans MS" panose="030F0702030302020204" pitchFamily="-84" charset="0"/>
              </a:rPr>
              <a:t>G</a:t>
            </a:r>
            <a:r>
              <a:rPr lang="en-US" altLang="zh-CN" sz="2400" b="1" dirty="0" smtClean="0">
                <a:latin typeface="Comic Sans MS" panose="030F0702030302020204" pitchFamily="-84" charset="0"/>
              </a:rPr>
              <a:t>avin Naylor</a:t>
            </a:r>
            <a:r>
              <a:rPr lang="en-US" sz="2400" dirty="0" smtClean="0">
                <a:latin typeface="Comic Sans MS" panose="030F0702030302020204" pitchFamily="-84" charset="0"/>
              </a:rPr>
              <a:t>; C</a:t>
            </a:r>
            <a:r>
              <a:rPr lang="en-US" altLang="zh-CN" sz="2400" dirty="0" smtClean="0">
                <a:latin typeface="Comic Sans MS" panose="030F0702030302020204" pitchFamily="-84" charset="0"/>
              </a:rPr>
              <a:t>ollege of Charleston</a:t>
            </a:r>
            <a:endParaRPr lang="en-US" sz="2400" dirty="0" smtClean="0">
              <a:latin typeface="Comic Sans MS" panose="030F0702030302020204" pitchFamily="-84" charset="0"/>
            </a:endParaRPr>
          </a:p>
          <a:p>
            <a:r>
              <a:rPr lang="en-US" sz="2400" dirty="0" smtClean="0">
                <a:latin typeface="Comic Sans MS" panose="030F0702030302020204" pitchFamily="-84" charset="0"/>
              </a:rPr>
              <a:t>                       S</a:t>
            </a:r>
            <a:r>
              <a:rPr lang="en-US" altLang="zh-CN" sz="2400" dirty="0" smtClean="0">
                <a:latin typeface="Comic Sans MS" panose="030F0702030302020204" pitchFamily="-84" charset="0"/>
              </a:rPr>
              <a:t>hark tree of life, https://</a:t>
            </a:r>
            <a:r>
              <a:rPr lang="en-US" altLang="zh-CN" sz="2400" dirty="0" err="1" smtClean="0">
                <a:latin typeface="Comic Sans MS" panose="030F0702030302020204" pitchFamily="-84" charset="0"/>
              </a:rPr>
              <a:t>sharksrays.org</a:t>
            </a:r>
            <a:endParaRPr lang="en-US" sz="2400" dirty="0">
              <a:latin typeface="Comic Sans MS" panose="030F0702030302020204" pitchFamily="-84" charset="0"/>
            </a:endParaRPr>
          </a:p>
        </p:txBody>
      </p:sp>
      <p:pic>
        <p:nvPicPr>
          <p:cNvPr id="15" name="Picture 14" descr="sharktreeoflif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04266" y="2554287"/>
            <a:ext cx="4335468" cy="4075113"/>
          </a:xfrm>
          <a:prstGeom prst="rect">
            <a:avLst/>
          </a:prstGeom>
        </p:spPr>
      </p:pic>
      <p:pic>
        <p:nvPicPr>
          <p:cNvPr id="5" name="Picture 4" descr="nayl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3" y="2300288"/>
            <a:ext cx="1828800" cy="27432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3581400" y="5685279"/>
            <a:ext cx="1987795" cy="529135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wrap="none" lIns="82058" tIns="41029" rIns="82058" bIns="41029">
            <a:spAutoFit/>
          </a:bodyPr>
          <a:lstStyle/>
          <a:p>
            <a:r>
              <a:rPr lang="en-US" sz="2900" b="1" dirty="0" smtClean="0">
                <a:latin typeface="Times" charset="0"/>
              </a:rPr>
              <a:t>Naylor Lab </a:t>
            </a:r>
            <a:endParaRPr lang="en-US" sz="2000" b="1" dirty="0">
              <a:latin typeface="Times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0189" y="919359"/>
            <a:ext cx="6903623" cy="43434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2"/>
          <p:cNvSpPr txBox="1">
            <a:spLocks noChangeArrowheads="1"/>
          </p:cNvSpPr>
          <p:nvPr/>
        </p:nvSpPr>
        <p:spPr bwMode="auto">
          <a:xfrm>
            <a:off x="381000" y="304800"/>
            <a:ext cx="82296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3600" b="1">
                <a:latin typeface="Comic Sans MS" panose="030F0702030302020204" pitchFamily="-84" charset="0"/>
              </a:rPr>
              <a:t>Fish Systematics and Classification </a:t>
            </a:r>
            <a:endParaRPr lang="en-US" sz="3600" b="1">
              <a:latin typeface="Comic Sans MS" panose="030F0702030302020204" pitchFamily="-84" charset="0"/>
            </a:endParaRPr>
          </a:p>
        </p:txBody>
      </p:sp>
      <p:sp>
        <p:nvSpPr>
          <p:cNvPr id="22531" name="TextBox 10"/>
          <p:cNvSpPr txBox="1">
            <a:spLocks noChangeArrowheads="1"/>
          </p:cNvSpPr>
          <p:nvPr/>
        </p:nvSpPr>
        <p:spPr bwMode="auto">
          <a:xfrm>
            <a:off x="457200" y="990600"/>
            <a:ext cx="5791200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3200">
                <a:latin typeface="Comic Sans MS" panose="030F0702030302020204" pitchFamily="-84" charset="0"/>
              </a:rPr>
              <a:t>Hmm…what does that mean?</a:t>
            </a:r>
            <a:endParaRPr lang="en-US" sz="2800">
              <a:latin typeface="Comic Sans MS" panose="030F0702030302020204" pitchFamily="-8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33400" y="4495800"/>
            <a:ext cx="8382000" cy="15700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latin typeface="Comic Sans MS" panose="030F0702030302020204" pitchFamily="-84" charset="0"/>
              </a:rPr>
              <a:t>Linnaean system of classification </a:t>
            </a:r>
            <a:r>
              <a:rPr lang="en-US" sz="2400">
                <a:latin typeface="Comic Sans MS" panose="030F0702030302020204" pitchFamily="-84" charset="0"/>
              </a:rPr>
              <a:t>– based on broad physical similarities</a:t>
            </a:r>
            <a:endParaRPr lang="en-US" sz="2400">
              <a:latin typeface="Comic Sans MS" panose="030F0702030302020204" pitchFamily="-84" charset="0"/>
            </a:endParaRPr>
          </a:p>
          <a:p>
            <a:pPr eaLnBrk="1" hangingPunct="1"/>
            <a:r>
              <a:rPr lang="en-US" sz="2400">
                <a:latin typeface="Comic Sans MS" panose="030F0702030302020204" pitchFamily="-84" charset="0"/>
              </a:rPr>
              <a:t>Ok some of the time, but doesn’t always accurately reflect relationships.  For instance…</a:t>
            </a:r>
            <a:endParaRPr lang="en-US" sz="2400">
              <a:latin typeface="Comic Sans MS" panose="030F0702030302020204" pitchFamily="-84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19113" y="1676400"/>
            <a:ext cx="4495800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800">
                <a:latin typeface="Comic Sans MS" panose="030F0702030302020204" pitchFamily="-84" charset="0"/>
              </a:rPr>
              <a:t>Lets start with </a:t>
            </a:r>
            <a:r>
              <a:rPr lang="en-US" sz="2800" b="1">
                <a:latin typeface="Comic Sans MS" panose="030F0702030302020204" pitchFamily="-84" charset="0"/>
              </a:rPr>
              <a:t>taxonomy</a:t>
            </a:r>
            <a:endParaRPr lang="en-US" sz="2800" b="1">
              <a:latin typeface="Comic Sans MS" panose="030F0702030302020204" pitchFamily="-8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09600" y="3505200"/>
            <a:ext cx="8763000" cy="830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latin typeface="Comic Sans MS" panose="030F0702030302020204" pitchFamily="-84" charset="0"/>
              </a:rPr>
              <a:t>systematics </a:t>
            </a:r>
            <a:r>
              <a:rPr lang="en-US" sz="2400">
                <a:latin typeface="Comic Sans MS" panose="030F0702030302020204" pitchFamily="-84" charset="0"/>
              </a:rPr>
              <a:t>= the study of evolutionary relationships between organisms</a:t>
            </a:r>
            <a:endParaRPr lang="en-US" sz="2400">
              <a:latin typeface="Comic Sans MS" panose="030F0702030302020204" pitchFamily="-84" charset="0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590800" y="1676400"/>
            <a:ext cx="5486400" cy="954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347980" indent="-347980" eaLnBrk="1" hangingPunct="1"/>
            <a:r>
              <a:rPr lang="en-US" sz="2800" dirty="0">
                <a:latin typeface="Comic Sans MS" panose="030F0702030302020204" pitchFamily="-84" charset="0"/>
              </a:rPr>
              <a:t>= the science of describing and naming organisms</a:t>
            </a:r>
            <a:endParaRPr lang="en-US" sz="2800" b="1" dirty="0">
              <a:latin typeface="Comic Sans MS" panose="030F0702030302020204" pitchFamily="-84" charset="0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3138488" y="1676400"/>
            <a:ext cx="1828800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800" b="1" dirty="0">
                <a:latin typeface="Comic Sans MS" panose="030F0702030302020204" pitchFamily="-84" charset="0"/>
              </a:rPr>
              <a:t>taxonomy</a:t>
            </a:r>
            <a:endParaRPr lang="en-US" sz="2800" b="1" dirty="0">
              <a:latin typeface="Comic Sans MS" panose="030F0702030302020204" pitchFamily="-84" charset="0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612775" y="2890838"/>
            <a:ext cx="8763000" cy="4619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latin typeface="Comic Sans MS" panose="030F0702030302020204" pitchFamily="-84" charset="0"/>
              </a:rPr>
              <a:t>classification </a:t>
            </a:r>
            <a:r>
              <a:rPr lang="en-US" sz="2400">
                <a:latin typeface="Comic Sans MS" panose="030F0702030302020204" pitchFamily="-84" charset="0"/>
              </a:rPr>
              <a:t>= placing organisms into ‘logical groups’</a:t>
            </a:r>
            <a:endParaRPr lang="en-US" sz="2400">
              <a:latin typeface="Comic Sans MS" panose="030F0702030302020204" pitchFamily="-84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2"/>
          <p:cNvSpPr txBox="1">
            <a:spLocks noChangeArrowheads="1"/>
          </p:cNvSpPr>
          <p:nvPr/>
        </p:nvSpPr>
        <p:spPr bwMode="auto">
          <a:xfrm>
            <a:off x="381000" y="304800"/>
            <a:ext cx="82296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3600" b="1">
                <a:latin typeface="Comic Sans MS" panose="030F0702030302020204" pitchFamily="-84" charset="0"/>
              </a:rPr>
              <a:t>Fish Systematics and Classification </a:t>
            </a:r>
            <a:endParaRPr lang="en-US" sz="3600" b="1">
              <a:latin typeface="Comic Sans MS" panose="030F0702030302020204" pitchFamily="-84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57200" y="5791200"/>
            <a:ext cx="8077200" cy="954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800" b="1">
                <a:latin typeface="Comic Sans MS" panose="030F0702030302020204" pitchFamily="-84" charset="0"/>
              </a:rPr>
              <a:t>Cladogram</a:t>
            </a:r>
            <a:r>
              <a:rPr lang="en-US" sz="2800">
                <a:latin typeface="Comic Sans MS" panose="030F0702030302020204" pitchFamily="-84" charset="0"/>
              </a:rPr>
              <a:t> = branching diagram to indicate relationships between organisms</a:t>
            </a:r>
            <a:endParaRPr lang="en-US" sz="2400">
              <a:latin typeface="Comic Sans MS" panose="030F0702030302020204" pitchFamily="-8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514600" y="3810000"/>
            <a:ext cx="1676400" cy="1447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 flipV="1">
            <a:off x="3581400" y="3810000"/>
            <a:ext cx="2362200" cy="1981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810000" y="3810000"/>
            <a:ext cx="1038225" cy="914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3" name="TextBox 22"/>
          <p:cNvSpPr txBox="1">
            <a:spLocks noChangeArrowheads="1"/>
          </p:cNvSpPr>
          <p:nvPr/>
        </p:nvSpPr>
        <p:spPr bwMode="auto">
          <a:xfrm rot="-582440">
            <a:off x="1851025" y="3492500"/>
            <a:ext cx="1228725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>
                <a:latin typeface="Comic Sans MS" panose="030F0702030302020204" pitchFamily="-84" charset="0"/>
              </a:rPr>
              <a:t>hagfishes</a:t>
            </a:r>
            <a:endParaRPr lang="en-US" b="1">
              <a:latin typeface="Comic Sans MS" panose="030F0702030302020204" pitchFamily="-84" charset="0"/>
            </a:endParaRPr>
          </a:p>
        </p:txBody>
      </p:sp>
      <p:sp>
        <p:nvSpPr>
          <p:cNvPr id="24584" name="TextBox 23"/>
          <p:cNvSpPr txBox="1">
            <a:spLocks noChangeArrowheads="1"/>
          </p:cNvSpPr>
          <p:nvPr/>
        </p:nvSpPr>
        <p:spPr bwMode="auto">
          <a:xfrm rot="-582440">
            <a:off x="3203575" y="3454400"/>
            <a:ext cx="1158875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>
                <a:latin typeface="Comic Sans MS" panose="030F0702030302020204" pitchFamily="-84" charset="0"/>
              </a:rPr>
              <a:t>lampreys</a:t>
            </a:r>
            <a:endParaRPr lang="en-US" b="1">
              <a:latin typeface="Comic Sans MS" panose="030F0702030302020204" pitchFamily="-84" charset="0"/>
            </a:endParaRPr>
          </a:p>
        </p:txBody>
      </p:sp>
      <p:sp>
        <p:nvSpPr>
          <p:cNvPr id="24585" name="TextBox 24"/>
          <p:cNvSpPr txBox="1">
            <a:spLocks noChangeArrowheads="1"/>
          </p:cNvSpPr>
          <p:nvPr/>
        </p:nvSpPr>
        <p:spPr bwMode="auto">
          <a:xfrm rot="-582440">
            <a:off x="5121275" y="3448050"/>
            <a:ext cx="1658938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>
                <a:latin typeface="Comic Sans MS" panose="030F0702030302020204" pitchFamily="-84" charset="0"/>
              </a:rPr>
              <a:t>jawed fishes</a:t>
            </a:r>
            <a:endParaRPr lang="en-US" b="1">
              <a:latin typeface="Comic Sans MS" panose="030F0702030302020204" pitchFamily="-84" charset="0"/>
            </a:endParaRPr>
          </a:p>
        </p:txBody>
      </p:sp>
      <p:pic>
        <p:nvPicPr>
          <p:cNvPr id="2458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600200" y="2286000"/>
            <a:ext cx="1125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2362200"/>
            <a:ext cx="1563688" cy="97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2057400"/>
            <a:ext cx="1341438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Oval 25"/>
          <p:cNvSpPr/>
          <p:nvPr/>
        </p:nvSpPr>
        <p:spPr>
          <a:xfrm>
            <a:off x="914400" y="1905000"/>
            <a:ext cx="4114800" cy="2209800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>
              <a:solidFill>
                <a:srgbClr val="F3F1E4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98600" y="2590800"/>
            <a:ext cx="30734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/>
            <a:r>
              <a:rPr lang="en-US" sz="2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Gothic" panose="020B0502020202020204" pitchFamily="-84" charset="0"/>
              </a:rPr>
              <a:t>Agnatha = ‘jawless fish’</a:t>
            </a:r>
            <a:endParaRPr lang="en-US" sz="20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entury Gothic" panose="020B0502020202020204" pitchFamily="-84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381000" y="950913"/>
            <a:ext cx="8534400" cy="9540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800" b="1">
                <a:latin typeface="Comic Sans MS" panose="030F0702030302020204" pitchFamily="-84" charset="0"/>
              </a:rPr>
              <a:t>Phylogenetic systematics</a:t>
            </a:r>
            <a:r>
              <a:rPr lang="en-US" sz="2800">
                <a:latin typeface="Comic Sans MS" panose="030F0702030302020204" pitchFamily="-84" charset="0"/>
              </a:rPr>
              <a:t> = systematic use of actual physical data to estimate relationships</a:t>
            </a:r>
            <a:endParaRPr lang="en-US" sz="2400">
              <a:latin typeface="Comic Sans MS" panose="030F0702030302020204" pitchFamily="-84" charset="0"/>
            </a:endParaRPr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50289E-6 L 0.20833 -0.00555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00" y="-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6" grpId="0" animBg="1"/>
      <p:bldP spid="26" grpId="1" animBg="1"/>
      <p:bldP spid="28" grpId="0"/>
      <p:bldP spid="28" grpId="1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2"/>
          <p:cNvSpPr txBox="1">
            <a:spLocks noChangeArrowheads="1"/>
          </p:cNvSpPr>
          <p:nvPr/>
        </p:nvSpPr>
        <p:spPr bwMode="auto">
          <a:xfrm>
            <a:off x="381000" y="228600"/>
            <a:ext cx="82296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3600" b="1">
                <a:latin typeface="Comic Sans MS" panose="030F0702030302020204" pitchFamily="-84" charset="0"/>
              </a:rPr>
              <a:t>Fish Systematics and Classification </a:t>
            </a:r>
            <a:endParaRPr lang="en-US" sz="3600" b="1">
              <a:latin typeface="Comic Sans MS" panose="030F0702030302020204" pitchFamily="-84" charset="0"/>
            </a:endParaRPr>
          </a:p>
        </p:txBody>
      </p:sp>
      <p:sp>
        <p:nvSpPr>
          <p:cNvPr id="26627" name="TextBox 10"/>
          <p:cNvSpPr txBox="1">
            <a:spLocks noChangeArrowheads="1"/>
          </p:cNvSpPr>
          <p:nvPr/>
        </p:nvSpPr>
        <p:spPr bwMode="auto">
          <a:xfrm>
            <a:off x="228600" y="838200"/>
            <a:ext cx="8915400" cy="1384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800">
                <a:latin typeface="Comic Sans MS" panose="030F0702030302020204" pitchFamily="-84" charset="0"/>
              </a:rPr>
              <a:t>What characters do we use to determine these relationships and to classify fishes (describe species?</a:t>
            </a:r>
            <a:endParaRPr lang="en-US" sz="2400">
              <a:latin typeface="Comic Sans MS" panose="030F0702030302020204" pitchFamily="-84" charset="0"/>
            </a:endParaRPr>
          </a:p>
        </p:txBody>
      </p:sp>
      <p:sp>
        <p:nvSpPr>
          <p:cNvPr id="26628" name="TextBox 28"/>
          <p:cNvSpPr txBox="1">
            <a:spLocks noChangeArrowheads="1"/>
          </p:cNvSpPr>
          <p:nvPr/>
        </p:nvSpPr>
        <p:spPr bwMode="auto">
          <a:xfrm>
            <a:off x="457200" y="2133600"/>
            <a:ext cx="8305800" cy="461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400">
                <a:latin typeface="Comic Sans MS" panose="030F0702030302020204" pitchFamily="-84" charset="0"/>
              </a:rPr>
              <a:t>Historically, only physical characters (i.e., morphology)… </a:t>
            </a:r>
            <a:endParaRPr lang="en-US" sz="2000">
              <a:latin typeface="Comic Sans MS" panose="030F0702030302020204" pitchFamily="-84" charset="0"/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381000" y="3048000"/>
            <a:ext cx="3733800" cy="830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400">
                <a:latin typeface="Comic Sans MS" panose="030F0702030302020204" pitchFamily="-84" charset="0"/>
              </a:rPr>
              <a:t>Morphometrics </a:t>
            </a:r>
            <a:endParaRPr lang="en-US" sz="2400">
              <a:latin typeface="Comic Sans MS" panose="030F0702030302020204" pitchFamily="-84" charset="0"/>
            </a:endParaRPr>
          </a:p>
          <a:p>
            <a:pPr eaLnBrk="1" hangingPunct="1"/>
            <a:r>
              <a:rPr lang="en-US" sz="2400">
                <a:latin typeface="Comic Sans MS" panose="030F0702030302020204" pitchFamily="-84" charset="0"/>
              </a:rPr>
              <a:t>(body measurements)</a:t>
            </a:r>
            <a:endParaRPr lang="en-US" sz="2000">
              <a:latin typeface="Comic Sans MS" panose="030F0702030302020204" pitchFamily="-84" charset="0"/>
            </a:endParaRP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581400" y="2667000"/>
            <a:ext cx="2903538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381000" y="4198938"/>
            <a:ext cx="6096000" cy="8302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400">
                <a:latin typeface="Comic Sans MS" panose="030F0702030302020204" pitchFamily="-84" charset="0"/>
              </a:rPr>
              <a:t>Meristics </a:t>
            </a:r>
            <a:endParaRPr lang="en-US" sz="2400">
              <a:latin typeface="Comic Sans MS" panose="030F0702030302020204" pitchFamily="-84" charset="0"/>
            </a:endParaRPr>
          </a:p>
          <a:p>
            <a:pPr eaLnBrk="1" hangingPunct="1"/>
            <a:r>
              <a:rPr lang="en-US" sz="2400">
                <a:latin typeface="Comic Sans MS" panose="030F0702030302020204" pitchFamily="-84" charset="0"/>
              </a:rPr>
              <a:t>(traits that can be counted; e.g., scales)</a:t>
            </a:r>
            <a:endParaRPr lang="en-US" sz="2000">
              <a:latin typeface="Comic Sans MS" panose="030F0702030302020204" pitchFamily="-84" charset="0"/>
            </a:endParaRPr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4038600"/>
            <a:ext cx="2514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TextBox 38"/>
          <p:cNvSpPr txBox="1"/>
          <p:nvPr/>
        </p:nvSpPr>
        <p:spPr>
          <a:xfrm>
            <a:off x="381000" y="5265738"/>
            <a:ext cx="495300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/>
            <a:r>
              <a:rPr lang="en-US" sz="2400">
                <a:latin typeface="Comic Sans MS" panose="030F0702030302020204" pitchFamily="-84" charset="0"/>
              </a:rPr>
              <a:t>Others </a:t>
            </a:r>
            <a:endParaRPr lang="en-US" sz="2400">
              <a:latin typeface="Comic Sans MS" panose="030F0702030302020204" pitchFamily="-84" charset="0"/>
            </a:endParaRPr>
          </a:p>
          <a:p>
            <a:pPr eaLnBrk="1" hangingPunct="1"/>
            <a:r>
              <a:rPr lang="en-US" sz="2400">
                <a:latin typeface="Comic Sans MS" panose="030F0702030302020204" pitchFamily="-84" charset="0"/>
              </a:rPr>
              <a:t>C</a:t>
            </a:r>
            <a:r>
              <a:rPr lang="en-US" sz="2400">
                <a:solidFill>
                  <a:srgbClr val="0000E5"/>
                </a:solidFill>
                <a:latin typeface="Comic Sans MS" panose="030F0702030302020204" pitchFamily="-84" charset="0"/>
              </a:rPr>
              <a:t>o</a:t>
            </a:r>
            <a:r>
              <a:rPr lang="en-US" sz="2400">
                <a:solidFill>
                  <a:srgbClr val="FF0000"/>
                </a:solidFill>
                <a:latin typeface="Comic Sans MS" panose="030F0702030302020204" pitchFamily="-84" charset="0"/>
              </a:rPr>
              <a:t>l</a:t>
            </a:r>
            <a:r>
              <a:rPr lang="en-US" sz="2400">
                <a:solidFill>
                  <a:srgbClr val="00B050"/>
                </a:solidFill>
                <a:latin typeface="Comic Sans MS" panose="030F0702030302020204" pitchFamily="-84" charset="0"/>
              </a:rPr>
              <a:t>o</a:t>
            </a:r>
            <a:r>
              <a:rPr lang="en-US" sz="2400">
                <a:solidFill>
                  <a:srgbClr val="524B24"/>
                </a:solidFill>
                <a:latin typeface="Comic Sans MS" panose="030F0702030302020204" pitchFamily="-84" charset="0"/>
              </a:rPr>
              <a:t>r</a:t>
            </a:r>
            <a:r>
              <a:rPr lang="en-US" sz="2400">
                <a:latin typeface="Comic Sans MS" panose="030F0702030302020204" pitchFamily="-84" charset="0"/>
              </a:rPr>
              <a:t> patterns, anatomical characteristics, </a:t>
            </a:r>
            <a:r>
              <a:rPr lang="en-US" sz="2400" i="1">
                <a:latin typeface="Comic Sans MS" panose="030F0702030302020204" pitchFamily="-84" charset="0"/>
              </a:rPr>
              <a:t>etc.</a:t>
            </a:r>
            <a:endParaRPr lang="en-US" sz="2000" i="1">
              <a:latin typeface="Comic Sans MS" panose="030F0702030302020204" pitchFamily="-84" charset="0"/>
            </a:endParaRPr>
          </a:p>
        </p:txBody>
      </p:sp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5181600"/>
            <a:ext cx="2133600" cy="158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rphoCharacters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50" y="571500"/>
            <a:ext cx="7556500" cy="5715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2"/>
          <p:cNvSpPr txBox="1">
            <a:spLocks noChangeArrowheads="1"/>
          </p:cNvSpPr>
          <p:nvPr/>
        </p:nvSpPr>
        <p:spPr bwMode="auto">
          <a:xfrm>
            <a:off x="381000" y="304800"/>
            <a:ext cx="82296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3600" b="1">
                <a:latin typeface="Comic Sans MS" panose="030F0702030302020204" pitchFamily="-84" charset="0"/>
              </a:rPr>
              <a:t>Fish Systematics and Classification </a:t>
            </a:r>
            <a:endParaRPr lang="en-US" sz="3600" b="1">
              <a:latin typeface="Comic Sans MS" panose="030F0702030302020204" pitchFamily="-84" charset="0"/>
            </a:endParaRPr>
          </a:p>
        </p:txBody>
      </p:sp>
      <p:sp>
        <p:nvSpPr>
          <p:cNvPr id="28675" name="TextBox 10"/>
          <p:cNvSpPr txBox="1">
            <a:spLocks noChangeArrowheads="1"/>
          </p:cNvSpPr>
          <p:nvPr/>
        </p:nvSpPr>
        <p:spPr bwMode="auto">
          <a:xfrm>
            <a:off x="457200" y="950913"/>
            <a:ext cx="8077200" cy="9540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800" b="1">
                <a:latin typeface="Comic Sans MS" panose="030F0702030302020204" pitchFamily="-84" charset="0"/>
              </a:rPr>
              <a:t>So… how do we “do” systematics with these characters?</a:t>
            </a:r>
            <a:endParaRPr lang="en-US" sz="2400">
              <a:latin typeface="Comic Sans MS" panose="030F0702030302020204" pitchFamily="-84" charset="0"/>
            </a:endParaRPr>
          </a:p>
        </p:txBody>
      </p:sp>
      <p:sp>
        <p:nvSpPr>
          <p:cNvPr id="28676" name="TextBox 29"/>
          <p:cNvSpPr txBox="1">
            <a:spLocks noChangeArrowheads="1"/>
          </p:cNvSpPr>
          <p:nvPr/>
        </p:nvSpPr>
        <p:spPr bwMode="auto">
          <a:xfrm>
            <a:off x="304800" y="2044700"/>
            <a:ext cx="8686800" cy="1384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800">
                <a:latin typeface="Comic Sans MS" panose="030F0702030302020204" pitchFamily="-84" charset="0"/>
              </a:rPr>
              <a:t>In simple terms, traits are scored as (may be presence/absence, variation in length or number) and placed in a table, then relationships calculated:</a:t>
            </a:r>
            <a:endParaRPr lang="en-US" sz="2400">
              <a:latin typeface="Comic Sans MS" panose="030F0702030302020204" pitchFamily="-84" charset="0"/>
            </a:endParaRPr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2057400" y="3683000"/>
          <a:ext cx="6477000" cy="2108200"/>
        </p:xfrm>
        <a:graphic>
          <a:graphicData uri="http://schemas.openxmlformats.org/drawingml/2006/table">
            <a:tbl>
              <a:tblPr/>
              <a:tblGrid>
                <a:gridCol w="1079500"/>
                <a:gridCol w="1079500"/>
                <a:gridCol w="1079500"/>
                <a:gridCol w="1079500"/>
                <a:gridCol w="1079500"/>
                <a:gridCol w="1079500"/>
              </a:tblGrid>
              <a:tr h="527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-84" charset="0"/>
                        </a:rPr>
                        <a:t>Species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-8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-84" charset="0"/>
                        </a:rPr>
                        <a:t>Trait 1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-8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-84" charset="0"/>
                        </a:rPr>
                        <a:t>Trait 2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-8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-84" charset="0"/>
                        </a:rPr>
                        <a:t>Trait 3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-8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-84" charset="0"/>
                        </a:rPr>
                        <a:t>Trait 4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-8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-84" charset="0"/>
                        </a:rPr>
                        <a:t>Trait 5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-8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-84" charset="0"/>
                        </a:rPr>
                        <a:t>A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-8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-84" charset="0"/>
                        </a:rPr>
                        <a:t>X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-8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-84" charset="0"/>
                        </a:rPr>
                        <a:t>X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-8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-8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-8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-8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-84" charset="0"/>
                        </a:rPr>
                        <a:t>B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-8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-84" charset="0"/>
                        </a:rPr>
                        <a:t>X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-8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-84" charset="0"/>
                        </a:rPr>
                        <a:t>X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-8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-84" charset="0"/>
                        </a:rPr>
                        <a:t>X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-8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-84" charset="0"/>
                        </a:rPr>
                        <a:t>X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-8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-8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-84" charset="0"/>
                        </a:rPr>
                        <a:t>C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-8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-84" charset="0"/>
                        </a:rPr>
                        <a:t>X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-8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-84" charset="0"/>
                        </a:rPr>
                        <a:t>X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-8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-84" charset="0"/>
                        </a:rPr>
                        <a:t>X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-8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-84" charset="0"/>
                        </a:rPr>
                        <a:t>X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-8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-84" charset="0"/>
                        </a:rPr>
                        <a:t>X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-8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304800" y="4506913"/>
            <a:ext cx="987425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>
                <a:latin typeface="Century Gothic" panose="020B0502020202020204" pitchFamily="-84" charset="0"/>
              </a:rPr>
              <a:t>hagfish</a:t>
            </a:r>
            <a:endParaRPr lang="en-US" b="1">
              <a:latin typeface="Century Gothic" panose="020B0502020202020204" pitchFamily="-84" charset="0"/>
            </a:endParaRP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304800" y="3733800"/>
            <a:ext cx="1117600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>
                <a:latin typeface="Century Gothic" panose="020B0502020202020204" pitchFamily="-84" charset="0"/>
              </a:rPr>
              <a:t>lamprey</a:t>
            </a:r>
            <a:endParaRPr lang="en-US" b="1">
              <a:latin typeface="Century Gothic" panose="020B0502020202020204" pitchFamily="-84" charset="0"/>
            </a:endParaRP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304800" y="4114800"/>
            <a:ext cx="1603375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b="1">
                <a:latin typeface="Century Gothic" panose="020B0502020202020204" pitchFamily="-84" charset="0"/>
              </a:rPr>
              <a:t>jawed fishes</a:t>
            </a:r>
            <a:endParaRPr lang="en-US" b="1">
              <a:latin typeface="Century Gothic" panose="020B0502020202020204" pitchFamily="-84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83237E-6 L 0.06389 0.1618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0" y="81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50289E-6 L 0.01232 0.1840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" y="92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1.6763E-6 L 0.08767 -0.0284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00" y="-1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3" grpId="1"/>
      <p:bldP spid="34" grpId="0"/>
      <p:bldP spid="34" grpId="1"/>
      <p:bldP spid="35" grpId="0"/>
      <p:bldP spid="35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2"/>
          <p:cNvSpPr txBox="1">
            <a:spLocks noChangeArrowheads="1"/>
          </p:cNvSpPr>
          <p:nvPr/>
        </p:nvSpPr>
        <p:spPr bwMode="auto">
          <a:xfrm>
            <a:off x="381000" y="304800"/>
            <a:ext cx="82296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3600" b="1">
                <a:latin typeface="Comic Sans MS" panose="030F0702030302020204" pitchFamily="-84" charset="0"/>
              </a:rPr>
              <a:t>Fish Systematics and Classification </a:t>
            </a:r>
            <a:endParaRPr lang="en-US" sz="3600" b="1">
              <a:latin typeface="Comic Sans MS" panose="030F0702030302020204" pitchFamily="-84" charset="0"/>
            </a:endParaRPr>
          </a:p>
        </p:txBody>
      </p:sp>
      <p:sp>
        <p:nvSpPr>
          <p:cNvPr id="30723" name="TextBox 10"/>
          <p:cNvSpPr txBox="1">
            <a:spLocks noChangeArrowheads="1"/>
          </p:cNvSpPr>
          <p:nvPr/>
        </p:nvSpPr>
        <p:spPr bwMode="auto">
          <a:xfrm>
            <a:off x="457200" y="950913"/>
            <a:ext cx="8077200" cy="9540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800" b="1">
                <a:latin typeface="Comic Sans MS" panose="030F0702030302020204" pitchFamily="-84" charset="0"/>
              </a:rPr>
              <a:t>What characters/characteristics do we use to determine these relationships?</a:t>
            </a:r>
            <a:endParaRPr lang="en-US" sz="2400">
              <a:latin typeface="Comic Sans MS" panose="030F0702030302020204" pitchFamily="-84" charset="0"/>
            </a:endParaRPr>
          </a:p>
        </p:txBody>
      </p:sp>
      <p:sp>
        <p:nvSpPr>
          <p:cNvPr id="30724" name="TextBox 28"/>
          <p:cNvSpPr txBox="1">
            <a:spLocks noChangeArrowheads="1"/>
          </p:cNvSpPr>
          <p:nvPr/>
        </p:nvSpPr>
        <p:spPr bwMode="auto">
          <a:xfrm>
            <a:off x="457200" y="1981200"/>
            <a:ext cx="8686800" cy="954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800">
                <a:latin typeface="Comic Sans MS" panose="030F0702030302020204" pitchFamily="-84" charset="0"/>
              </a:rPr>
              <a:t>Now we use those same classical characters, but we also depend heavily on DNA.</a:t>
            </a:r>
            <a:endParaRPr lang="en-US" sz="2400">
              <a:latin typeface="Comic Sans MS" panose="030F0702030302020204" pitchFamily="-84" charset="0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1295400" y="2971800"/>
            <a:ext cx="6858000" cy="461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400">
                <a:latin typeface="Comic Sans MS" panose="030F0702030302020204" pitchFamily="-84" charset="0"/>
              </a:rPr>
              <a:t>DNA is the genetic material for living things</a:t>
            </a:r>
            <a:endParaRPr lang="en-US" sz="2000">
              <a:latin typeface="Comic Sans MS" panose="030F0702030302020204" pitchFamily="-8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295400" y="3554413"/>
            <a:ext cx="6858000" cy="4619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400">
                <a:latin typeface="Comic Sans MS" panose="030F0702030302020204" pitchFamily="-84" charset="0"/>
              </a:rPr>
              <a:t>Only 4 different building blocks:  A T C G</a:t>
            </a:r>
            <a:endParaRPr lang="en-US" sz="2000">
              <a:latin typeface="Comic Sans MS" panose="030F0702030302020204" pitchFamily="-8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822450" y="4295775"/>
            <a:ext cx="7107238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5181600"/>
            <a:ext cx="1828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2"/>
          <p:cNvSpPr txBox="1">
            <a:spLocks noChangeArrowheads="1"/>
          </p:cNvSpPr>
          <p:nvPr/>
        </p:nvSpPr>
        <p:spPr bwMode="auto">
          <a:xfrm>
            <a:off x="381000" y="304800"/>
            <a:ext cx="82296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3600" b="1">
                <a:latin typeface="Comic Sans MS" panose="030F0702030302020204" pitchFamily="-84" charset="0"/>
              </a:rPr>
              <a:t>Quick review</a:t>
            </a:r>
            <a:endParaRPr lang="en-US" sz="3600" b="1">
              <a:latin typeface="Comic Sans MS" panose="030F0702030302020204" pitchFamily="-84" charset="0"/>
            </a:endParaRPr>
          </a:p>
        </p:txBody>
      </p:sp>
      <p:sp>
        <p:nvSpPr>
          <p:cNvPr id="32771" name="TextBox 10"/>
          <p:cNvSpPr txBox="1">
            <a:spLocks noChangeArrowheads="1"/>
          </p:cNvSpPr>
          <p:nvPr/>
        </p:nvSpPr>
        <p:spPr bwMode="auto">
          <a:xfrm>
            <a:off x="457200" y="990600"/>
            <a:ext cx="5791200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3200">
                <a:latin typeface="Comic Sans MS" panose="030F0702030302020204" pitchFamily="-84" charset="0"/>
              </a:rPr>
              <a:t>Hmm…what does that mean?</a:t>
            </a:r>
            <a:endParaRPr lang="en-US" sz="2800">
              <a:latin typeface="Comic Sans MS" panose="030F0702030302020204" pitchFamily="-84" charset="0"/>
            </a:endParaRPr>
          </a:p>
        </p:txBody>
      </p:sp>
      <p:sp>
        <p:nvSpPr>
          <p:cNvPr id="32772" name="TextBox 9"/>
          <p:cNvSpPr txBox="1">
            <a:spLocks noChangeArrowheads="1"/>
          </p:cNvSpPr>
          <p:nvPr/>
        </p:nvSpPr>
        <p:spPr bwMode="auto">
          <a:xfrm>
            <a:off x="533400" y="4495800"/>
            <a:ext cx="8382000" cy="15700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latin typeface="Comic Sans MS" panose="030F0702030302020204" pitchFamily="-84" charset="0"/>
              </a:rPr>
              <a:t>Linnaean system of classification </a:t>
            </a:r>
            <a:r>
              <a:rPr lang="en-US" sz="2400">
                <a:latin typeface="Comic Sans MS" panose="030F0702030302020204" pitchFamily="-84" charset="0"/>
              </a:rPr>
              <a:t>– based on broad physical similarities</a:t>
            </a:r>
            <a:endParaRPr lang="en-US" sz="2400">
              <a:latin typeface="Comic Sans MS" panose="030F0702030302020204" pitchFamily="-84" charset="0"/>
            </a:endParaRPr>
          </a:p>
          <a:p>
            <a:pPr eaLnBrk="1" hangingPunct="1"/>
            <a:r>
              <a:rPr lang="en-US" sz="2400">
                <a:latin typeface="Comic Sans MS" panose="030F0702030302020204" pitchFamily="-84" charset="0"/>
              </a:rPr>
              <a:t>Ok some of the time, but doesn’t always accurately reflect relationships.  For instance…</a:t>
            </a:r>
            <a:endParaRPr lang="en-US" sz="2400">
              <a:latin typeface="Comic Sans MS" panose="030F0702030302020204" pitchFamily="-84" charset="0"/>
            </a:endParaRPr>
          </a:p>
        </p:txBody>
      </p:sp>
      <p:sp>
        <p:nvSpPr>
          <p:cNvPr id="32773" name="TextBox 12"/>
          <p:cNvSpPr txBox="1">
            <a:spLocks noChangeArrowheads="1"/>
          </p:cNvSpPr>
          <p:nvPr/>
        </p:nvSpPr>
        <p:spPr bwMode="auto">
          <a:xfrm>
            <a:off x="609600" y="1676400"/>
            <a:ext cx="4495800" cy="461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latin typeface="Comic Sans MS" panose="030F0702030302020204" pitchFamily="-84" charset="0"/>
              </a:rPr>
              <a:t>taxonomy</a:t>
            </a:r>
            <a:endParaRPr lang="en-US" sz="2400" b="1">
              <a:latin typeface="Comic Sans MS" panose="030F0702030302020204" pitchFamily="-84" charset="0"/>
            </a:endParaRPr>
          </a:p>
        </p:txBody>
      </p:sp>
      <p:sp>
        <p:nvSpPr>
          <p:cNvPr id="32774" name="TextBox 13"/>
          <p:cNvSpPr txBox="1">
            <a:spLocks noChangeArrowheads="1"/>
          </p:cNvSpPr>
          <p:nvPr/>
        </p:nvSpPr>
        <p:spPr bwMode="auto">
          <a:xfrm>
            <a:off x="609600" y="3352800"/>
            <a:ext cx="8763000" cy="830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latin typeface="Comic Sans MS" panose="030F0702030302020204" pitchFamily="-84" charset="0"/>
              </a:rPr>
              <a:t>systematics </a:t>
            </a:r>
            <a:r>
              <a:rPr lang="en-US" sz="2400">
                <a:latin typeface="Comic Sans MS" panose="030F0702030302020204" pitchFamily="-84" charset="0"/>
              </a:rPr>
              <a:t>= the study of evolutionary relationships between organisms</a:t>
            </a:r>
            <a:endParaRPr lang="en-US" sz="2400">
              <a:latin typeface="Comic Sans MS" panose="030F0702030302020204" pitchFamily="-84" charset="0"/>
            </a:endParaRPr>
          </a:p>
        </p:txBody>
      </p:sp>
      <p:sp>
        <p:nvSpPr>
          <p:cNvPr id="32775" name="TextBox 17"/>
          <p:cNvSpPr txBox="1">
            <a:spLocks noChangeArrowheads="1"/>
          </p:cNvSpPr>
          <p:nvPr/>
        </p:nvSpPr>
        <p:spPr bwMode="auto">
          <a:xfrm>
            <a:off x="2133600" y="1676400"/>
            <a:ext cx="7010400" cy="461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347980" indent="-347980" eaLnBrk="1" hangingPunct="1"/>
            <a:r>
              <a:rPr lang="en-US" sz="2400">
                <a:latin typeface="Comic Sans MS" panose="030F0702030302020204" pitchFamily="-84" charset="0"/>
              </a:rPr>
              <a:t>= the science of describing / naming organisms</a:t>
            </a:r>
            <a:endParaRPr lang="en-US" sz="2400" b="1">
              <a:latin typeface="Comic Sans MS" panose="030F0702030302020204" pitchFamily="-84" charset="0"/>
            </a:endParaRPr>
          </a:p>
        </p:txBody>
      </p:sp>
      <p:sp>
        <p:nvSpPr>
          <p:cNvPr id="32776" name="TextBox 19"/>
          <p:cNvSpPr txBox="1">
            <a:spLocks noChangeArrowheads="1"/>
          </p:cNvSpPr>
          <p:nvPr/>
        </p:nvSpPr>
        <p:spPr bwMode="auto">
          <a:xfrm>
            <a:off x="598488" y="2514600"/>
            <a:ext cx="8763000" cy="461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latin typeface="Comic Sans MS" panose="030F0702030302020204" pitchFamily="-84" charset="0"/>
              </a:rPr>
              <a:t>classification </a:t>
            </a:r>
            <a:r>
              <a:rPr lang="en-US" sz="2400">
                <a:latin typeface="Comic Sans MS" panose="030F0702030302020204" pitchFamily="-84" charset="0"/>
              </a:rPr>
              <a:t>= placing organisms into ‘logical groups’</a:t>
            </a:r>
            <a:endParaRPr lang="en-US" sz="2400">
              <a:latin typeface="Comic Sans MS" panose="030F0702030302020204" pitchFamily="-8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HWK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Homework 1.docx</a:t>
            </a:r>
            <a:endParaRPr lang="en-US" dirty="0" smtClean="0"/>
          </a:p>
          <a:p>
            <a:pPr lvl="1"/>
            <a:r>
              <a:rPr lang="en-US" dirty="0" smtClean="0"/>
              <a:t>due on </a:t>
            </a:r>
            <a:r>
              <a:rPr lang="en-US" smtClean="0">
                <a:solidFill>
                  <a:srgbClr val="FF0000"/>
                </a:solidFill>
              </a:rPr>
              <a:t>the day before next class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No late hand-in will be graded</a:t>
            </a:r>
            <a:endParaRPr lang="en-US" dirty="0" smtClean="0"/>
          </a:p>
          <a:p>
            <a:r>
              <a:rPr lang="en-US" dirty="0" smtClean="0"/>
              <a:t>Read Chapter 3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Have a nice week!</a:t>
            </a:r>
            <a:endParaRPr lang="en-US" dirty="0"/>
          </a:p>
        </p:txBody>
      </p:sp>
      <p:pic>
        <p:nvPicPr>
          <p:cNvPr id="3" name="Picture 2" descr="fishingspot2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7488" y="1417638"/>
            <a:ext cx="6169024" cy="46283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58310" y="6292334"/>
            <a:ext cx="2027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Charleston, SC, USA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IMING" val="|13.8|6.4"/>
</p:tagLst>
</file>

<file path=ppt/tags/tag2.xml><?xml version="1.0" encoding="utf-8"?>
<p:tagLst xmlns:p="http://schemas.openxmlformats.org/presentationml/2006/main">
  <p:tag name="TIMING" val="|12.2|16.6|28.7"/>
</p:tagLst>
</file>

<file path=ppt/tags/tag3.xml><?xml version="1.0" encoding="utf-8"?>
<p:tagLst xmlns:p="http://schemas.openxmlformats.org/presentationml/2006/main">
  <p:tag name="TIMING" val="|25|6.9|15.1|3.7"/>
</p:tagLst>
</file>

<file path=ppt/tags/tag4.xml><?xml version="1.0" encoding="utf-8"?>
<p:tagLst xmlns:p="http://schemas.openxmlformats.org/presentationml/2006/main">
  <p:tag name="TIMING" val="|26.5|27.5"/>
</p:tagLst>
</file>

<file path=ppt/tags/tag5.xml><?xml version="1.0" encoding="utf-8"?>
<p:tagLst xmlns:p="http://schemas.openxmlformats.org/presentationml/2006/main">
  <p:tag name="TIMING" val="|1.4|7.9|26.8|9.8|10.:|8.7"/>
</p:tagLst>
</file>

<file path=ppt/tags/tag6.xml><?xml version="1.0" encoding="utf-8"?>
<p:tagLst xmlns:p="http://schemas.openxmlformats.org/presentationml/2006/main">
  <p:tag name="TIMING" val="|7.2|16.1|11.1"/>
</p:tagLst>
</file>

<file path=ppt/tags/tag7.xml><?xml version="1.0" encoding="utf-8"?>
<p:tagLst xmlns:p="http://schemas.openxmlformats.org/presentationml/2006/main">
  <p:tag name="TIMING" val="|27.4"/>
</p:tagLst>
</file>

<file path=ppt/tags/tag8.xml><?xml version="1.0" encoding="utf-8"?>
<p:tagLst xmlns:p="http://schemas.openxmlformats.org/presentationml/2006/main">
  <p:tag name="TIMING" val="|13.5|9.2|19.1|28.1"/>
</p:tagLst>
</file>

<file path=ppt/tags/tag9.xml><?xml version="1.0" encoding="utf-8"?>
<p:tagLst xmlns:p="http://schemas.openxmlformats.org/presentationml/2006/main">
  <p:tag name="TIMING" val="|7.2|15.6|3.1|2.1|18.5|7.2"/>
</p:tagLst>
</file>

<file path=ppt/tags/tag10.xml><?xml version="1.0" encoding="utf-8"?>
<p:tagLst xmlns:p="http://schemas.openxmlformats.org/presentationml/2006/main">
  <p:tag name="TIMING" val="|12.:|10.4|12.5"/>
</p:tagLst>
</file>

<file path=ppt/tags/tag11.xml><?xml version="1.0" encoding="utf-8"?>
<p:tagLst xmlns:p="http://schemas.openxmlformats.org/presentationml/2006/main">
  <p:tag name="TIMING" val="|19.7|8.1"/>
</p:tagLst>
</file>

<file path=ppt/tags/tag12.xml><?xml version="1.0" encoding="utf-8"?>
<p:tagLst xmlns:p="http://schemas.openxmlformats.org/presentationml/2006/main">
  <p:tag name="TIMING" val="|13.9|7.2"/>
</p:tagLst>
</file>

<file path=ppt/tags/tag13.xml><?xml version="1.0" encoding="utf-8"?>
<p:tagLst xmlns:p="http://schemas.openxmlformats.org/presentationml/2006/main">
  <p:tag name="KSO_WPP_MARK_KEY" val="097ff86d-66b2-4a07-ade1-07067c2052e7"/>
  <p:tag name="COMMONDATA" val="eyJoZGlkIjoiNGMyZDY0N2IzZjNhMzQ0MTE3NzZiOTUyZGIzNWE4Njc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5153</Words>
  <Application>WPS 演示</Application>
  <PresentationFormat>全屏显示(4:3)</PresentationFormat>
  <Paragraphs>265</Paragraphs>
  <Slides>21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5" baseType="lpstr">
      <vt:lpstr>Arial</vt:lpstr>
      <vt:lpstr>宋体</vt:lpstr>
      <vt:lpstr>Wingdings</vt:lpstr>
      <vt:lpstr>Arial</vt:lpstr>
      <vt:lpstr>Comic Sans MS</vt:lpstr>
      <vt:lpstr>Century Gothic</vt:lpstr>
      <vt:lpstr>Times</vt:lpstr>
      <vt:lpstr>Times New Roman</vt:lpstr>
      <vt:lpstr>Calibri</vt:lpstr>
      <vt:lpstr>微软雅黑</vt:lpstr>
      <vt:lpstr>Arial Unicode MS</vt:lpstr>
      <vt:lpstr>Wingdings</vt:lpstr>
      <vt:lpstr>Good Times</vt:lpstr>
      <vt:lpstr>Office Theme</vt:lpstr>
      <vt:lpstr>Lesson 1  Introduction to fishes, history of ichthyology and systematics</vt:lpstr>
      <vt:lpstr>1.4 History and Taxonomy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HWK</vt:lpstr>
      <vt:lpstr>Have a nice week!</vt:lpstr>
    </vt:vector>
  </TitlesOfParts>
  <Company>unl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Li, Chenhong</dc:creator>
  <cp:lastModifiedBy>李晨虹</cp:lastModifiedBy>
  <cp:revision>62</cp:revision>
  <dcterms:created xsi:type="dcterms:W3CDTF">2020-02-27T23:47:00Z</dcterms:created>
  <dcterms:modified xsi:type="dcterms:W3CDTF">2026-10-03T08:01:07Z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3B19FF5830D84A069EB61C99F073D350</vt:lpwstr>
  </property>
  <property fmtid="{D5CDD505-2E9C-101B-9397-08002B2CF9AE}" pid="3" name="KSOProductBuildVer">
    <vt:lpwstr>2052-12.1.0.29161</vt:lpwstr>
  </property>
</Properties>
</file>