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341" r:id="rId3"/>
    <p:sldId id="342" r:id="rId4"/>
    <p:sldId id="305" r:id="rId5"/>
    <p:sldId id="297" r:id="rId6"/>
    <p:sldId id="339" r:id="rId8"/>
    <p:sldId id="298" r:id="rId9"/>
    <p:sldId id="299" r:id="rId10"/>
    <p:sldId id="300" r:id="rId11"/>
    <p:sldId id="307" r:id="rId12"/>
    <p:sldId id="320" r:id="rId13"/>
    <p:sldId id="308" r:id="rId14"/>
    <p:sldId id="309" r:id="rId15"/>
    <p:sldId id="310" r:id="rId16"/>
    <p:sldId id="325" r:id="rId17"/>
    <p:sldId id="311" r:id="rId18"/>
    <p:sldId id="343" r:id="rId19"/>
    <p:sldId id="344" r:id="rId20"/>
    <p:sldId id="345" r:id="rId21"/>
    <p:sldId id="346" r:id="rId22"/>
    <p:sldId id="347" r:id="rId23"/>
  </p:sldIdLst>
  <p:sldSz cx="9144000" cy="6858000" type="screen4x3"/>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68955" autoAdjust="0"/>
  </p:normalViewPr>
  <p:slideViewPr>
    <p:cSldViewPr snapToObjects="1" showGuides="1">
      <p:cViewPr varScale="1">
        <p:scale>
          <a:sx n="64" d="100"/>
          <a:sy n="64" d="100"/>
        </p:scale>
        <p:origin x="460" y="3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gs" Target="tags/tag5.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11D14A-54E2-AB4D-B2A1-21D271AB9454}" type="datetimeFigureOut">
              <a:rPr lang="en-US" smtClean="0"/>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15070E-A507-0F46-852B-26386A157439}"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err="1" smtClean="0">
                <a:solidFill>
                  <a:schemeClr val="tx1"/>
                </a:solidFill>
                <a:latin typeface="+mn-lt"/>
                <a:ea typeface="+mn-ea"/>
                <a:cs typeface="+mn-cs"/>
              </a:rPr>
              <a:t>Lungfi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can live in a state of dry “suspended</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animation” for up to 4 years, becoming dormant when</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their ponds dry up and reviving quickly when</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immersed in water (see Chapters 5, 13).</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Antarctic </a:t>
            </a:r>
            <a:r>
              <a:rPr lang="en-US" dirty="0" err="1" smtClean="0"/>
              <a:t>fi</a:t>
            </a:r>
            <a:r>
              <a:rPr lang="en-US" dirty="0" smtClean="0"/>
              <a:t> </a:t>
            </a:r>
            <a:r>
              <a:rPr lang="en-US" dirty="0" err="1" smtClean="0"/>
              <a:t>shes</a:t>
            </a:r>
            <a:r>
              <a:rPr lang="en-US" dirty="0" smtClean="0"/>
              <a:t> live in water that is colder than the</a:t>
            </a:r>
            <a:endParaRPr lang="en-US" dirty="0" smtClean="0"/>
          </a:p>
          <a:p>
            <a:r>
              <a:rPr lang="en-US" dirty="0" smtClean="0"/>
              <a:t>freezing point of their blood. The </a:t>
            </a:r>
            <a:r>
              <a:rPr lang="en-US" dirty="0" err="1" smtClean="0"/>
              <a:t>fi</a:t>
            </a:r>
            <a:r>
              <a:rPr lang="en-US" dirty="0" smtClean="0"/>
              <a:t> </a:t>
            </a:r>
            <a:r>
              <a:rPr lang="en-US" dirty="0" err="1" smtClean="0"/>
              <a:t>shes</a:t>
            </a:r>
            <a:r>
              <a:rPr lang="en-US" dirty="0" smtClean="0"/>
              <a:t> keep from</a:t>
            </a:r>
            <a:endParaRPr lang="en-US" dirty="0" smtClean="0"/>
          </a:p>
          <a:p>
            <a:r>
              <a:rPr lang="en-US" dirty="0" smtClean="0"/>
              <a:t>freezing by avoiding free ice and because their blood</a:t>
            </a:r>
            <a:endParaRPr lang="en-US" dirty="0" smtClean="0"/>
          </a:p>
          <a:p>
            <a:r>
              <a:rPr lang="en-US" dirty="0" smtClean="0"/>
              <a:t>contains antifreeze proteins that depress their blood’s</a:t>
            </a:r>
            <a:endParaRPr lang="en-US" dirty="0" smtClean="0"/>
          </a:p>
          <a:p>
            <a:r>
              <a:rPr lang="en-US" dirty="0" smtClean="0"/>
              <a:t>freezing point to −2°C. Some Antarctic </a:t>
            </a:r>
            <a:r>
              <a:rPr lang="en-US" dirty="0" err="1" smtClean="0"/>
              <a:t>fi</a:t>
            </a:r>
            <a:r>
              <a:rPr lang="en-US" dirty="0" smtClean="0"/>
              <a:t> </a:t>
            </a:r>
            <a:r>
              <a:rPr lang="en-US" dirty="0" err="1" smtClean="0"/>
              <a:t>shes</a:t>
            </a:r>
            <a:r>
              <a:rPr lang="en-US" dirty="0" smtClean="0"/>
              <a:t> have no</a:t>
            </a:r>
            <a:endParaRPr lang="en-US" dirty="0" smtClean="0"/>
          </a:p>
          <a:p>
            <a:r>
              <a:rPr lang="en-US" dirty="0" smtClean="0"/>
              <a:t>hemoglobin (see Chapter 18).</a:t>
            </a:r>
            <a:endParaRPr lang="en-US" dirty="0" smtClean="0"/>
          </a:p>
          <a:p>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err="1" smtClean="0">
                <a:solidFill>
                  <a:schemeClr val="tx1"/>
                </a:solidFill>
                <a:latin typeface="+mn-lt"/>
                <a:ea typeface="+mn-ea"/>
                <a:cs typeface="+mn-cs"/>
              </a:rPr>
              <a:t>Deepsea</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include many forms that can swallow</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prey larger than themselves. Some </a:t>
            </a:r>
            <a:r>
              <a:rPr lang="en-US" sz="1200" kern="1200" baseline="0" dirty="0" err="1" smtClean="0">
                <a:solidFill>
                  <a:schemeClr val="tx1"/>
                </a:solidFill>
                <a:latin typeface="+mn-lt"/>
                <a:ea typeface="+mn-ea"/>
                <a:cs typeface="+mn-cs"/>
              </a:rPr>
              <a:t>deepsea</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anglerfi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are characterized by females that are 10 times larger</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than males, the males existing as small parasites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permanently fused to the side of the female, living off</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her blood stream (see Chapter 18).</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Fishes grow throughout their lives, changing their</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ecological role several times. In some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differences between larvae and adults are so</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pronounced that many larvae were originally described</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 entirely different taxa (see Chapter 9).</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Fishes have maximum life spans of as little as 10</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weeks (African </a:t>
            </a:r>
            <a:r>
              <a:rPr lang="en-US" sz="1200" kern="1200" baseline="0" dirty="0" err="1" smtClean="0">
                <a:solidFill>
                  <a:schemeClr val="tx1"/>
                </a:solidFill>
                <a:latin typeface="+mn-lt"/>
                <a:ea typeface="+mn-ea"/>
                <a:cs typeface="+mn-cs"/>
              </a:rPr>
              <a:t>killifi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and Great Barrier Reef</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pygmy gobies) and as long as 150 years (sturgeons and</a:t>
            </a:r>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scorpaenid</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rockfi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Some short-lived species are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annuals, surviving drought as eggs which hatch with</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advent of rains. Longer lived species may not</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begin reproducing until they are 20 years old, and</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then only at 5+ year intervals (see Chapter 10).</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Fishes have maximum life spans of as little as 10</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weeks (African </a:t>
            </a:r>
            <a:r>
              <a:rPr lang="en-US" sz="1200" kern="1200" baseline="0" dirty="0" err="1" smtClean="0">
                <a:solidFill>
                  <a:schemeClr val="tx1"/>
                </a:solidFill>
                <a:latin typeface="+mn-lt"/>
                <a:ea typeface="+mn-ea"/>
                <a:cs typeface="+mn-cs"/>
              </a:rPr>
              <a:t>killifi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and Great Barrier Reef</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pygmy gobies) and as long as 150 years (sturgeons and</a:t>
            </a:r>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scorpaenid</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rockfi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Some short-lived species are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annuals, surviving drought as eggs which hatch with</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advent of rains. Longer lived species may not</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begin reproducing until they are 20 years old, and</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then only at 5+ year intervals (see Chapter 10).</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Gender change is common among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Some species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are simultaneously male and female, whereas others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change from male to female, or from female to male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(see Chapters 10, 21).</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Fishes engage in parental care that ranges from simple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nest guarding to mouth brooding to the production of</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external or internal body substances upon which</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young feed. Many sharks have a placental structure as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complex as any found in mammals. Egg-laying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may construct nests by themselves, whereas some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species deposit eggs in the siphon of living clams, on</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undersides of leaves of terrestrial plants, or in the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nests of other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(see Chapters 12, 21).</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Fishes are unique among organisms with respect to</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use of bioelectricity. Many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can detect</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biologically meaningful, minute quantities of</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electricity, which they use to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nd</a:t>
            </a:r>
            <a:r>
              <a:rPr lang="en-US" sz="1200" kern="1200" baseline="0" dirty="0" smtClean="0">
                <a:solidFill>
                  <a:schemeClr val="tx1"/>
                </a:solidFill>
                <a:latin typeface="+mn-lt"/>
                <a:ea typeface="+mn-ea"/>
                <a:cs typeface="+mn-cs"/>
              </a:rPr>
              <a:t> prey, competitors, or</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predators and for navigation. Some groups have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converged on the ability to produce an electrical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eld</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and obtain information about their surroundings from</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disturbances to the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eld</a:t>
            </a:r>
            <a:r>
              <a:rPr lang="en-US" sz="1200" kern="1200" baseline="0" dirty="0" smtClean="0">
                <a:solidFill>
                  <a:schemeClr val="tx1"/>
                </a:solidFill>
                <a:latin typeface="+mn-lt"/>
                <a:ea typeface="+mn-ea"/>
                <a:cs typeface="+mn-cs"/>
              </a:rPr>
              <a:t>, whereas others produce large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amounts of high-voltage electricity to deter predators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or stun prey (see Chapters 6, 19, 20).</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Fishes are unique among vertebrates in their ability to</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produce light; this ability has evolved independently in</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different lineages and can be either autogenic</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(produced by the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a:t>
            </a:r>
            <a:r>
              <a:rPr lang="en-US" sz="1200" kern="1200" baseline="0" dirty="0" smtClean="0">
                <a:solidFill>
                  <a:schemeClr val="tx1"/>
                </a:solidFill>
                <a:latin typeface="+mn-lt"/>
                <a:ea typeface="+mn-ea"/>
                <a:cs typeface="+mn-cs"/>
              </a:rPr>
              <a:t> itself) or symbiotic (produced by</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bacteria living on or in the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a:t>
            </a:r>
            <a:r>
              <a:rPr lang="en-US" sz="1200" kern="1200" baseline="0" dirty="0" smtClean="0">
                <a:solidFill>
                  <a:schemeClr val="tx1"/>
                </a:solidFill>
                <a:latin typeface="+mn-lt"/>
                <a:ea typeface="+mn-ea"/>
                <a:cs typeface="+mn-cs"/>
              </a:rPr>
              <a:t>) (see Chapter 18).</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Although classically thought of as cold-blooded, some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pelagic sharks and tunas maintain body temperatures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warmer than their surroundings and have circulatory systems </a:t>
            </a:r>
            <a:r>
              <a:rPr lang="en-US" sz="1200" kern="1200" baseline="0" dirty="0" err="1" smtClean="0">
                <a:solidFill>
                  <a:schemeClr val="tx1"/>
                </a:solidFill>
                <a:latin typeface="+mn-lt"/>
                <a:ea typeface="+mn-ea"/>
                <a:cs typeface="+mn-cs"/>
              </a:rPr>
              <a:t>specifi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cally</a:t>
            </a:r>
            <a:r>
              <a:rPr lang="en-US" sz="1200" kern="1200" baseline="0" dirty="0" smtClean="0">
                <a:solidFill>
                  <a:schemeClr val="tx1"/>
                </a:solidFill>
                <a:latin typeface="+mn-lt"/>
                <a:ea typeface="+mn-ea"/>
                <a:cs typeface="+mn-cs"/>
              </a:rPr>
              <a:t> designed for such temperature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maintenance (see Chapter 7).</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Fishes can </a:t>
            </a:r>
            <a:r>
              <a:rPr lang="en-US" sz="1200" kern="1200" baseline="0" dirty="0" err="1" smtClean="0">
                <a:solidFill>
                  <a:schemeClr val="tx1"/>
                </a:solidFill>
                <a:latin typeface="+mn-lt"/>
                <a:ea typeface="+mn-ea"/>
                <a:cs typeface="+mn-cs"/>
              </a:rPr>
              <a:t>signifi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cantly</a:t>
            </a:r>
            <a:r>
              <a:rPr lang="en-US" sz="1200" kern="1200" baseline="0" dirty="0" smtClean="0">
                <a:solidFill>
                  <a:schemeClr val="tx1"/>
                </a:solidFill>
                <a:latin typeface="+mn-lt"/>
                <a:ea typeface="+mn-ea"/>
                <a:cs typeface="+mn-cs"/>
              </a:rPr>
              <a:t> change the depth of their</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bodies by erecting their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ns or by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lling</a:t>
            </a:r>
            <a:r>
              <a:rPr lang="en-US" sz="1200" kern="1200" baseline="0" dirty="0" smtClean="0">
                <a:solidFill>
                  <a:schemeClr val="tx1"/>
                </a:solidFill>
                <a:latin typeface="+mn-lt"/>
                <a:ea typeface="+mn-ea"/>
                <a:cs typeface="+mn-cs"/>
              </a:rPr>
              <a:t> themselves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 water, an effective technique for deterring many</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predators. In turn, the </a:t>
            </a:r>
            <a:r>
              <a:rPr lang="en-US" sz="1200" kern="1200" baseline="0" dirty="0" err="1" smtClean="0">
                <a:solidFill>
                  <a:schemeClr val="tx1"/>
                </a:solidFill>
                <a:latin typeface="+mn-lt"/>
                <a:ea typeface="+mn-ea"/>
                <a:cs typeface="+mn-cs"/>
              </a:rPr>
              <a:t>ligamentous</a:t>
            </a:r>
            <a:r>
              <a:rPr lang="en-US" sz="1200" kern="1200" baseline="0" dirty="0" smtClean="0">
                <a:solidFill>
                  <a:schemeClr val="tx1"/>
                </a:solidFill>
                <a:latin typeface="+mn-lt"/>
                <a:ea typeface="+mn-ea"/>
                <a:cs typeface="+mn-cs"/>
              </a:rPr>
              <a:t> and levering</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arrangement of mouth bones in some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allows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them to increase mouth volume when open by as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much as 40-fold (see Chapters 8, 20).</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Predatory tactics include attracting prey with </a:t>
            </a:r>
            <a:r>
              <a:rPr lang="en-US" sz="1200" kern="1200" baseline="0" dirty="0" err="1" smtClean="0">
                <a:solidFill>
                  <a:schemeClr val="tx1"/>
                </a:solidFill>
                <a:latin typeface="+mn-lt"/>
                <a:ea typeface="+mn-ea"/>
                <a:cs typeface="+mn-cs"/>
              </a:rPr>
              <a:t>modifi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ed</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body parts disguised as lures, or by feigning death.</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Fishes include specialists that feed on </a:t>
            </a:r>
            <a:r>
              <a:rPr lang="en-US" sz="1200" kern="1200" baseline="0" dirty="0" err="1" smtClean="0">
                <a:solidFill>
                  <a:schemeClr val="tx1"/>
                </a:solidFill>
                <a:latin typeface="+mn-lt"/>
                <a:ea typeface="+mn-ea"/>
                <a:cs typeface="+mn-cs"/>
              </a:rPr>
              <a:t>ectoparasites</a:t>
            </a:r>
            <a:r>
              <a:rPr lang="en-US" sz="1200" kern="1200" baseline="0" dirty="0" smtClean="0">
                <a:solidFill>
                  <a:schemeClr val="tx1"/>
                </a:solidFill>
                <a:latin typeface="+mn-lt"/>
                <a:ea typeface="+mn-ea"/>
                <a:cs typeface="+mn-cs"/>
              </a:rPr>
              <a:t>,</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feces, blood, </a:t>
            </a:r>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ns, scales, young, and eyes of other</a:t>
            </a:r>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fi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shes</a:t>
            </a:r>
            <a:r>
              <a:rPr lang="en-US" sz="1200" kern="1200" baseline="0" dirty="0" smtClean="0">
                <a:solidFill>
                  <a:schemeClr val="tx1"/>
                </a:solidFill>
                <a:latin typeface="+mn-lt"/>
                <a:ea typeface="+mn-ea"/>
                <a:cs typeface="+mn-cs"/>
              </a:rPr>
              <a:t> (see Chapters 19, 20).</a:t>
            </a:r>
            <a:endParaRPr lang="en-US" dirty="0"/>
          </a:p>
        </p:txBody>
      </p:sp>
      <p:sp>
        <p:nvSpPr>
          <p:cNvPr id="4" name="Slide Number Placeholder 3"/>
          <p:cNvSpPr>
            <a:spLocks noGrp="1"/>
          </p:cNvSpPr>
          <p:nvPr>
            <p:ph type="sldNum" sz="quarter" idx="10"/>
          </p:nvPr>
        </p:nvSpPr>
        <p:spPr/>
        <p:txBody>
          <a:bodyPr/>
          <a:lstStyle/>
          <a:p>
            <a:fld id="{1E15070E-A507-0F46-852B-26386A157439}"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D4115C-B0B4-8946-B147-A9EE8D8D3B7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30D4115C-B0B4-8946-B147-A9EE8D8D3B7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30D4115C-B0B4-8946-B147-A9EE8D8D3B7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30D4115C-B0B4-8946-B147-A9EE8D8D3B7D}"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30D4115C-B0B4-8946-B147-A9EE8D8D3B7D}"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D4115C-B0B4-8946-B147-A9EE8D8D3B7D}"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D4115C-B0B4-8946-B147-A9EE8D8D3B7D}"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30D4115C-B0B4-8946-B147-A9EE8D8D3B7D}"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30D4115C-B0B4-8946-B147-A9EE8D8D3B7D}"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30D4115C-B0B4-8946-B147-A9EE8D8D3B7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30D4115C-B0B4-8946-B147-A9EE8D8D3B7D}"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4B354-BFF0-1D4E-A96D-087AA75E3288}"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D4115C-B0B4-8946-B147-A9EE8D8D3B7D}"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34B354-BFF0-1D4E-A96D-087AA75E3288}"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microsoft.com/office/2007/relationships/media" Target="../media/media1.mp4"/><Relationship Id="rId1" Type="http://schemas.openxmlformats.org/officeDocument/2006/relationships/video" Target="../media/media1.mp4"/></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hyperlink" Target="https://en.wikipedia.org/wiki/Notothenioidei"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tags" Target="../tags/tag3.xml"/><Relationship Id="rId2" Type="http://schemas.openxmlformats.org/officeDocument/2006/relationships/image" Target="../media/image13.jpeg"/><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tags" Target="../tags/tag4.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19.jpeg"/><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png"/><Relationship Id="rId2" Type="http://schemas.microsoft.com/office/2007/relationships/media" Target="../media/media2.mp4"/><Relationship Id="rId1" Type="http://schemas.openxmlformats.org/officeDocument/2006/relationships/video" Target="../media/media2.mp4"/></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1.png"/><Relationship Id="rId2" Type="http://schemas.microsoft.com/office/2007/relationships/media" Target="../media/media3.mp4"/><Relationship Id="rId1" Type="http://schemas.openxmlformats.org/officeDocument/2006/relationships/video" Target="../media/media3.mp4"/></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image" Target="../media/image23.jpe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7.xml"/><Relationship Id="rId5" Type="http://schemas.openxmlformats.org/officeDocument/2006/relationships/image" Target="../media/image24.png"/><Relationship Id="rId4" Type="http://schemas.microsoft.com/office/2007/relationships/media" Target="../media/media4.mp4"/><Relationship Id="rId3" Type="http://schemas.openxmlformats.org/officeDocument/2006/relationships/video" Target="../media/media4.mp4"/><Relationship Id="rId2" Type="http://schemas.openxmlformats.org/officeDocument/2006/relationships/hyperlink" Target="http://www.seafocus.com/species_frogfish.html" TargetMode="External"/><Relationship Id="rId1" Type="http://schemas.openxmlformats.org/officeDocument/2006/relationships/hyperlink" Target="Anglerfishes%20(Antennarida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35350"/>
            <a:ext cx="7772400" cy="1085850"/>
          </a:xfrm>
        </p:spPr>
        <p:txBody>
          <a:bodyPr>
            <a:normAutofit fontScale="90000"/>
          </a:bodyPr>
          <a:lstStyle/>
          <a:p>
            <a:pPr>
              <a:spcAft>
                <a:spcPts val="600"/>
              </a:spcAft>
            </a:pPr>
            <a:r>
              <a:rPr lang="en-US" sz="3600" dirty="0" smtClean="0"/>
              <a:t>Lesson 1 </a:t>
            </a:r>
            <a:br>
              <a:rPr lang="en-US" sz="3600" dirty="0" smtClean="0"/>
            </a:br>
            <a:r>
              <a:rPr lang="en-US" sz="3600" dirty="0" smtClean="0"/>
              <a:t>Introduction to fishes, history of ichthyology and systematics</a:t>
            </a:r>
            <a:endParaRPr lang="en-US" sz="3600" dirty="0"/>
          </a:p>
        </p:txBody>
      </p:sp>
      <p:sp>
        <p:nvSpPr>
          <p:cNvPr id="3" name="Subtitle 2"/>
          <p:cNvSpPr>
            <a:spLocks noGrp="1"/>
          </p:cNvSpPr>
          <p:nvPr>
            <p:ph type="subTitle" idx="1"/>
          </p:nvPr>
        </p:nvSpPr>
        <p:spPr>
          <a:xfrm>
            <a:off x="1371600" y="1930400"/>
            <a:ext cx="6400800" cy="762000"/>
          </a:xfrm>
        </p:spPr>
        <p:txBody>
          <a:bodyPr>
            <a:normAutofit lnSpcReduction="10000"/>
          </a:bodyPr>
          <a:lstStyle/>
          <a:p>
            <a:r>
              <a:rPr lang="en-US" sz="2000" dirty="0" smtClean="0"/>
              <a:t>Shanghai Ocean University</a:t>
            </a:r>
            <a:endParaRPr lang="en-US" sz="2000" dirty="0" smtClean="0"/>
          </a:p>
          <a:p>
            <a:r>
              <a:rPr lang="en-US" altLang="zh-CN" sz="2000" smtClean="0"/>
              <a:t>Fall, 2026</a:t>
            </a:r>
            <a:endParaRPr lang="en-US" sz="2000" dirty="0"/>
          </a:p>
        </p:txBody>
      </p:sp>
      <p:sp>
        <p:nvSpPr>
          <p:cNvPr id="4" name="Title 1"/>
          <p:cNvSpPr txBox="1"/>
          <p:nvPr/>
        </p:nvSpPr>
        <p:spPr>
          <a:xfrm>
            <a:off x="685800" y="863601"/>
            <a:ext cx="7772400" cy="990599"/>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600"/>
              </a:spcAft>
              <a:buClrTx/>
              <a:buSzTx/>
              <a:buFontTx/>
              <a:buNone/>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Ichthyology</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pic>
        <p:nvPicPr>
          <p:cNvPr id="7" name="Picture 6"/>
          <p:cNvPicPr>
            <a:picLocks noChangeAspect="1"/>
          </p:cNvPicPr>
          <p:nvPr/>
        </p:nvPicPr>
        <p:blipFill>
          <a:blip r:embed="rId1"/>
          <a:stretch>
            <a:fillRect/>
          </a:stretch>
        </p:blipFill>
        <p:spPr>
          <a:xfrm>
            <a:off x="685800" y="5207000"/>
            <a:ext cx="1816100" cy="736600"/>
          </a:xfrm>
          <a:prstGeom prst="rect">
            <a:avLst/>
          </a:prstGeom>
        </p:spPr>
      </p:pic>
      <p:pic>
        <p:nvPicPr>
          <p:cNvPr id="8" name="Picture 7"/>
          <p:cNvPicPr>
            <a:picLocks noChangeAspect="1"/>
          </p:cNvPicPr>
          <p:nvPr/>
        </p:nvPicPr>
        <p:blipFill>
          <a:blip r:embed="rId2"/>
          <a:stretch>
            <a:fillRect/>
          </a:stretch>
        </p:blipFill>
        <p:spPr>
          <a:xfrm>
            <a:off x="3657600" y="5207000"/>
            <a:ext cx="1828800" cy="736600"/>
          </a:xfrm>
          <a:prstGeom prst="rect">
            <a:avLst/>
          </a:prstGeom>
        </p:spPr>
      </p:pic>
      <p:pic>
        <p:nvPicPr>
          <p:cNvPr id="10" name="Picture 9"/>
          <p:cNvPicPr>
            <a:picLocks noChangeAspect="1"/>
          </p:cNvPicPr>
          <p:nvPr/>
        </p:nvPicPr>
        <p:blipFill>
          <a:blip r:embed="rId3"/>
          <a:stretch>
            <a:fillRect/>
          </a:stretch>
        </p:blipFill>
        <p:spPr>
          <a:xfrm>
            <a:off x="6642100" y="5207000"/>
            <a:ext cx="1816100" cy="736600"/>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500"/>
            <a:ext cx="8229600" cy="1143000"/>
          </a:xfrm>
        </p:spPr>
        <p:txBody>
          <a:bodyPr/>
          <a:lstStyle/>
          <a:p>
            <a:r>
              <a:rPr lang="en-US" dirty="0" smtClean="0"/>
              <a:t>1.3 Superlative Fishes</a:t>
            </a:r>
            <a:endParaRPr lang="en-US" dirty="0"/>
          </a:p>
        </p:txBody>
      </p:sp>
      <p:pic>
        <p:nvPicPr>
          <p:cNvPr id="4" name="Picture 3"/>
          <p:cNvPicPr>
            <a:picLocks noChangeAspect="1"/>
          </p:cNvPicPr>
          <p:nvPr/>
        </p:nvPicPr>
        <p:blipFill>
          <a:blip r:embed="rId1"/>
          <a:stretch>
            <a:fillRect/>
          </a:stretch>
        </p:blipFill>
        <p:spPr>
          <a:xfrm>
            <a:off x="685800" y="5207000"/>
            <a:ext cx="1816100" cy="736600"/>
          </a:xfrm>
          <a:prstGeom prst="rect">
            <a:avLst/>
          </a:prstGeom>
        </p:spPr>
      </p:pic>
      <p:pic>
        <p:nvPicPr>
          <p:cNvPr id="5" name="Picture 4"/>
          <p:cNvPicPr>
            <a:picLocks noChangeAspect="1"/>
          </p:cNvPicPr>
          <p:nvPr/>
        </p:nvPicPr>
        <p:blipFill>
          <a:blip r:embed="rId2"/>
          <a:stretch>
            <a:fillRect/>
          </a:stretch>
        </p:blipFill>
        <p:spPr>
          <a:xfrm>
            <a:off x="3657600" y="5207000"/>
            <a:ext cx="1828800" cy="736600"/>
          </a:xfrm>
          <a:prstGeom prst="rect">
            <a:avLst/>
          </a:prstGeom>
        </p:spPr>
      </p:pic>
      <p:pic>
        <p:nvPicPr>
          <p:cNvPr id="6" name="Picture 5"/>
          <p:cNvPicPr>
            <a:picLocks noChangeAspect="1"/>
          </p:cNvPicPr>
          <p:nvPr/>
        </p:nvPicPr>
        <p:blipFill>
          <a:blip r:embed="rId3"/>
          <a:stretch>
            <a:fillRect/>
          </a:stretch>
        </p:blipFill>
        <p:spPr>
          <a:xfrm>
            <a:off x="6642100" y="5207000"/>
            <a:ext cx="1816100" cy="736600"/>
          </a:xfrm>
          <a:prstGeom prst="rect">
            <a:avLst/>
          </a:prstGeo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Fish or tetrapods?</a:t>
            </a:r>
            <a:endParaRPr lang="en-US" dirty="0"/>
          </a:p>
        </p:txBody>
      </p:sp>
      <p:sp>
        <p:nvSpPr>
          <p:cNvPr id="6" name="Rectangle 5"/>
          <p:cNvSpPr/>
          <p:nvPr/>
        </p:nvSpPr>
        <p:spPr>
          <a:xfrm>
            <a:off x="457200" y="1557277"/>
            <a:ext cx="4572000" cy="1631216"/>
          </a:xfrm>
          <a:prstGeom prst="rect">
            <a:avLst/>
          </a:prstGeom>
        </p:spPr>
        <p:txBody>
          <a:bodyPr>
            <a:spAutoFit/>
          </a:bodyPr>
          <a:lstStyle/>
          <a:p>
            <a:r>
              <a:rPr lang="en-US" sz="2000" dirty="0" smtClean="0"/>
              <a:t>Coelacanths were thought to have died out at the end of the Cretaceous, 65 million years ago. However, in 1938, fishermen in South Africa trawled up a very live Coelacanth. </a:t>
            </a:r>
            <a:endParaRPr lang="en-US" sz="2000" dirty="0"/>
          </a:p>
        </p:txBody>
      </p:sp>
      <p:pic>
        <p:nvPicPr>
          <p:cNvPr id="7" name="Picture 3" descr="IMG_20160417_095913.jpg"/>
          <p:cNvPicPr>
            <a:picLocks noChangeAspect="1"/>
          </p:cNvPicPr>
          <p:nvPr/>
        </p:nvPicPr>
        <p:blipFill>
          <a:blip r:embed="rId1" cstate="print"/>
          <a:srcRect/>
          <a:stretch>
            <a:fillRect/>
          </a:stretch>
        </p:blipFill>
        <p:spPr bwMode="auto">
          <a:xfrm>
            <a:off x="4605371" y="3873500"/>
            <a:ext cx="3700429" cy="2743200"/>
          </a:xfrm>
          <a:prstGeom prst="rect">
            <a:avLst/>
          </a:prstGeom>
          <a:noFill/>
          <a:ln w="9525">
            <a:noFill/>
            <a:miter lim="800000"/>
            <a:headEnd/>
            <a:tailEnd/>
          </a:ln>
        </p:spPr>
      </p:pic>
      <p:pic>
        <p:nvPicPr>
          <p:cNvPr id="5" name="Picture 4" descr="Smithsonian.jpg"/>
          <p:cNvPicPr>
            <a:picLocks noChangeAspect="1"/>
          </p:cNvPicPr>
          <p:nvPr/>
        </p:nvPicPr>
        <p:blipFill>
          <a:blip r:embed="rId2"/>
          <a:stretch>
            <a:fillRect/>
          </a:stretch>
        </p:blipFill>
        <p:spPr>
          <a:xfrm>
            <a:off x="542925" y="3442744"/>
            <a:ext cx="2352675" cy="3173956"/>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752600"/>
            <a:ext cx="8677275" cy="923330"/>
          </a:xfrm>
          <a:prstGeom prst="rect">
            <a:avLst/>
          </a:prstGeom>
        </p:spPr>
        <p:txBody>
          <a:bodyPr wrap="square">
            <a:spAutoFit/>
          </a:bodyPr>
          <a:lstStyle/>
          <a:p>
            <a:pPr algn="ctr"/>
            <a:r>
              <a:rPr lang="en-US" dirty="0" smtClean="0"/>
              <a:t>Lungfishes can live in a state of dry “suspended animation” for up to 4 years, </a:t>
            </a:r>
            <a:endParaRPr lang="en-US" dirty="0" smtClean="0"/>
          </a:p>
          <a:p>
            <a:pPr algn="ctr"/>
            <a:r>
              <a:rPr lang="en-US" dirty="0" smtClean="0"/>
              <a:t>becoming dormant when their ponds dry up and reviving quickly when immersed in water (see Chapters 5, 13).</a:t>
            </a:r>
            <a:endParaRPr lang="en-US" dirty="0"/>
          </a:p>
        </p:txBody>
      </p:sp>
      <p:pic>
        <p:nvPicPr>
          <p:cNvPr id="4" name="Picture 5" descr="F:\Powerpoint\MH_DCM\DCM021-Hickman\Final_Files\Lec.ppt\Jpeg\Ch24\hic70049_24_22.jpg"/>
          <p:cNvPicPr>
            <a:picLocks noChangeAspect="1" noChangeArrowheads="1"/>
          </p:cNvPicPr>
          <p:nvPr/>
        </p:nvPicPr>
        <p:blipFill>
          <a:blip r:embed="rId1" cstate="print"/>
          <a:srcRect/>
          <a:stretch>
            <a:fillRect/>
          </a:stretch>
        </p:blipFill>
        <p:spPr bwMode="auto">
          <a:xfrm>
            <a:off x="228600" y="4419600"/>
            <a:ext cx="8677275" cy="2057400"/>
          </a:xfrm>
          <a:prstGeom prst="rect">
            <a:avLst/>
          </a:prstGeom>
          <a:noFill/>
          <a:ln w="9525">
            <a:noFill/>
            <a:miter lim="800000"/>
            <a:headEnd/>
            <a:tailEnd/>
          </a:ln>
        </p:spPr>
      </p:pic>
      <p:sp>
        <p:nvSpPr>
          <p:cNvPr id="5" name="TextBox 4"/>
          <p:cNvSpPr txBox="1"/>
          <p:nvPr/>
        </p:nvSpPr>
        <p:spPr>
          <a:xfrm>
            <a:off x="4419600" y="6504801"/>
            <a:ext cx="479618" cy="276999"/>
          </a:xfrm>
          <a:prstGeom prst="rect">
            <a:avLst/>
          </a:prstGeom>
          <a:noFill/>
        </p:spPr>
        <p:txBody>
          <a:bodyPr wrap="none" rtlCol="0">
            <a:spAutoFit/>
          </a:bodyPr>
          <a:lstStyle/>
          <a:p>
            <a:r>
              <a:rPr lang="en-US" sz="1200" dirty="0" smtClean="0"/>
              <a:t>4 sp.</a:t>
            </a:r>
            <a:endParaRPr lang="en-US" sz="12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Fooled by nature</a:t>
            </a:r>
            <a:endParaRPr lang="en-US" dirty="0"/>
          </a:p>
        </p:txBody>
      </p:sp>
      <p:pic>
        <p:nvPicPr>
          <p:cNvPr id="6" name="Fooled by Nature - Lungfish">
            <a:hlinkClick r:id="" action="ppaction://media"/>
          </p:cNvPr>
          <p:cNvPicPr>
            <a:picLocks noGrp="1" noChangeAspect="1"/>
          </p:cNvPicPr>
          <p:nvPr>
            <p:ph idx="1"/>
            <a:videoFile r:link="rId1"/>
            <p:extLst>
              <p:ext uri="{DAA4B4D4-6D71-4841-9C94-3DE7FCFB9230}">
                <p14:media xmlns:p14="http://schemas.microsoft.com/office/powerpoint/2010/main" r:embed="rId2"/>
              </p:ext>
            </p:extLst>
          </p:nvPr>
        </p:nvPicPr>
        <p:blipFill>
          <a:blip r:embed="rId3"/>
          <a:stretch>
            <a:fillRect/>
          </a:stretch>
        </p:blipFill>
        <p:spPr>
          <a:xfrm>
            <a:off x="1555750" y="1600200"/>
            <a:ext cx="6034088" cy="4525963"/>
          </a:xfr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8801" y="609600"/>
            <a:ext cx="8024090" cy="1862048"/>
          </a:xfrm>
          <a:prstGeom prst="rect">
            <a:avLst/>
          </a:prstGeom>
        </p:spPr>
        <p:txBody>
          <a:bodyPr wrap="square">
            <a:spAutoFit/>
          </a:bodyPr>
          <a:lstStyle/>
          <a:p>
            <a:pPr>
              <a:spcAft>
                <a:spcPts val="1800"/>
              </a:spcAft>
              <a:buFont typeface="Arial" panose="020B0604020202020204"/>
              <a:buChar char="•"/>
            </a:pPr>
            <a:r>
              <a:rPr lang="en-US" sz="2000" dirty="0" smtClean="0"/>
              <a:t>Antarctic fishes live in water that is colder than the freezing point of their blood. The fishes keep from freezing by avoiding free ice and because their blood contains antifreeze proteins that depress their blood’s freezing point to −2°C. </a:t>
            </a:r>
            <a:endParaRPr lang="en-US" sz="2000" dirty="0" smtClean="0"/>
          </a:p>
          <a:p>
            <a:pPr>
              <a:spcAft>
                <a:spcPts val="1800"/>
              </a:spcAft>
              <a:buFont typeface="Arial" panose="020B0604020202020204"/>
              <a:buChar char="•"/>
            </a:pPr>
            <a:r>
              <a:rPr lang="en-US" sz="2000" dirty="0" smtClean="0"/>
              <a:t>Some Antarctic fishes have no hemoglobin (see Chapter 18).</a:t>
            </a:r>
            <a:endParaRPr lang="en-US" sz="2000" dirty="0"/>
          </a:p>
        </p:txBody>
      </p:sp>
      <p:grpSp>
        <p:nvGrpSpPr>
          <p:cNvPr id="11" name="Group 10"/>
          <p:cNvGrpSpPr/>
          <p:nvPr/>
        </p:nvGrpSpPr>
        <p:grpSpPr>
          <a:xfrm>
            <a:off x="4572000" y="3515360"/>
            <a:ext cx="4572000" cy="3280172"/>
            <a:chOff x="4572000" y="3515360"/>
            <a:chExt cx="4572000" cy="3280172"/>
          </a:xfrm>
        </p:grpSpPr>
        <p:sp>
          <p:nvSpPr>
            <p:cNvPr id="5" name="Rectangle 4"/>
            <p:cNvSpPr/>
            <p:nvPr/>
          </p:nvSpPr>
          <p:spPr>
            <a:xfrm>
              <a:off x="5940101" y="6426200"/>
              <a:ext cx="1603699" cy="369332"/>
            </a:xfrm>
            <a:prstGeom prst="rect">
              <a:avLst/>
            </a:prstGeom>
          </p:spPr>
          <p:txBody>
            <a:bodyPr wrap="none">
              <a:spAutoFit/>
            </a:bodyPr>
            <a:lstStyle/>
            <a:p>
              <a:r>
                <a:rPr lang="en-US" dirty="0" smtClean="0">
                  <a:hlinkClick r:id="rId1"/>
                </a:rPr>
                <a:t>Notothenioidei</a:t>
              </a:r>
              <a:endParaRPr lang="en-US" dirty="0"/>
            </a:p>
          </p:txBody>
        </p:sp>
        <p:pic>
          <p:nvPicPr>
            <p:cNvPr id="6" name="Picture 5" descr="AntarcticFish.jpg"/>
            <p:cNvPicPr>
              <a:picLocks noChangeAspect="1"/>
            </p:cNvPicPr>
            <p:nvPr/>
          </p:nvPicPr>
          <p:blipFill>
            <a:blip r:embed="rId2"/>
            <a:stretch>
              <a:fillRect/>
            </a:stretch>
          </p:blipFill>
          <p:spPr>
            <a:xfrm>
              <a:off x="4800600" y="3515360"/>
              <a:ext cx="3782291" cy="2377440"/>
            </a:xfrm>
            <a:prstGeom prst="rect">
              <a:avLst/>
            </a:prstGeom>
          </p:spPr>
        </p:pic>
        <p:sp>
          <p:nvSpPr>
            <p:cNvPr id="8" name="Rectangle 7"/>
            <p:cNvSpPr/>
            <p:nvPr/>
          </p:nvSpPr>
          <p:spPr>
            <a:xfrm>
              <a:off x="4572000" y="6031468"/>
              <a:ext cx="4572000" cy="369332"/>
            </a:xfrm>
            <a:prstGeom prst="rect">
              <a:avLst/>
            </a:prstGeom>
          </p:spPr>
          <p:txBody>
            <a:bodyPr>
              <a:spAutoFit/>
            </a:bodyPr>
            <a:lstStyle/>
            <a:p>
              <a:r>
                <a:rPr lang="en-US" b="1" i="1" dirty="0" err="1" smtClean="0"/>
                <a:t>Pagothenia</a:t>
              </a:r>
              <a:r>
                <a:rPr lang="en-US" b="1" i="1" dirty="0" smtClean="0"/>
                <a:t> </a:t>
              </a:r>
              <a:r>
                <a:rPr lang="en-US" b="1" i="1" dirty="0" err="1" smtClean="0"/>
                <a:t>borchgrevinki</a:t>
              </a:r>
              <a:r>
                <a:rPr lang="en-US" b="1" i="1" dirty="0" smtClean="0"/>
                <a:t>, the bald </a:t>
              </a:r>
              <a:r>
                <a:rPr lang="en-US" b="1" i="1" dirty="0" err="1" smtClean="0"/>
                <a:t>rockcod</a:t>
              </a:r>
              <a:endParaRPr lang="en-US" dirty="0"/>
            </a:p>
          </p:txBody>
        </p:sp>
      </p:grpSp>
      <p:grpSp>
        <p:nvGrpSpPr>
          <p:cNvPr id="10" name="Group 9"/>
          <p:cNvGrpSpPr/>
          <p:nvPr/>
        </p:nvGrpSpPr>
        <p:grpSpPr>
          <a:xfrm>
            <a:off x="558800" y="3515360"/>
            <a:ext cx="3144762" cy="3280172"/>
            <a:chOff x="558800" y="3515360"/>
            <a:chExt cx="3144762" cy="3280172"/>
          </a:xfrm>
        </p:grpSpPr>
        <p:sp>
          <p:nvSpPr>
            <p:cNvPr id="7" name="Rectangle 6"/>
            <p:cNvSpPr/>
            <p:nvPr/>
          </p:nvSpPr>
          <p:spPr>
            <a:xfrm>
              <a:off x="1341719" y="6426200"/>
              <a:ext cx="1553881" cy="369332"/>
            </a:xfrm>
            <a:prstGeom prst="rect">
              <a:avLst/>
            </a:prstGeom>
          </p:spPr>
          <p:txBody>
            <a:bodyPr wrap="none">
              <a:spAutoFit/>
            </a:bodyPr>
            <a:lstStyle/>
            <a:p>
              <a:r>
                <a:rPr lang="en-US" dirty="0" err="1" smtClean="0"/>
                <a:t>Channichyidae</a:t>
              </a:r>
              <a:endParaRPr lang="en-US" dirty="0"/>
            </a:p>
          </p:txBody>
        </p:sp>
        <p:pic>
          <p:nvPicPr>
            <p:cNvPr id="9" name="Picture 8" descr="Icefish.png"/>
            <p:cNvPicPr>
              <a:picLocks noChangeAspect="1"/>
            </p:cNvPicPr>
            <p:nvPr/>
          </p:nvPicPr>
          <p:blipFill>
            <a:blip r:embed="rId3"/>
            <a:stretch>
              <a:fillRect/>
            </a:stretch>
          </p:blipFill>
          <p:spPr>
            <a:xfrm>
              <a:off x="558800" y="3515360"/>
              <a:ext cx="3144762" cy="2377440"/>
            </a:xfrm>
            <a:prstGeom prst="rect">
              <a:avLst/>
            </a:prstGeom>
          </p:spPr>
        </p:pic>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4572000" cy="2031325"/>
          </a:xfrm>
          <a:prstGeom prst="rect">
            <a:avLst/>
          </a:prstGeom>
        </p:spPr>
        <p:txBody>
          <a:bodyPr>
            <a:spAutoFit/>
          </a:bodyPr>
          <a:lstStyle/>
          <a:p>
            <a:pPr>
              <a:buFont typeface="Arial" panose="020B0604020202020204"/>
              <a:buChar char="•"/>
            </a:pPr>
            <a:r>
              <a:rPr lang="en-US" dirty="0" err="1" smtClean="0"/>
              <a:t>Deepsea</a:t>
            </a:r>
            <a:r>
              <a:rPr lang="en-US" dirty="0" smtClean="0"/>
              <a:t> fishes include many forms that can swallow prey larger than themselves. </a:t>
            </a:r>
            <a:endParaRPr lang="en-US" dirty="0" smtClean="0"/>
          </a:p>
          <a:p>
            <a:pPr>
              <a:buFont typeface="Arial" panose="020B0604020202020204"/>
              <a:buChar char="•"/>
            </a:pPr>
            <a:r>
              <a:rPr lang="en-US" dirty="0" smtClean="0"/>
              <a:t>Some </a:t>
            </a:r>
            <a:r>
              <a:rPr lang="en-US" dirty="0" err="1" smtClean="0"/>
              <a:t>deepsea</a:t>
            </a:r>
            <a:r>
              <a:rPr lang="en-US" dirty="0" smtClean="0"/>
              <a:t> anglerfishes are characterized by females that are 10 times larger than males, the males existing as small parasites permanently fused to the side of the female, living off her blood stream (see Chapter 18).</a:t>
            </a:r>
            <a:endParaRPr lang="en-US" dirty="0"/>
          </a:p>
        </p:txBody>
      </p:sp>
      <p:pic>
        <p:nvPicPr>
          <p:cNvPr id="3" name="Picture 4"/>
          <p:cNvPicPr>
            <a:picLocks noChangeAspect="1" noChangeArrowheads="1"/>
          </p:cNvPicPr>
          <p:nvPr/>
        </p:nvPicPr>
        <p:blipFill>
          <a:blip r:embed="rId1" cstate="print"/>
          <a:srcRect/>
          <a:stretch>
            <a:fillRect/>
          </a:stretch>
        </p:blipFill>
        <p:spPr bwMode="auto">
          <a:xfrm>
            <a:off x="3657600" y="3124200"/>
            <a:ext cx="4876800" cy="3109912"/>
          </a:xfrm>
          <a:prstGeom prst="rect">
            <a:avLst/>
          </a:prstGeom>
          <a:noFill/>
          <a:ln w="19050">
            <a:solidFill>
              <a:schemeClr val="tx1"/>
            </a:solidFill>
            <a:miter lim="800000"/>
            <a:headEnd type="none" w="sm" len="sm"/>
            <a:tailEnd type="none" w="sm" len="sm"/>
          </a:ln>
        </p:spPr>
      </p:pic>
      <p:sp>
        <p:nvSpPr>
          <p:cNvPr id="4" name="TextBox 3"/>
          <p:cNvSpPr txBox="1"/>
          <p:nvPr/>
        </p:nvSpPr>
        <p:spPr>
          <a:xfrm>
            <a:off x="4876800" y="6400800"/>
            <a:ext cx="2599164" cy="369332"/>
          </a:xfrm>
          <a:prstGeom prst="rect">
            <a:avLst/>
          </a:prstGeom>
          <a:noFill/>
        </p:spPr>
        <p:txBody>
          <a:bodyPr wrap="none" rtlCol="0">
            <a:spAutoFit/>
          </a:bodyPr>
          <a:lstStyle/>
          <a:p>
            <a:r>
              <a:rPr lang="en-US" dirty="0" smtClean="0"/>
              <a:t>Anglerfish (</a:t>
            </a:r>
            <a:r>
              <a:rPr lang="en-US" dirty="0" err="1" smtClean="0"/>
              <a:t>Lophiiformes</a:t>
            </a:r>
            <a:r>
              <a:rPr lang="en-US" dirty="0" smtClean="0"/>
              <a:t>)</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60907"/>
            <a:ext cx="4572000" cy="1754327"/>
          </a:xfrm>
          <a:prstGeom prst="rect">
            <a:avLst/>
          </a:prstGeom>
        </p:spPr>
        <p:txBody>
          <a:bodyPr>
            <a:spAutoFit/>
          </a:bodyPr>
          <a:lstStyle/>
          <a:p>
            <a:r>
              <a:rPr lang="en-US" dirty="0" smtClean="0"/>
              <a:t>Fishes grow throughout their lives, changing their ecological role several times. In some fishes, differences between larvae and adults are so pronounced that many larvae were originally described as entirely different taxa (see Chapter 9).</a:t>
            </a:r>
            <a:endParaRPr lang="en-US" dirty="0"/>
          </a:p>
        </p:txBody>
      </p:sp>
      <p:sp>
        <p:nvSpPr>
          <p:cNvPr id="3" name="Rectangle 2"/>
          <p:cNvSpPr/>
          <p:nvPr/>
        </p:nvSpPr>
        <p:spPr>
          <a:xfrm>
            <a:off x="6096000" y="5029200"/>
            <a:ext cx="3048000" cy="1477328"/>
          </a:xfrm>
          <a:prstGeom prst="rect">
            <a:avLst/>
          </a:prstGeom>
        </p:spPr>
        <p:txBody>
          <a:bodyPr wrap="square">
            <a:spAutoFit/>
          </a:bodyPr>
          <a:lstStyle/>
          <a:p>
            <a:r>
              <a:rPr lang="en-US" dirty="0" smtClean="0"/>
              <a:t>Then, a Japanese group led by Masaki </a:t>
            </a:r>
            <a:r>
              <a:rPr lang="en-US" dirty="0" err="1" smtClean="0"/>
              <a:t>Miya</a:t>
            </a:r>
            <a:r>
              <a:rPr lang="en-US" dirty="0" smtClean="0"/>
              <a:t> found that a </a:t>
            </a:r>
            <a:r>
              <a:rPr lang="en-US" dirty="0" err="1" smtClean="0"/>
              <a:t>whalefish</a:t>
            </a:r>
            <a:r>
              <a:rPr lang="en-US" dirty="0" smtClean="0"/>
              <a:t> and a </a:t>
            </a:r>
            <a:r>
              <a:rPr lang="en-US" dirty="0" err="1" smtClean="0"/>
              <a:t>tapetail</a:t>
            </a:r>
            <a:r>
              <a:rPr lang="en-US" dirty="0" smtClean="0"/>
              <a:t> had almost identical genomes in their mitochondria. </a:t>
            </a:r>
            <a:endParaRPr lang="en-US" dirty="0" smtClean="0"/>
          </a:p>
        </p:txBody>
      </p:sp>
      <p:pic>
        <p:nvPicPr>
          <p:cNvPr id="4" name="Picture 3" descr="Cetiomimids.jpg"/>
          <p:cNvPicPr>
            <a:picLocks noChangeAspect="1"/>
          </p:cNvPicPr>
          <p:nvPr/>
        </p:nvPicPr>
        <p:blipFill>
          <a:blip r:embed="rId1"/>
          <a:stretch>
            <a:fillRect/>
          </a:stretch>
        </p:blipFill>
        <p:spPr>
          <a:xfrm>
            <a:off x="2286000" y="2008782"/>
            <a:ext cx="3657600" cy="3972055"/>
          </a:xfrm>
          <a:prstGeom prst="rect">
            <a:avLst/>
          </a:prstGeom>
        </p:spPr>
      </p:pic>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5867400" cy="2554545"/>
          </a:xfrm>
          <a:prstGeom prst="rect">
            <a:avLst/>
          </a:prstGeom>
        </p:spPr>
        <p:txBody>
          <a:bodyPr wrap="square">
            <a:spAutoFit/>
          </a:bodyPr>
          <a:lstStyle/>
          <a:p>
            <a:pPr>
              <a:buFont typeface="Arial" panose="020B0604020202020204"/>
              <a:buChar char="•"/>
            </a:pPr>
            <a:r>
              <a:rPr lang="en-US" sz="2000" dirty="0" smtClean="0"/>
              <a:t>Fishes have maximum life spans of as little as 10 weeks (African killifishes and Great Barrier Reef pygmy gobies)</a:t>
            </a:r>
            <a:endParaRPr lang="en-US" sz="2000" dirty="0" smtClean="0"/>
          </a:p>
          <a:p>
            <a:pPr>
              <a:buFont typeface="Arial" panose="020B0604020202020204"/>
              <a:buChar char="•"/>
            </a:pPr>
            <a:endParaRPr lang="en-US" sz="2000" dirty="0" smtClean="0"/>
          </a:p>
          <a:p>
            <a:pPr>
              <a:buFont typeface="Arial" panose="020B0604020202020204"/>
              <a:buChar char="•"/>
            </a:pPr>
            <a:r>
              <a:rPr lang="en-US" sz="2000" dirty="0" smtClean="0"/>
              <a:t> and as long as 150 years (sturgeons and </a:t>
            </a:r>
            <a:r>
              <a:rPr lang="en-US" sz="2000" dirty="0" err="1" smtClean="0"/>
              <a:t>scorpaenid</a:t>
            </a:r>
            <a:r>
              <a:rPr lang="en-US" sz="2000" dirty="0" smtClean="0"/>
              <a:t> rockfishes), but the fish with longest life probably is the Greenland sleeper shark (</a:t>
            </a:r>
            <a:r>
              <a:rPr lang="en-US" sz="2000" i="1" dirty="0" err="1" smtClean="0"/>
              <a:t>Somniosus</a:t>
            </a:r>
            <a:r>
              <a:rPr lang="en-US" sz="2000" i="1" dirty="0" smtClean="0"/>
              <a:t> </a:t>
            </a:r>
            <a:r>
              <a:rPr lang="en-US" sz="2000" i="1" dirty="0" err="1" smtClean="0"/>
              <a:t>microcephalus</a:t>
            </a:r>
            <a:r>
              <a:rPr lang="en-US" sz="2000" dirty="0" smtClean="0"/>
              <a:t>)</a:t>
            </a:r>
            <a:endParaRPr lang="en-US" sz="2000" dirty="0" smtClean="0"/>
          </a:p>
        </p:txBody>
      </p:sp>
      <p:pic>
        <p:nvPicPr>
          <p:cNvPr id="3" name="Picture 2" descr="sleepershark.jpg"/>
          <p:cNvPicPr>
            <a:picLocks noChangeAspect="1"/>
          </p:cNvPicPr>
          <p:nvPr/>
        </p:nvPicPr>
        <p:blipFill>
          <a:blip r:embed="rId1"/>
          <a:stretch>
            <a:fillRect/>
          </a:stretch>
        </p:blipFill>
        <p:spPr>
          <a:xfrm>
            <a:off x="1868488" y="3733800"/>
            <a:ext cx="4876800" cy="2743200"/>
          </a:xfrm>
          <a:prstGeom prst="rect">
            <a:avLst/>
          </a:prstGeom>
        </p:spPr>
      </p:pic>
      <p:pic>
        <p:nvPicPr>
          <p:cNvPr id="6" name="Picture 5" descr="pigmygoby.jpg"/>
          <p:cNvPicPr>
            <a:picLocks noChangeAspect="1"/>
          </p:cNvPicPr>
          <p:nvPr/>
        </p:nvPicPr>
        <p:blipFill>
          <a:blip r:embed="rId2"/>
          <a:stretch>
            <a:fillRect/>
          </a:stretch>
        </p:blipFill>
        <p:spPr>
          <a:xfrm>
            <a:off x="6934200" y="1662370"/>
            <a:ext cx="1079500" cy="1425575"/>
          </a:xfrm>
          <a:prstGeom prst="rect">
            <a:avLst/>
          </a:prstGeom>
        </p:spPr>
      </p:pic>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5867400" cy="1630045"/>
          </a:xfrm>
          <a:prstGeom prst="rect">
            <a:avLst/>
          </a:prstGeom>
        </p:spPr>
        <p:txBody>
          <a:bodyPr wrap="square">
            <a:spAutoFit/>
          </a:bodyPr>
          <a:lstStyle/>
          <a:p>
            <a:pPr indent="0">
              <a:buFont typeface="Arial" panose="020B0604020202020204"/>
              <a:buNone/>
            </a:pPr>
            <a:r>
              <a:rPr lang="en-US" sz="2000" dirty="0" smtClean="0"/>
              <a:t>Some short-lived species are annuals, surviving drought as eggs which hatch with the advent of rains. Longer lived species may not begin reproducing until they are 20 years old, and then only at 5+ year intervals (see Chapter 10).</a:t>
            </a:r>
            <a:endParaRPr lang="en-US" sz="2000" dirty="0"/>
          </a:p>
        </p:txBody>
      </p:sp>
      <p:pic>
        <p:nvPicPr>
          <p:cNvPr id="5" name="Picture 4" descr="africaannualfish.png"/>
          <p:cNvPicPr>
            <a:picLocks noChangeAspect="1"/>
          </p:cNvPicPr>
          <p:nvPr/>
        </p:nvPicPr>
        <p:blipFill>
          <a:blip r:embed="rId1"/>
          <a:stretch>
            <a:fillRect/>
          </a:stretch>
        </p:blipFill>
        <p:spPr>
          <a:xfrm>
            <a:off x="3733800" y="1524000"/>
            <a:ext cx="5308600" cy="5270500"/>
          </a:xfrm>
          <a:prstGeom prst="rect">
            <a:avLst/>
          </a:prstGeom>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2013"/>
            <a:ext cx="5562600" cy="1323439"/>
          </a:xfrm>
          <a:prstGeom prst="rect">
            <a:avLst/>
          </a:prstGeom>
        </p:spPr>
        <p:txBody>
          <a:bodyPr wrap="square">
            <a:spAutoFit/>
          </a:bodyPr>
          <a:lstStyle/>
          <a:p>
            <a:r>
              <a:rPr lang="en-US" sz="2000" dirty="0" smtClean="0"/>
              <a:t>Gender change is common among fishes. Some species are simultaneously male and female, whereas others change from male to female, or from female to male (see Chapters 10, 21).</a:t>
            </a:r>
            <a:endParaRPr lang="en-US" sz="2000" dirty="0"/>
          </a:p>
        </p:txBody>
      </p:sp>
      <p:grpSp>
        <p:nvGrpSpPr>
          <p:cNvPr id="10" name="Group 9"/>
          <p:cNvGrpSpPr/>
          <p:nvPr/>
        </p:nvGrpSpPr>
        <p:grpSpPr>
          <a:xfrm>
            <a:off x="609600" y="1752600"/>
            <a:ext cx="2573337" cy="2639199"/>
            <a:chOff x="609600" y="1752600"/>
            <a:chExt cx="2573337" cy="2639199"/>
          </a:xfrm>
        </p:grpSpPr>
        <p:pic>
          <p:nvPicPr>
            <p:cNvPr id="5" name="Picture 4" descr="panther_grouper.jpg"/>
            <p:cNvPicPr>
              <a:picLocks noChangeAspect="1"/>
            </p:cNvPicPr>
            <p:nvPr/>
          </p:nvPicPr>
          <p:blipFill>
            <a:blip r:embed="rId1"/>
            <a:stretch>
              <a:fillRect/>
            </a:stretch>
          </p:blipFill>
          <p:spPr>
            <a:xfrm>
              <a:off x="609600" y="1752600"/>
              <a:ext cx="2573337" cy="1930003"/>
            </a:xfrm>
            <a:prstGeom prst="rect">
              <a:avLst/>
            </a:prstGeom>
          </p:spPr>
        </p:pic>
        <p:sp>
          <p:nvSpPr>
            <p:cNvPr id="7" name="TextBox 6"/>
            <p:cNvSpPr txBox="1"/>
            <p:nvPr/>
          </p:nvSpPr>
          <p:spPr>
            <a:xfrm>
              <a:off x="762000" y="3745468"/>
              <a:ext cx="2151388" cy="646331"/>
            </a:xfrm>
            <a:prstGeom prst="rect">
              <a:avLst/>
            </a:prstGeom>
            <a:noFill/>
          </p:spPr>
          <p:txBody>
            <a:bodyPr wrap="none" rtlCol="0">
              <a:spAutoFit/>
            </a:bodyPr>
            <a:lstStyle/>
            <a:p>
              <a:pPr algn="ctr"/>
              <a:r>
                <a:rPr lang="en-US" dirty="0" smtClean="0"/>
                <a:t>Panther grouper</a:t>
              </a:r>
              <a:endParaRPr lang="en-US" dirty="0" smtClean="0"/>
            </a:p>
            <a:p>
              <a:pPr algn="ctr"/>
              <a:r>
                <a:rPr lang="en-US" dirty="0" smtClean="0"/>
                <a:t> </a:t>
              </a:r>
              <a:r>
                <a:rPr lang="en-US" i="1" dirty="0" err="1" smtClean="0"/>
                <a:t>Cromileptes</a:t>
              </a:r>
              <a:r>
                <a:rPr lang="en-US" i="1" dirty="0" smtClean="0"/>
                <a:t> </a:t>
              </a:r>
              <a:r>
                <a:rPr lang="en-US" i="1" dirty="0" err="1" smtClean="0"/>
                <a:t>altivelis</a:t>
              </a:r>
              <a:endParaRPr lang="en-US" i="1" dirty="0"/>
            </a:p>
          </p:txBody>
        </p:sp>
      </p:grpSp>
      <p:grpSp>
        <p:nvGrpSpPr>
          <p:cNvPr id="12" name="Group 11"/>
          <p:cNvGrpSpPr/>
          <p:nvPr/>
        </p:nvGrpSpPr>
        <p:grpSpPr>
          <a:xfrm>
            <a:off x="2969573" y="4267200"/>
            <a:ext cx="3126427" cy="2362200"/>
            <a:chOff x="2969573" y="4267200"/>
            <a:chExt cx="3126427" cy="2362200"/>
          </a:xfrm>
        </p:grpSpPr>
        <p:pic>
          <p:nvPicPr>
            <p:cNvPr id="6" name="Picture 5" descr="Clown_fish_in_the_Andaman_Coral_Reef.jpg"/>
            <p:cNvPicPr>
              <a:picLocks noChangeAspect="1"/>
            </p:cNvPicPr>
            <p:nvPr/>
          </p:nvPicPr>
          <p:blipFill>
            <a:blip r:embed="rId2"/>
            <a:stretch>
              <a:fillRect/>
            </a:stretch>
          </p:blipFill>
          <p:spPr>
            <a:xfrm>
              <a:off x="3124200" y="4267200"/>
              <a:ext cx="2859087" cy="1914923"/>
            </a:xfrm>
            <a:prstGeom prst="rect">
              <a:avLst/>
            </a:prstGeom>
          </p:spPr>
        </p:pic>
        <p:sp>
          <p:nvSpPr>
            <p:cNvPr id="8" name="TextBox 7"/>
            <p:cNvSpPr txBox="1"/>
            <p:nvPr/>
          </p:nvSpPr>
          <p:spPr>
            <a:xfrm>
              <a:off x="2969573" y="6260068"/>
              <a:ext cx="3126427" cy="369332"/>
            </a:xfrm>
            <a:prstGeom prst="rect">
              <a:avLst/>
            </a:prstGeom>
            <a:noFill/>
          </p:spPr>
          <p:txBody>
            <a:bodyPr wrap="none" rtlCol="0">
              <a:spAutoFit/>
            </a:bodyPr>
            <a:lstStyle/>
            <a:p>
              <a:r>
                <a:rPr lang="en-US" dirty="0" smtClean="0"/>
                <a:t>Clownfish, </a:t>
              </a:r>
              <a:r>
                <a:rPr lang="en-US" i="1" dirty="0" err="1" smtClean="0"/>
                <a:t>Amphiprion</a:t>
              </a:r>
              <a:r>
                <a:rPr lang="en-US" i="1" dirty="0" smtClean="0"/>
                <a:t> </a:t>
              </a:r>
              <a:r>
                <a:rPr lang="en-US" i="1" dirty="0" err="1" smtClean="0"/>
                <a:t>ocellaris</a:t>
              </a:r>
              <a:endParaRPr lang="en-US" dirty="0"/>
            </a:p>
          </p:txBody>
        </p:sp>
      </p:grpSp>
      <p:grpSp>
        <p:nvGrpSpPr>
          <p:cNvPr id="11" name="Group 10"/>
          <p:cNvGrpSpPr/>
          <p:nvPr/>
        </p:nvGrpSpPr>
        <p:grpSpPr>
          <a:xfrm>
            <a:off x="5943600" y="2286000"/>
            <a:ext cx="2416175" cy="2551331"/>
            <a:chOff x="5943600" y="2286000"/>
            <a:chExt cx="2416175" cy="2551331"/>
          </a:xfrm>
        </p:grpSpPr>
        <p:pic>
          <p:nvPicPr>
            <p:cNvPr id="3" name="Picture 2" descr="swampeel.jpg"/>
            <p:cNvPicPr>
              <a:picLocks noChangeAspect="1"/>
            </p:cNvPicPr>
            <p:nvPr/>
          </p:nvPicPr>
          <p:blipFill>
            <a:blip r:embed="rId3"/>
            <a:stretch>
              <a:fillRect/>
            </a:stretch>
          </p:blipFill>
          <p:spPr>
            <a:xfrm>
              <a:off x="5943600" y="2286000"/>
              <a:ext cx="2416175" cy="1810138"/>
            </a:xfrm>
            <a:prstGeom prst="rect">
              <a:avLst/>
            </a:prstGeom>
          </p:spPr>
        </p:pic>
        <p:sp>
          <p:nvSpPr>
            <p:cNvPr id="9" name="TextBox 8"/>
            <p:cNvSpPr txBox="1"/>
            <p:nvPr/>
          </p:nvSpPr>
          <p:spPr>
            <a:xfrm>
              <a:off x="6248400" y="4191000"/>
              <a:ext cx="1935533" cy="646331"/>
            </a:xfrm>
            <a:prstGeom prst="rect">
              <a:avLst/>
            </a:prstGeom>
            <a:noFill/>
          </p:spPr>
          <p:txBody>
            <a:bodyPr wrap="none" rtlCol="0">
              <a:spAutoFit/>
            </a:bodyPr>
            <a:lstStyle/>
            <a:p>
              <a:pPr algn="ctr"/>
              <a:r>
                <a:rPr lang="en-US" dirty="0" smtClean="0"/>
                <a:t>Swamp eel</a:t>
              </a:r>
              <a:endParaRPr lang="en-US" dirty="0" smtClean="0"/>
            </a:p>
            <a:p>
              <a:pPr algn="ctr"/>
              <a:r>
                <a:rPr lang="en-US" i="1" dirty="0" err="1" smtClean="0"/>
                <a:t>Monopterus</a:t>
              </a:r>
              <a:r>
                <a:rPr lang="en-US" i="1" dirty="0" smtClean="0"/>
                <a:t> albus</a:t>
              </a:r>
              <a:endParaRPr lang="en-US" i="1" dirty="0"/>
            </a:p>
          </p:txBody>
        </p:sp>
      </p:gr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4343400" cy="4401205"/>
          </a:xfrm>
          <a:prstGeom prst="rect">
            <a:avLst/>
          </a:prstGeom>
        </p:spPr>
        <p:txBody>
          <a:bodyPr wrap="square">
            <a:spAutoFit/>
          </a:bodyPr>
          <a:lstStyle/>
          <a:p>
            <a:pPr>
              <a:spcAft>
                <a:spcPts val="1200"/>
              </a:spcAft>
              <a:buFont typeface="Arial" panose="020B0604020202020204"/>
              <a:buChar char="•"/>
            </a:pPr>
            <a:r>
              <a:rPr lang="en-US" sz="2000" dirty="0" smtClean="0"/>
              <a:t>Fishes engage in parental care that ranges from simple nest guarding to mouth brooding to the production of external or internal body substances upon which young feed. </a:t>
            </a:r>
            <a:endParaRPr lang="en-US" sz="2000" dirty="0" smtClean="0"/>
          </a:p>
          <a:p>
            <a:pPr>
              <a:spcAft>
                <a:spcPts val="1200"/>
              </a:spcAft>
              <a:buFont typeface="Arial" panose="020B0604020202020204"/>
              <a:buChar char="•"/>
            </a:pPr>
            <a:r>
              <a:rPr lang="en-US" sz="2000" dirty="0" smtClean="0"/>
              <a:t>Many sharks have a placental structure as complex as any found in mammals. </a:t>
            </a:r>
            <a:endParaRPr lang="en-US" sz="2000" dirty="0" smtClean="0"/>
          </a:p>
          <a:p>
            <a:pPr>
              <a:spcAft>
                <a:spcPts val="1200"/>
              </a:spcAft>
              <a:buFont typeface="Arial" panose="020B0604020202020204"/>
              <a:buChar char="•"/>
            </a:pPr>
            <a:r>
              <a:rPr lang="en-US" sz="2000" dirty="0" smtClean="0"/>
              <a:t>Egg-laying fishes may construct nests by themselves, whereas some species deposit eggs in the siphon of living clams, on the undersides of leaves of terrestrial plants, or in the nests of other fishes (see Chapters 12, 21).</a:t>
            </a:r>
            <a:endParaRPr lang="en-US" sz="2000" dirty="0"/>
          </a:p>
        </p:txBody>
      </p:sp>
      <p:pic>
        <p:nvPicPr>
          <p:cNvPr id="4" name="Picture 3" descr="threespinenest.png"/>
          <p:cNvPicPr>
            <a:picLocks noChangeAspect="1"/>
          </p:cNvPicPr>
          <p:nvPr/>
        </p:nvPicPr>
        <p:blipFill>
          <a:blip r:embed="rId1"/>
          <a:stretch>
            <a:fillRect/>
          </a:stretch>
        </p:blipFill>
        <p:spPr>
          <a:xfrm>
            <a:off x="5715000" y="457200"/>
            <a:ext cx="3070225" cy="1828800"/>
          </a:xfrm>
          <a:prstGeom prst="rect">
            <a:avLst/>
          </a:prstGeom>
        </p:spPr>
      </p:pic>
      <p:pic>
        <p:nvPicPr>
          <p:cNvPr id="5" name="Picture 4" descr="fightingfishnest.jpg"/>
          <p:cNvPicPr>
            <a:picLocks noChangeAspect="1"/>
          </p:cNvPicPr>
          <p:nvPr/>
        </p:nvPicPr>
        <p:blipFill>
          <a:blip r:embed="rId2"/>
          <a:stretch>
            <a:fillRect/>
          </a:stretch>
        </p:blipFill>
        <p:spPr>
          <a:xfrm>
            <a:off x="4911724" y="3585627"/>
            <a:ext cx="3394075" cy="2545556"/>
          </a:xfrm>
          <a:prstGeom prst="rect">
            <a:avLst/>
          </a:prstGeom>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263890" cy="4862830"/>
          </a:xfrm>
          <a:prstGeom prst="rect">
            <a:avLst/>
          </a:prstGeom>
        </p:spPr>
        <p:txBody>
          <a:bodyPr wrap="square">
            <a:noAutofit/>
          </a:bodyPr>
          <a:lstStyle/>
          <a:p>
            <a:pPr>
              <a:spcAft>
                <a:spcPts val="600"/>
              </a:spcAft>
              <a:buFont typeface="Arial" panose="020B0604020202020204"/>
              <a:buChar char="•"/>
            </a:pPr>
            <a:r>
              <a:rPr lang="en-US" sz="2400" dirty="0" smtClean="0"/>
              <a:t>Fishes are unique among organisms with respect to the use of bioelectricity. Many fishes can detect biologically meaningful, minute quantities of electricity, which they use to find prey, competitors, or predators and for navigation.</a:t>
            </a:r>
            <a:endParaRPr lang="en-US" sz="2400" dirty="0" smtClean="0"/>
          </a:p>
          <a:p>
            <a:pPr>
              <a:spcAft>
                <a:spcPts val="600"/>
              </a:spcAft>
              <a:buFont typeface="Arial" panose="020B0604020202020204"/>
              <a:buChar char="•"/>
            </a:pPr>
            <a:endParaRPr lang="en-US" sz="2400" dirty="0" smtClean="0"/>
          </a:p>
          <a:p>
            <a:pPr>
              <a:spcAft>
                <a:spcPts val="600"/>
              </a:spcAft>
              <a:buFont typeface="Arial" panose="020B0604020202020204"/>
              <a:buChar char="•"/>
            </a:pPr>
            <a:r>
              <a:rPr lang="en-US" sz="2400" dirty="0" smtClean="0"/>
              <a:t>Some groups have converged on the ability to produce an electrical field and obtain information about their surroundings from disturbances to the field, whereas others produce large amounts of high-voltage electricity to deter predators or stun prey (see Chapters 6, 19, 20).</a:t>
            </a:r>
            <a:endParaRPr lang="en-US" sz="24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lectric Eel Kills The Alligator">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57200" y="1371600"/>
            <a:ext cx="8128000" cy="4572000"/>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7751445" cy="3202940"/>
          </a:xfrm>
          <a:prstGeom prst="rect">
            <a:avLst/>
          </a:prstGeom>
        </p:spPr>
        <p:txBody>
          <a:bodyPr wrap="square">
            <a:noAutofit/>
          </a:bodyPr>
          <a:lstStyle/>
          <a:p>
            <a:pPr>
              <a:spcAft>
                <a:spcPts val="600"/>
              </a:spcAft>
              <a:buFont typeface="Arial" panose="020B0604020202020204"/>
              <a:buChar char="•"/>
            </a:pPr>
            <a:r>
              <a:rPr lang="en-US" sz="2400" dirty="0" smtClean="0"/>
              <a:t>Fishes are unique among vertebrates in their ability to produce light; this ability has evolved independently in different lineages and can be either autogenic (produced by the fish itself) or symbiotic (produced by bacteria living on or in the fish) (see Chapter 18).</a:t>
            </a:r>
            <a:endParaRPr lang="en-US" sz="24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mazing and weird creatures exhibit bioluminescence">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74373" y="762000"/>
            <a:ext cx="8398933" cy="4724400"/>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33400"/>
            <a:ext cx="7719695" cy="3231515"/>
          </a:xfrm>
          <a:prstGeom prst="rect">
            <a:avLst/>
          </a:prstGeom>
        </p:spPr>
        <p:txBody>
          <a:bodyPr wrap="square">
            <a:noAutofit/>
          </a:bodyPr>
          <a:lstStyle/>
          <a:p>
            <a:pPr>
              <a:buFont typeface="Arial" panose="020B0604020202020204"/>
              <a:buChar char="•"/>
            </a:pPr>
            <a:r>
              <a:rPr lang="en-US" sz="2400" dirty="0" smtClean="0"/>
              <a:t>Although classically thought of as cold-blooded, some</a:t>
            </a:r>
            <a:endParaRPr lang="en-US" sz="2400" dirty="0" smtClean="0"/>
          </a:p>
          <a:p>
            <a:r>
              <a:rPr lang="en-US" sz="2400" dirty="0" smtClean="0"/>
              <a:t> pelagic sharks and tunas maintain body temperatures warmer than their surroundings and have circulatory systems specifically designed for such temperature maintenance (see Chapter 7).</a:t>
            </a:r>
            <a:endParaRPr lang="en-US" sz="24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pah.png"/>
          <p:cNvPicPr>
            <a:picLocks noChangeAspect="1"/>
          </p:cNvPicPr>
          <p:nvPr/>
        </p:nvPicPr>
        <p:blipFill>
          <a:blip r:embed="rId1"/>
          <a:stretch>
            <a:fillRect/>
          </a:stretch>
        </p:blipFill>
        <p:spPr>
          <a:xfrm>
            <a:off x="1404196" y="228600"/>
            <a:ext cx="6335608" cy="6400800"/>
          </a:xfrm>
          <a:prstGeom prst="rect">
            <a:avLst/>
          </a:prstGeo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051165" cy="2814955"/>
          </a:xfrm>
          <a:prstGeom prst="rect">
            <a:avLst/>
          </a:prstGeom>
        </p:spPr>
        <p:txBody>
          <a:bodyPr wrap="square">
            <a:noAutofit/>
          </a:bodyPr>
          <a:lstStyle/>
          <a:p>
            <a:pPr>
              <a:spcAft>
                <a:spcPts val="600"/>
              </a:spcAft>
              <a:buFont typeface="Arial" panose="020B0604020202020204"/>
              <a:buChar char="•"/>
            </a:pPr>
            <a:r>
              <a:rPr lang="en-US" sz="2400" dirty="0" smtClean="0"/>
              <a:t>Fishes can significantly change the depth of their bodies by erecting their fins or by filling themselves with water, an effective technique for deterring many predators.</a:t>
            </a:r>
            <a:endParaRPr lang="en-US" sz="2400" dirty="0" smtClean="0"/>
          </a:p>
          <a:p>
            <a:pPr>
              <a:spcAft>
                <a:spcPts val="600"/>
              </a:spcAft>
              <a:buFont typeface="Arial" panose="020B0604020202020204"/>
              <a:buChar char="•"/>
            </a:pPr>
            <a:endParaRPr lang="en-US" sz="2400" dirty="0" smtClean="0"/>
          </a:p>
          <a:p>
            <a:pPr>
              <a:spcAft>
                <a:spcPts val="600"/>
              </a:spcAft>
              <a:buFont typeface="Arial" panose="020B0604020202020204"/>
              <a:buChar char="•"/>
            </a:pPr>
            <a:r>
              <a:rPr lang="en-US" sz="2400" dirty="0" smtClean="0"/>
              <a:t>In turn, the </a:t>
            </a:r>
            <a:r>
              <a:rPr lang="en-US" sz="2400" dirty="0" err="1" smtClean="0"/>
              <a:t>ligamentous</a:t>
            </a:r>
            <a:r>
              <a:rPr lang="en-US" sz="2400" dirty="0" smtClean="0"/>
              <a:t> and levering arrangement of mouth bones in some fishes allows them to increase mouth volume when open by as much as 40-fold (see Chapters 8, 20).</a:t>
            </a:r>
            <a:endParaRPr lang="en-US" sz="2400" dirty="0"/>
          </a:p>
        </p:txBody>
      </p:sp>
      <p:pic>
        <p:nvPicPr>
          <p:cNvPr id="5" name="Picture 4" descr="spotted-pufferfish-dave-fleetham.jpg"/>
          <p:cNvPicPr>
            <a:picLocks noChangeAspect="1"/>
          </p:cNvPicPr>
          <p:nvPr/>
        </p:nvPicPr>
        <p:blipFill>
          <a:blip r:embed="rId1"/>
          <a:stretch>
            <a:fillRect/>
          </a:stretch>
        </p:blipFill>
        <p:spPr>
          <a:xfrm>
            <a:off x="2743200" y="3657600"/>
            <a:ext cx="3438526" cy="2286000"/>
          </a:xfrm>
          <a:prstGeom prst="rect">
            <a:avLst/>
          </a:prstGeo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533401"/>
            <a:ext cx="6019800" cy="1200329"/>
          </a:xfrm>
          <a:prstGeom prst="rect">
            <a:avLst/>
          </a:prstGeom>
        </p:spPr>
        <p:txBody>
          <a:bodyPr wrap="square">
            <a:spAutoFit/>
          </a:bodyPr>
          <a:lstStyle/>
          <a:p>
            <a:pPr>
              <a:buFont typeface="Arial" panose="020B0604020202020204"/>
              <a:buChar char="•"/>
            </a:pPr>
            <a:r>
              <a:rPr lang="en-US" dirty="0" smtClean="0"/>
              <a:t>Predatory tactics include attracting prey with modified body parts disguised as lures, or by feigning death. Fishes include specialists that feed on </a:t>
            </a:r>
            <a:r>
              <a:rPr lang="en-US" dirty="0" err="1" smtClean="0"/>
              <a:t>ectoparasites</a:t>
            </a:r>
            <a:r>
              <a:rPr lang="en-US" dirty="0" smtClean="0"/>
              <a:t>, feces, blood, fins, scales, young, and eyes of other fishes (see Chapters 19, 20).</a:t>
            </a:r>
            <a:endParaRPr lang="en-US" dirty="0"/>
          </a:p>
        </p:txBody>
      </p:sp>
      <p:sp>
        <p:nvSpPr>
          <p:cNvPr id="4" name="Rectangle 3">
            <a:hlinkClick r:id="rId1" action="ppaction://hlinkfile"/>
          </p:cNvPr>
          <p:cNvSpPr>
            <a:spLocks noChangeArrowheads="1"/>
          </p:cNvSpPr>
          <p:nvPr/>
        </p:nvSpPr>
        <p:spPr bwMode="auto">
          <a:xfrm>
            <a:off x="2057400" y="6488668"/>
            <a:ext cx="5029200" cy="369332"/>
          </a:xfrm>
          <a:prstGeom prst="rect">
            <a:avLst/>
          </a:prstGeom>
          <a:noFill/>
          <a:ln w="9525">
            <a:noFill/>
            <a:miter lim="800000"/>
          </a:ln>
        </p:spPr>
        <p:txBody>
          <a:bodyPr wrap="square">
            <a:spAutoFit/>
          </a:bodyPr>
          <a:lstStyle/>
          <a:p>
            <a:pPr eaLnBrk="1" hangingPunct="1"/>
            <a:r>
              <a:rPr lang="en-US" dirty="0">
                <a:latin typeface="Comic Sans MS" panose="030F0702030302020204" pitchFamily="-84" charset="0"/>
                <a:hlinkClick r:id="rId2"/>
              </a:rPr>
              <a:t>Frogfishes &amp; </a:t>
            </a:r>
            <a:r>
              <a:rPr lang="en-US" dirty="0" smtClean="0">
                <a:latin typeface="Comic Sans MS" panose="030F0702030302020204" pitchFamily="-84" charset="0"/>
                <a:hlinkClick r:id="rId2"/>
              </a:rPr>
              <a:t>Anglerfishes (</a:t>
            </a:r>
            <a:r>
              <a:rPr lang="en-US" dirty="0">
                <a:latin typeface="Comic Sans MS" panose="030F0702030302020204" pitchFamily="-84" charset="0"/>
                <a:hlinkClick r:id="rId2"/>
              </a:rPr>
              <a:t>Antennaridae)</a:t>
            </a:r>
            <a:endParaRPr lang="en-US" dirty="0">
              <a:latin typeface="Comic Sans MS" panose="030F0702030302020204" pitchFamily="-84" charset="0"/>
            </a:endParaRPr>
          </a:p>
        </p:txBody>
      </p:sp>
      <p:pic>
        <p:nvPicPr>
          <p:cNvPr id="3" name="Walking frog fish">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a:stretch>
            <a:fillRect/>
          </a:stretch>
        </p:blipFill>
        <p:spPr>
          <a:xfrm>
            <a:off x="1905000" y="2057401"/>
            <a:ext cx="5723466" cy="4292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bldLst>
      <p:bldP spid="4" grpId="0"/>
    </p:bldLst>
  </p:timing>
</p:sld>
</file>

<file path=ppt/tags/tag1.xml><?xml version="1.0" encoding="utf-8"?>
<p:tagLst xmlns:p="http://schemas.openxmlformats.org/presentationml/2006/main">
  <p:tag name="TIMING" val="|0.9|28.3|15.:|6.1"/>
</p:tagLst>
</file>

<file path=ppt/tags/tag2.xml><?xml version="1.0" encoding="utf-8"?>
<p:tagLst xmlns:p="http://schemas.openxmlformats.org/presentationml/2006/main">
  <p:tag name="TIMING" val="|1|24.5|21.7"/>
</p:tagLst>
</file>

<file path=ppt/tags/tag3.xml><?xml version="1.0" encoding="utf-8"?>
<p:tagLst xmlns:p="http://schemas.openxmlformats.org/presentationml/2006/main">
  <p:tag name="TIMING" val="|1.2|9.3|6.4|8.7"/>
</p:tagLst>
</file>

<file path=ppt/tags/tag4.xml><?xml version="1.0" encoding="utf-8"?>
<p:tagLst xmlns:p="http://schemas.openxmlformats.org/presentationml/2006/main">
  <p:tag name="TIMING" val="|1.5|8.7|33.4|20.5"/>
</p:tagLst>
</file>

<file path=ppt/tags/tag5.xml><?xml version="1.0" encoding="utf-8"?>
<p:tagLst xmlns:p="http://schemas.openxmlformats.org/presentationml/2006/main">
  <p:tag name="KSO_WPP_MARK_KEY" val="05b15987-9082-4c95-ae8a-b6eda3e7c802"/>
  <p:tag name="COMMONDATA" val="eyJoZGlkIjoiNGMyZDY0N2IzZjNhMzQ0MTE3NzZiOTUyZGIzNWE4Njc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4479</Words>
  <Application>WPS 演示</Application>
  <PresentationFormat>全屏显示(4:3)</PresentationFormat>
  <Paragraphs>75</Paragraphs>
  <Slides>20</Slides>
  <Notes>13</Notes>
  <HiddenSlides>0</HiddenSlides>
  <MMClips>4</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Arial</vt:lpstr>
      <vt:lpstr>宋体</vt:lpstr>
      <vt:lpstr>Wingdings</vt:lpstr>
      <vt:lpstr>Arial</vt:lpstr>
      <vt:lpstr>Calibri</vt:lpstr>
      <vt:lpstr>微软雅黑</vt:lpstr>
      <vt:lpstr>Arial Unicode MS</vt:lpstr>
      <vt:lpstr>Comic Sans MS</vt:lpstr>
      <vt:lpstr>Office Theme</vt:lpstr>
      <vt:lpstr>Lesson 1  Introduction to fishes, history of ichthyology and systematics</vt:lpstr>
      <vt:lpstr>1.3 Superlative Fishes</vt:lpstr>
      <vt:lpstr>Fish or tetrapods?</vt:lpstr>
      <vt:lpstr>PowerPoint 演示文稿</vt:lpstr>
      <vt:lpstr>Fooled by nature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unl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 Chenhong</dc:creator>
  <cp:lastModifiedBy>李晨虹</cp:lastModifiedBy>
  <cp:revision>57</cp:revision>
  <dcterms:created xsi:type="dcterms:W3CDTF">2020-02-27T23:46:00Z</dcterms:created>
  <dcterms:modified xsi:type="dcterms:W3CDTF">2026-10-03T07:54:10Z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4B8B450D209E43F284FF289ED7F1F8A2</vt:lpwstr>
  </property>
  <property fmtid="{D5CDD505-2E9C-101B-9397-08002B2CF9AE}" pid="3" name="KSOProductBuildVer">
    <vt:lpwstr>2052-12.1.0.29161</vt:lpwstr>
  </property>
</Properties>
</file>