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8"/>
  </p:notesMasterIdLst>
  <p:sldIdLst>
    <p:sldId id="339" r:id="rId3"/>
    <p:sldId id="342" r:id="rId4"/>
    <p:sldId id="343" r:id="rId5"/>
    <p:sldId id="340" r:id="rId6"/>
    <p:sldId id="344" r:id="rId7"/>
    <p:sldId id="291" r:id="rId8"/>
    <p:sldId id="272" r:id="rId9"/>
    <p:sldId id="273" r:id="rId10"/>
    <p:sldId id="318" r:id="rId11"/>
    <p:sldId id="274" r:id="rId12"/>
    <p:sldId id="275" r:id="rId13"/>
    <p:sldId id="319" r:id="rId14"/>
    <p:sldId id="276" r:id="rId15"/>
    <p:sldId id="292" r:id="rId16"/>
    <p:sldId id="293" r:id="rId17"/>
  </p:sldIdLst>
  <p:sldSz cx="9144000" cy="6858000" type="screen4x3"/>
  <p:notesSz cx="6858000" cy="9144000"/>
  <p:custDataLst>
    <p:tags r:id="rId22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68955" autoAdjust="0"/>
  </p:normalViewPr>
  <p:slideViewPr>
    <p:cSldViewPr snapToObjects="1" showGuides="1">
      <p:cViewPr varScale="1">
        <p:scale>
          <a:sx n="64" d="100"/>
          <a:sy n="64" d="100"/>
        </p:scale>
        <p:origin x="46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gs" Target="tags/tag10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11D14A-54E2-AB4D-B2A1-21D271AB9454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15070E-A507-0F46-852B-26386A15743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4115C-B0B4-8946-B147-A9EE8D8D3B7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B354-BFF0-1D4E-A96D-087AA75E32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4115C-B0B4-8946-B147-A9EE8D8D3B7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B354-BFF0-1D4E-A96D-087AA75E32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4115C-B0B4-8946-B147-A9EE8D8D3B7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B354-BFF0-1D4E-A96D-087AA75E32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4115C-B0B4-8946-B147-A9EE8D8D3B7D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B354-BFF0-1D4E-A96D-087AA75E32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4115C-B0B4-8946-B147-A9EE8D8D3B7D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B354-BFF0-1D4E-A96D-087AA75E32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4115C-B0B4-8946-B147-A9EE8D8D3B7D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B354-BFF0-1D4E-A96D-087AA75E32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4115C-B0B4-8946-B147-A9EE8D8D3B7D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B354-BFF0-1D4E-A96D-087AA75E32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4115C-B0B4-8946-B147-A9EE8D8D3B7D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B354-BFF0-1D4E-A96D-087AA75E32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4115C-B0B4-8946-B147-A9EE8D8D3B7D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B354-BFF0-1D4E-A96D-087AA75E32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4115C-B0B4-8946-B147-A9EE8D8D3B7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B354-BFF0-1D4E-A96D-087AA75E32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4115C-B0B4-8946-B147-A9EE8D8D3B7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4B354-BFF0-1D4E-A96D-087AA75E32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4115C-B0B4-8946-B147-A9EE8D8D3B7D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34B354-BFF0-1D4E-A96D-087AA75E3288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tags" Target="../tags/tag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.xml"/><Relationship Id="rId1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.xml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9.xml"/><Relationship Id="rId1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435350"/>
            <a:ext cx="7772400" cy="1085850"/>
          </a:xfrm>
        </p:spPr>
        <p:txBody>
          <a:bodyPr>
            <a:normAutofit fontScale="90000"/>
          </a:bodyPr>
          <a:lstStyle/>
          <a:p>
            <a:pPr>
              <a:spcAft>
                <a:spcPts val="600"/>
              </a:spcAft>
            </a:pPr>
            <a:r>
              <a:rPr lang="en-US" sz="3600" dirty="0" smtClean="0"/>
              <a:t>Lesson 1 </a:t>
            </a:r>
            <a:br>
              <a:rPr lang="en-US" sz="3600" dirty="0" smtClean="0"/>
            </a:br>
            <a:r>
              <a:rPr lang="en-US" sz="3600" dirty="0" smtClean="0"/>
              <a:t>Introduction to fishes, history of ichthyology and systematics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30400"/>
            <a:ext cx="6400800" cy="762000"/>
          </a:xfrm>
        </p:spPr>
        <p:txBody>
          <a:bodyPr>
            <a:normAutofit lnSpcReduction="10000"/>
          </a:bodyPr>
          <a:lstStyle/>
          <a:p>
            <a:r>
              <a:rPr lang="en-US" sz="2000" dirty="0" smtClean="0"/>
              <a:t>Shanghai Ocean University</a:t>
            </a:r>
            <a:endParaRPr lang="en-US" sz="2000" dirty="0" smtClean="0"/>
          </a:p>
          <a:p>
            <a:r>
              <a:rPr lang="en-US" altLang="zh-CN" sz="2000" smtClean="0"/>
              <a:t>Fall, 2026</a:t>
            </a:r>
            <a:endParaRPr lang="en-US" sz="2000" dirty="0"/>
          </a:p>
        </p:txBody>
      </p:sp>
      <p:sp>
        <p:nvSpPr>
          <p:cNvPr id="4" name="Title 1"/>
          <p:cNvSpPr txBox="1"/>
          <p:nvPr/>
        </p:nvSpPr>
        <p:spPr>
          <a:xfrm>
            <a:off x="685800" y="863601"/>
            <a:ext cx="7772400" cy="990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Ichthyology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5207000"/>
            <a:ext cx="1816100" cy="736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5207000"/>
            <a:ext cx="1828800" cy="736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2100" y="5207000"/>
            <a:ext cx="1816100" cy="736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6200" y="387350"/>
            <a:ext cx="9067800" cy="4339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/>
            <a:r>
              <a:rPr lang="en-US" sz="3600" b="1" dirty="0">
                <a:latin typeface="Comic Sans MS" panose="030F0702030302020204" pitchFamily="-84" charset="0"/>
              </a:rPr>
              <a:t>Course Overview / Objectives</a:t>
            </a:r>
            <a:endParaRPr lang="en-US" sz="3600" b="1" dirty="0">
              <a:latin typeface="Comic Sans MS" panose="030F0702030302020204" pitchFamily="-84" charset="0"/>
            </a:endParaRPr>
          </a:p>
          <a:p>
            <a:pPr eaLnBrk="1" hangingPunct="1"/>
            <a:endParaRPr lang="en-US" sz="1600" dirty="0">
              <a:latin typeface="Comic Sans MS" panose="030F0702030302020204" pitchFamily="-84" charset="0"/>
            </a:endParaRPr>
          </a:p>
          <a:p>
            <a:pPr eaLnBrk="1" hangingPunct="1">
              <a:buFont typeface="Century Gothic" panose="020B0502020202020204" pitchFamily="-84" charset="0"/>
              <a:buAutoNum type="arabicPeriod"/>
            </a:pPr>
            <a:r>
              <a:rPr lang="en-US" sz="2800" dirty="0">
                <a:latin typeface="Comic Sans MS" panose="030F0702030302020204" pitchFamily="-84" charset="0"/>
              </a:rPr>
              <a:t>Demonstrate a familiarity with the major families of </a:t>
            </a:r>
            <a:r>
              <a:rPr lang="en-US" sz="2800" dirty="0" smtClean="0">
                <a:latin typeface="Comic Sans MS" panose="030F0702030302020204" pitchFamily="-84" charset="0"/>
              </a:rPr>
              <a:t>fishes.</a:t>
            </a:r>
            <a:endParaRPr lang="en-US" sz="2800" dirty="0">
              <a:latin typeface="Comic Sans MS" panose="030F0702030302020204" pitchFamily="-84" charset="0"/>
            </a:endParaRPr>
          </a:p>
          <a:p>
            <a:pPr eaLnBrk="1" hangingPunct="1">
              <a:buFont typeface="Century Gothic" panose="020B0502020202020204" pitchFamily="-84" charset="0"/>
              <a:buAutoNum type="arabicPeriod"/>
            </a:pPr>
            <a:endParaRPr lang="en-US" sz="2800" dirty="0" smtClean="0">
              <a:latin typeface="Comic Sans MS" panose="030F0702030302020204" pitchFamily="-84" charset="0"/>
            </a:endParaRPr>
          </a:p>
          <a:p>
            <a:pPr eaLnBrk="1" hangingPunct="1">
              <a:buFont typeface="Century Gothic" panose="020B0502020202020204" pitchFamily="-84" charset="0"/>
              <a:buAutoNum type="arabicPeriod"/>
            </a:pPr>
            <a:r>
              <a:rPr lang="en-US" sz="2800" dirty="0" smtClean="0">
                <a:latin typeface="Comic Sans MS" panose="030F0702030302020204" pitchFamily="-84" charset="0"/>
              </a:rPr>
              <a:t>Demonstrate </a:t>
            </a:r>
            <a:r>
              <a:rPr lang="en-US" sz="2800" dirty="0">
                <a:latin typeface="Comic Sans MS" panose="030F0702030302020204" pitchFamily="-84" charset="0"/>
              </a:rPr>
              <a:t>knowledge of the anatomy, physiology, and behavior of fishes. </a:t>
            </a:r>
            <a:endParaRPr lang="en-US" sz="2800" dirty="0">
              <a:latin typeface="Comic Sans MS" panose="030F0702030302020204" pitchFamily="-84" charset="0"/>
            </a:endParaRPr>
          </a:p>
          <a:p>
            <a:pPr eaLnBrk="1" hangingPunct="1">
              <a:buFont typeface="Century Gothic" panose="020B0502020202020204" pitchFamily="-84" charset="0"/>
              <a:buAutoNum type="arabicPeriod"/>
            </a:pPr>
            <a:endParaRPr lang="en-US" sz="2800" dirty="0">
              <a:latin typeface="Comic Sans MS" panose="030F0702030302020204" pitchFamily="-84" charset="0"/>
            </a:endParaRPr>
          </a:p>
          <a:p>
            <a:pPr eaLnBrk="1" hangingPunct="1">
              <a:buFont typeface="Century Gothic" panose="020B0502020202020204" pitchFamily="-84" charset="0"/>
              <a:buAutoNum type="arabicPeriod"/>
            </a:pPr>
            <a:r>
              <a:rPr lang="en-US" sz="2800" dirty="0">
                <a:latin typeface="Comic Sans MS" panose="030F0702030302020204" pitchFamily="-84" charset="0"/>
              </a:rPr>
              <a:t>Diagram the most widely accepted hypotheses of relationships among major groups of fishes.</a:t>
            </a:r>
            <a:endParaRPr lang="en-US" sz="2800" dirty="0">
              <a:latin typeface="Comic Sans MS" panose="030F0702030302020204" pitchFamily="-84" charset="0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6200" y="152400"/>
            <a:ext cx="8915400" cy="520142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/>
            <a:r>
              <a:rPr lang="en-US" sz="3600" b="1" dirty="0">
                <a:latin typeface="Comic Sans MS" panose="030F0702030302020204" pitchFamily="-84" charset="0"/>
              </a:rPr>
              <a:t>Course Overview / Objectives</a:t>
            </a:r>
            <a:endParaRPr lang="en-US" sz="3600" b="1" dirty="0">
              <a:latin typeface="Comic Sans MS" panose="030F0702030302020204" pitchFamily="-84" charset="0"/>
            </a:endParaRPr>
          </a:p>
          <a:p>
            <a:pPr eaLnBrk="1" hangingPunct="1"/>
            <a:endParaRPr lang="en-US" sz="1600" dirty="0" smtClean="0">
              <a:latin typeface="Comic Sans MS" panose="030F0702030302020204" pitchFamily="-84" charset="0"/>
            </a:endParaRPr>
          </a:p>
          <a:p>
            <a:pPr eaLnBrk="1" hangingPunct="1"/>
            <a:endParaRPr lang="en-US" sz="2800" dirty="0" smtClean="0">
              <a:latin typeface="Comic Sans MS" panose="030F0702030302020204" pitchFamily="-84" charset="0"/>
            </a:endParaRPr>
          </a:p>
          <a:p>
            <a:pPr indent="-514350">
              <a:buFont typeface="+mj-lt"/>
              <a:buAutoNum type="arabicPeriod" startAt="4"/>
            </a:pPr>
            <a:r>
              <a:rPr lang="en-US" sz="2800" dirty="0" smtClean="0">
                <a:latin typeface="Comic Sans MS" panose="030F0702030302020204" pitchFamily="-84" charset="0"/>
              </a:rPr>
              <a:t>Describe fundamental themes in behavior and ecology of fishes. </a:t>
            </a:r>
            <a:endParaRPr lang="en-US" sz="2800" dirty="0" smtClean="0">
              <a:latin typeface="Comic Sans MS" panose="030F0702030302020204" pitchFamily="-84" charset="0"/>
            </a:endParaRPr>
          </a:p>
          <a:p>
            <a:pPr indent="-514350">
              <a:buFont typeface="Century Gothic" panose="020B0502020202020204" pitchFamily="-84" charset="0"/>
              <a:buAutoNum type="arabicPeriod" startAt="4"/>
            </a:pPr>
            <a:endParaRPr lang="en-US" sz="2800" dirty="0" smtClean="0">
              <a:latin typeface="Comic Sans MS" panose="030F0702030302020204" pitchFamily="-84" charset="0"/>
            </a:endParaRPr>
          </a:p>
          <a:p>
            <a:pPr indent="-514350">
              <a:buFont typeface="Century Gothic" panose="020B0502020202020204" pitchFamily="-84" charset="0"/>
              <a:buAutoNum type="arabicPeriod" startAt="4"/>
            </a:pPr>
            <a:r>
              <a:rPr lang="en-US" sz="2800" dirty="0">
                <a:latin typeface="Comic Sans MS" panose="030F0702030302020204" pitchFamily="-84" charset="0"/>
              </a:rPr>
              <a:t>Explain how the fisheries industry has impacted the stocks of fish species, and how management efforts have attempted to correct this problem.</a:t>
            </a:r>
            <a:endParaRPr lang="en-US" sz="2800" dirty="0">
              <a:latin typeface="Comic Sans MS" panose="030F0702030302020204" pitchFamily="-84" charset="0"/>
            </a:endParaRPr>
          </a:p>
          <a:p>
            <a:pPr indent="-514350">
              <a:buFont typeface="Century Gothic" panose="020B0502020202020204" pitchFamily="-84" charset="0"/>
              <a:buAutoNum type="arabicPeriod" startAt="4"/>
            </a:pPr>
            <a:endParaRPr lang="en-US" sz="2800" dirty="0">
              <a:latin typeface="Comic Sans MS" panose="030F0702030302020204" pitchFamily="-84" charset="0"/>
            </a:endParaRPr>
          </a:p>
          <a:p>
            <a:pPr indent="-514350">
              <a:buFont typeface="Century Gothic" panose="020B0502020202020204" pitchFamily="-84" charset="0"/>
              <a:buAutoNum type="arabicPeriod" startAt="4"/>
            </a:pPr>
            <a:r>
              <a:rPr lang="en-US" sz="2800" dirty="0">
                <a:latin typeface="Comic Sans MS" panose="030F0702030302020204" pitchFamily="-84" charset="0"/>
              </a:rPr>
              <a:t>Have a lot of fun learning a WHOLE lot more about the fishes around you! </a:t>
            </a:r>
            <a:endParaRPr lang="en-US" sz="2800" dirty="0">
              <a:latin typeface="Comic Sans MS" panose="030F0702030302020204" pitchFamily="-84" charset="0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500"/>
            <a:ext cx="8229600" cy="1143000"/>
          </a:xfrm>
        </p:spPr>
        <p:txBody>
          <a:bodyPr/>
          <a:lstStyle/>
          <a:p>
            <a:r>
              <a:rPr lang="en-US" dirty="0" smtClean="0"/>
              <a:t>1.2 Introduction </a:t>
            </a:r>
            <a:r>
              <a:rPr lang="en-US" smtClean="0"/>
              <a:t>of Fishes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5207000"/>
            <a:ext cx="1816100" cy="736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5207000"/>
            <a:ext cx="1828800" cy="736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2100" y="5207000"/>
            <a:ext cx="1816100" cy="736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5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1117600"/>
            <a:ext cx="6781800" cy="574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5" name="Text Box 6"/>
          <p:cNvSpPr txBox="1">
            <a:spLocks noChangeArrowheads="1"/>
          </p:cNvSpPr>
          <p:nvPr/>
        </p:nvSpPr>
        <p:spPr bwMode="auto">
          <a:xfrm>
            <a:off x="1676400" y="228600"/>
            <a:ext cx="3733800" cy="519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>
                <a:latin typeface="Century Gothic" panose="020B0502020202020204" pitchFamily="-84" charset="0"/>
              </a:rPr>
              <a:t>Gnathostome Phylogeny</a:t>
            </a:r>
            <a:endParaRPr lang="en-US">
              <a:latin typeface="Century Gothic" panose="020B0502020202020204" pitchFamily="-84" charset="0"/>
            </a:endParaRPr>
          </a:p>
        </p:txBody>
      </p:sp>
      <p:sp>
        <p:nvSpPr>
          <p:cNvPr id="49156" name="Text Box 9"/>
          <p:cNvSpPr txBox="1">
            <a:spLocks noChangeArrowheads="1"/>
          </p:cNvSpPr>
          <p:nvPr/>
        </p:nvSpPr>
        <p:spPr bwMode="auto">
          <a:xfrm>
            <a:off x="6781800" y="2209800"/>
            <a:ext cx="2362200" cy="2032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>
                <a:solidFill>
                  <a:srgbClr val="FF0000"/>
                </a:solidFill>
                <a:latin typeface="Century Gothic" panose="020B0502020202020204" pitchFamily="-84" charset="0"/>
              </a:rPr>
              <a:t>I</a:t>
            </a:r>
            <a:r>
              <a:rPr lang="en-US">
                <a:solidFill>
                  <a:srgbClr val="FF0000"/>
                </a:solidFill>
                <a:latin typeface="Century Gothic" panose="020B0502020202020204" pitchFamily="-84" charset="0"/>
              </a:rPr>
              <a:t>n terms of phylogeny, some fishes are more closely related to tetrapods than they are to (some) other fishes.</a:t>
            </a:r>
            <a:endParaRPr lang="en-US">
              <a:solidFill>
                <a:srgbClr val="FF0000"/>
              </a:solidFill>
              <a:latin typeface="Century Gothic" panose="020B0502020202020204" pitchFamily="-8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C16CACE-80FE-4544-BDB8-898181C2EB44}" type="slidenum">
              <a:rPr lang="en-US"/>
            </a:fld>
            <a:endParaRPr lang="en-US"/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3F3FFF"/>
                </a:solidFill>
              </a:rPr>
              <a:t>Fishes</a:t>
            </a:r>
            <a:endParaRPr lang="en-US">
              <a:solidFill>
                <a:srgbClr val="3F3FFF"/>
              </a:solidFill>
            </a:endParaRPr>
          </a:p>
        </p:txBody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58200" cy="1219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/>
              <a:t>Fishes are the most diverse vertebrate group</a:t>
            </a:r>
            <a:endParaRPr lang="en-US"/>
          </a:p>
          <a:p>
            <a:pPr eaLnBrk="1" hangingPunct="1">
              <a:buFontTx/>
              <a:buNone/>
            </a:pPr>
            <a:r>
              <a:rPr lang="en-US"/>
              <a:t>	-Over half of all vertebrates</a:t>
            </a:r>
            <a:r>
              <a:rPr lang="en-US" b="1">
                <a:solidFill>
                  <a:srgbClr val="FF0000"/>
                </a:solidFill>
              </a:rPr>
              <a:t> </a:t>
            </a:r>
            <a:endParaRPr lang="en-US"/>
          </a:p>
        </p:txBody>
      </p:sp>
      <p:pic>
        <p:nvPicPr>
          <p:cNvPr id="233476" name="Picture 4" descr="FISH_M_1"/>
          <p:cNvPicPr>
            <a:picLocks noChangeAspect="1" noChangeArrowheads="1"/>
          </p:cNvPicPr>
          <p:nvPr/>
        </p:nvPicPr>
        <p:blipFill>
          <a:blip r:embed="rId1"/>
          <a:srcRect t="3812" b="6592"/>
          <a:stretch>
            <a:fillRect/>
          </a:stretch>
        </p:blipFill>
        <p:spPr bwMode="auto">
          <a:xfrm>
            <a:off x="4783138" y="3429000"/>
            <a:ext cx="3903662" cy="311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3477" name="Rectangle 5"/>
          <p:cNvSpPr>
            <a:spLocks noChangeArrowheads="1"/>
          </p:cNvSpPr>
          <p:nvPr/>
        </p:nvSpPr>
        <p:spPr bwMode="auto">
          <a:xfrm>
            <a:off x="457200" y="3657600"/>
            <a:ext cx="4038600" cy="1600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en-US" sz="3200">
                <a:solidFill>
                  <a:srgbClr val="1D1D5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ury Gothic" panose="020B0502020202020204" pitchFamily="-84" charset="0"/>
              </a:rPr>
              <a:t>	-Vary greatly in size, shape, color and appearance</a:t>
            </a:r>
            <a:endParaRPr lang="en-US" sz="3200">
              <a:solidFill>
                <a:srgbClr val="1D1D5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entury Gothic" panose="020B0502020202020204" pitchFamily="-8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33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Box 2"/>
          <p:cNvSpPr txBox="1">
            <a:spLocks noChangeArrowheads="1"/>
          </p:cNvSpPr>
          <p:nvPr/>
        </p:nvSpPr>
        <p:spPr bwMode="auto">
          <a:xfrm>
            <a:off x="1724025" y="573088"/>
            <a:ext cx="5638800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3600" b="1">
                <a:latin typeface="Comic Sans MS" panose="030F0702030302020204" pitchFamily="-84" charset="0"/>
              </a:rPr>
              <a:t>Why study fishes?</a:t>
            </a:r>
            <a:endParaRPr lang="en-US" sz="3600" b="1">
              <a:latin typeface="Comic Sans MS" panose="030F0702030302020204" pitchFamily="-8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295400" y="3200400"/>
            <a:ext cx="2227263" cy="609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SzPct val="55000"/>
            </a:pPr>
            <a:r>
              <a:rPr lang="en-US" sz="3200">
                <a:solidFill>
                  <a:srgbClr val="0000E5"/>
                </a:solidFill>
                <a:latin typeface="Comic Sans MS" panose="030F0702030302020204" pitchFamily="-84" charset="0"/>
              </a:rPr>
              <a:t>Medicine</a:t>
            </a:r>
            <a:endParaRPr lang="en-US" sz="3200">
              <a:solidFill>
                <a:srgbClr val="0000E5"/>
              </a:solidFill>
              <a:latin typeface="Comic Sans MS" panose="030F0702030302020204" pitchFamily="-8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09600" y="4267200"/>
            <a:ext cx="4648200" cy="609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SzPct val="55000"/>
            </a:pPr>
            <a:r>
              <a:rPr lang="en-US" sz="3200">
                <a:solidFill>
                  <a:srgbClr val="0000E5"/>
                </a:solidFill>
                <a:latin typeface="Comic Sans MS" panose="030F0702030302020204" pitchFamily="-84" charset="0"/>
              </a:rPr>
              <a:t>Tremendous diversity!</a:t>
            </a:r>
            <a:endParaRPr lang="en-US" sz="3200">
              <a:solidFill>
                <a:srgbClr val="0000E5"/>
              </a:solidFill>
              <a:latin typeface="Comic Sans MS" panose="030F0702030302020204" pitchFamily="-8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581400" y="2514600"/>
            <a:ext cx="4038600" cy="609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SzPct val="55000"/>
            </a:pPr>
            <a:r>
              <a:rPr lang="en-US" sz="3200">
                <a:solidFill>
                  <a:srgbClr val="0000E5"/>
                </a:solidFill>
                <a:latin typeface="Comic Sans MS" panose="030F0702030302020204" pitchFamily="-84" charset="0"/>
              </a:rPr>
              <a:t>Ecological Function</a:t>
            </a:r>
            <a:endParaRPr lang="en-US" sz="3200">
              <a:solidFill>
                <a:srgbClr val="0000E5"/>
              </a:solidFill>
              <a:latin typeface="Comic Sans MS" panose="030F0702030302020204" pitchFamily="-84" charset="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1676400" y="5257800"/>
            <a:ext cx="2163763" cy="609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SzPct val="55000"/>
            </a:pPr>
            <a:r>
              <a:rPr lang="en-US" sz="3200">
                <a:solidFill>
                  <a:srgbClr val="0000E5"/>
                </a:solidFill>
                <a:latin typeface="Comic Sans MS" panose="030F0702030302020204" pitchFamily="-84" charset="0"/>
              </a:rPr>
              <a:t>Others?</a:t>
            </a:r>
            <a:endParaRPr lang="en-US" sz="3200">
              <a:solidFill>
                <a:srgbClr val="0000E5"/>
              </a:solidFill>
              <a:latin typeface="Comic Sans MS" panose="030F0702030302020204" pitchFamily="-8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1219200" y="1676400"/>
            <a:ext cx="3048000" cy="609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SzPct val="55000"/>
            </a:pPr>
            <a:r>
              <a:rPr lang="en-US" sz="3200">
                <a:solidFill>
                  <a:srgbClr val="0000E5"/>
                </a:solidFill>
                <a:latin typeface="Comic Sans MS" panose="030F0702030302020204" pitchFamily="-84" charset="0"/>
              </a:rPr>
              <a:t>Food source</a:t>
            </a:r>
            <a:endParaRPr lang="en-US" sz="3200">
              <a:solidFill>
                <a:srgbClr val="0000E5"/>
              </a:solidFill>
              <a:latin typeface="Comic Sans MS" panose="030F0702030302020204" pitchFamily="-84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5105400" y="1524000"/>
            <a:ext cx="3048000" cy="609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SzPct val="55000"/>
            </a:pPr>
            <a:r>
              <a:rPr lang="en-US" sz="3200">
                <a:solidFill>
                  <a:srgbClr val="0000E5"/>
                </a:solidFill>
                <a:latin typeface="Comic Sans MS" panose="030F0702030302020204" pitchFamily="-84" charset="0"/>
              </a:rPr>
              <a:t>Fascination</a:t>
            </a:r>
            <a:endParaRPr lang="en-US" sz="3200">
              <a:solidFill>
                <a:srgbClr val="0000E5"/>
              </a:solidFill>
              <a:latin typeface="Comic Sans MS" panose="030F0702030302020204" pitchFamily="-84" charset="0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9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7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1"/>
          <p:cNvSpPr txBox="1">
            <a:spLocks noChangeArrowheads="1"/>
          </p:cNvSpPr>
          <p:nvPr/>
        </p:nvSpPr>
        <p:spPr bwMode="auto">
          <a:xfrm>
            <a:off x="1724025" y="573088"/>
            <a:ext cx="5638800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3600" b="1">
                <a:latin typeface="Comic Sans MS" panose="030F0702030302020204" pitchFamily="-84" charset="0"/>
              </a:rPr>
              <a:t>DIVERSITY</a:t>
            </a:r>
            <a:endParaRPr lang="en-US" sz="3600" b="1">
              <a:latin typeface="Comic Sans MS" panose="030F0702030302020204" pitchFamily="-84" charset="0"/>
            </a:endParaRPr>
          </a:p>
        </p:txBody>
      </p:sp>
      <p:sp>
        <p:nvSpPr>
          <p:cNvPr id="10243" name="TextBox 2"/>
          <p:cNvSpPr txBox="1">
            <a:spLocks noChangeArrowheads="1"/>
          </p:cNvSpPr>
          <p:nvPr/>
        </p:nvSpPr>
        <p:spPr bwMode="auto">
          <a:xfrm>
            <a:off x="457200" y="1390650"/>
            <a:ext cx="8915400" cy="12001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3600" dirty="0">
                <a:latin typeface="Comic Sans MS" panose="030F0702030302020204" pitchFamily="-84" charset="0"/>
              </a:rPr>
              <a:t>Easily the most diverse group of  vertebrate</a:t>
            </a:r>
            <a:endParaRPr lang="en-US" sz="3200" dirty="0">
              <a:latin typeface="Comic Sans MS" panose="030F0702030302020204" pitchFamily="-84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733800" y="2209800"/>
            <a:ext cx="4191000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3600" dirty="0">
                <a:latin typeface="Comic Sans MS" panose="030F0702030302020204" pitchFamily="-84" charset="0"/>
              </a:rPr>
              <a:t>&gt;</a:t>
            </a:r>
            <a:r>
              <a:rPr lang="en-US" sz="3600" dirty="0" smtClean="0">
                <a:latin typeface="Comic Sans MS" panose="030F0702030302020204" pitchFamily="-84" charset="0"/>
              </a:rPr>
              <a:t> 30,000 </a:t>
            </a:r>
            <a:r>
              <a:rPr lang="en-US" sz="3600" dirty="0">
                <a:latin typeface="Comic Sans MS" panose="030F0702030302020204" pitchFamily="-84" charset="0"/>
              </a:rPr>
              <a:t>species!</a:t>
            </a:r>
            <a:endParaRPr lang="en-US" sz="3200" dirty="0">
              <a:latin typeface="Comic Sans MS" panose="030F0702030302020204" pitchFamily="-84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57200" y="3276600"/>
            <a:ext cx="8915400" cy="23082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3600" dirty="0">
                <a:latin typeface="Comic Sans MS" panose="030F0702030302020204" pitchFamily="-84" charset="0"/>
              </a:rPr>
              <a:t>Birds ≈ 10,000</a:t>
            </a:r>
            <a:endParaRPr lang="en-US" sz="3600" dirty="0">
              <a:latin typeface="Comic Sans MS" panose="030F0702030302020204" pitchFamily="-84" charset="0"/>
            </a:endParaRPr>
          </a:p>
          <a:p>
            <a:pPr eaLnBrk="1" hangingPunct="1"/>
            <a:r>
              <a:rPr lang="en-US" sz="3600" dirty="0">
                <a:latin typeface="Comic Sans MS" panose="030F0702030302020204" pitchFamily="-84" charset="0"/>
              </a:rPr>
              <a:t>Reptiles ≈ 8,000</a:t>
            </a:r>
            <a:endParaRPr lang="en-US" sz="3600" dirty="0">
              <a:latin typeface="Comic Sans MS" panose="030F0702030302020204" pitchFamily="-84" charset="0"/>
            </a:endParaRPr>
          </a:p>
          <a:p>
            <a:pPr eaLnBrk="1" hangingPunct="1"/>
            <a:r>
              <a:rPr lang="en-US" sz="3600" dirty="0">
                <a:latin typeface="Comic Sans MS" panose="030F0702030302020204" pitchFamily="-84" charset="0"/>
              </a:rPr>
              <a:t>Amphibians ≈ 6,000</a:t>
            </a:r>
            <a:endParaRPr lang="en-US" sz="3600" dirty="0">
              <a:latin typeface="Comic Sans MS" panose="030F0702030302020204" pitchFamily="-84" charset="0"/>
            </a:endParaRPr>
          </a:p>
          <a:p>
            <a:pPr eaLnBrk="1" hangingPunct="1"/>
            <a:r>
              <a:rPr lang="en-US" sz="3600" dirty="0">
                <a:latin typeface="Comic Sans MS" panose="030F0702030302020204" pitchFamily="-84" charset="0"/>
              </a:rPr>
              <a:t>Mammals ≈ 5,000 </a:t>
            </a:r>
            <a:endParaRPr lang="en-US" sz="3200" dirty="0">
              <a:latin typeface="Comic Sans MS" panose="030F0702030302020204" pitchFamily="-84" charset="0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53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53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1"/>
          <p:cNvSpPr txBox="1">
            <a:spLocks noChangeArrowheads="1"/>
          </p:cNvSpPr>
          <p:nvPr/>
        </p:nvSpPr>
        <p:spPr bwMode="auto">
          <a:xfrm>
            <a:off x="1724025" y="573088"/>
            <a:ext cx="5638800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3600" b="1">
                <a:latin typeface="Comic Sans MS" panose="030F0702030302020204" pitchFamily="-84" charset="0"/>
              </a:rPr>
              <a:t>DIVERSITY</a:t>
            </a:r>
            <a:endParaRPr lang="en-US" sz="3600" b="1">
              <a:latin typeface="Comic Sans MS" panose="030F0702030302020204" pitchFamily="-8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33400" y="2514600"/>
            <a:ext cx="3135313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33800" y="1905000"/>
            <a:ext cx="2806700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5600" y="2209800"/>
            <a:ext cx="1920875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33800" y="4343400"/>
            <a:ext cx="2533650" cy="190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00800" y="4495800"/>
            <a:ext cx="2457450" cy="184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3400" y="4705350"/>
            <a:ext cx="306705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7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1">
            <a:lum bright="40000"/>
          </a:blip>
          <a:srcRect/>
          <a:stretch>
            <a:fillRect/>
          </a:stretch>
        </p:blipFill>
        <p:spPr bwMode="auto">
          <a:xfrm>
            <a:off x="0" y="0"/>
            <a:ext cx="92598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TextBox 1"/>
          <p:cNvSpPr txBox="1">
            <a:spLocks noChangeArrowheads="1"/>
          </p:cNvSpPr>
          <p:nvPr/>
        </p:nvSpPr>
        <p:spPr bwMode="auto">
          <a:xfrm>
            <a:off x="1800225" y="211138"/>
            <a:ext cx="5638800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3600" b="1">
                <a:latin typeface="Comic Sans MS" panose="030F0702030302020204" pitchFamily="-84" charset="0"/>
              </a:rPr>
              <a:t>DIVERSITY contd.</a:t>
            </a:r>
            <a:endParaRPr lang="en-US" sz="3600" b="1">
              <a:latin typeface="Comic Sans MS" panose="030F0702030302020204" pitchFamily="-84" charset="0"/>
            </a:endParaRPr>
          </a:p>
        </p:txBody>
      </p:sp>
      <p:sp>
        <p:nvSpPr>
          <p:cNvPr id="11268" name="TextBox 2"/>
          <p:cNvSpPr txBox="1">
            <a:spLocks noChangeArrowheads="1"/>
          </p:cNvSpPr>
          <p:nvPr/>
        </p:nvSpPr>
        <p:spPr bwMode="auto">
          <a:xfrm>
            <a:off x="533400" y="857250"/>
            <a:ext cx="8915400" cy="17541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3600">
                <a:latin typeface="Comic Sans MS" panose="030F0702030302020204" pitchFamily="-84" charset="0"/>
              </a:rPr>
              <a:t>Water</a:t>
            </a:r>
            <a:endParaRPr lang="en-US" sz="3600">
              <a:latin typeface="Comic Sans MS" panose="030F0702030302020204" pitchFamily="-84" charset="0"/>
            </a:endParaRPr>
          </a:p>
          <a:p>
            <a:pPr eaLnBrk="1" hangingPunct="1"/>
            <a:r>
              <a:rPr lang="en-US" sz="3600">
                <a:latin typeface="Comic Sans MS" panose="030F0702030302020204" pitchFamily="-84" charset="0"/>
              </a:rPr>
              <a:t>97% in oceans, only , </a:t>
            </a:r>
            <a:endParaRPr lang="en-US" sz="3600">
              <a:latin typeface="Comic Sans MS" panose="030F0702030302020204" pitchFamily="-84" charset="0"/>
            </a:endParaRPr>
          </a:p>
          <a:p>
            <a:pPr eaLnBrk="1" hangingPunct="1"/>
            <a:r>
              <a:rPr lang="en-US" sz="3600">
                <a:latin typeface="Comic Sans MS" panose="030F0702030302020204" pitchFamily="-84" charset="0"/>
              </a:rPr>
              <a:t>&lt;1% in lakes and streams, but…</a:t>
            </a:r>
            <a:endParaRPr lang="en-US" sz="3200">
              <a:latin typeface="Comic Sans MS" panose="030F0702030302020204" pitchFamily="-84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0" y="4033838"/>
            <a:ext cx="9296400" cy="5857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3200">
                <a:latin typeface="Comic Sans MS" panose="030F0702030302020204" pitchFamily="-84" charset="0"/>
              </a:rPr>
              <a:t>≈ 58% of all fish species occur in oceans</a:t>
            </a:r>
            <a:endParaRPr lang="en-US" sz="2800">
              <a:latin typeface="Comic Sans MS" panose="030F0702030302020204" pitchFamily="-84" charset="0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04800" y="5018088"/>
            <a:ext cx="1752600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3600">
                <a:latin typeface="Comic Sans MS" panose="030F0702030302020204" pitchFamily="-84" charset="0"/>
              </a:rPr>
              <a:t>Why?</a:t>
            </a:r>
            <a:endParaRPr lang="en-US" sz="3200">
              <a:latin typeface="Comic Sans MS" panose="030F0702030302020204" pitchFamily="-84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057400" y="4749800"/>
            <a:ext cx="7620000" cy="584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3200">
                <a:latin typeface="Comic Sans MS" panose="030F0702030302020204" pitchFamily="-84" charset="0"/>
              </a:rPr>
              <a:t>1. Open ocean resource depauperate </a:t>
            </a:r>
            <a:endParaRPr lang="en-US" sz="2800">
              <a:latin typeface="Comic Sans MS" panose="030F0702030302020204" pitchFamily="-84" charset="0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2057400" y="5435600"/>
            <a:ext cx="7620000" cy="584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3200">
                <a:latin typeface="Comic Sans MS" panose="030F0702030302020204" pitchFamily="-84" charset="0"/>
              </a:rPr>
              <a:t>2. FW systems discontinuous</a:t>
            </a:r>
            <a:endParaRPr lang="en-US" sz="2800">
              <a:latin typeface="Comic Sans MS" panose="030F0702030302020204" pitchFamily="-84" charset="0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0" y="2895600"/>
            <a:ext cx="9296400" cy="584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3200">
                <a:latin typeface="Comic Sans MS" panose="030F0702030302020204" pitchFamily="-84" charset="0"/>
              </a:rPr>
              <a:t>≈ </a:t>
            </a:r>
            <a:r>
              <a:rPr lang="en-US" sz="3200" b="1">
                <a:latin typeface="Comic Sans MS" panose="030F0702030302020204" pitchFamily="-84" charset="0"/>
              </a:rPr>
              <a:t>41%</a:t>
            </a:r>
            <a:r>
              <a:rPr lang="en-US" sz="3200">
                <a:latin typeface="Comic Sans MS" panose="030F0702030302020204" pitchFamily="-84" charset="0"/>
              </a:rPr>
              <a:t> of all fish species occur in fresh water</a:t>
            </a:r>
            <a:endParaRPr lang="en-US" sz="2800">
              <a:latin typeface="Comic Sans MS" panose="030F0702030302020204" pitchFamily="-84" charset="0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0" y="3476625"/>
            <a:ext cx="9296400" cy="584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3200">
                <a:latin typeface="Comic Sans MS" panose="030F0702030302020204" pitchFamily="-84" charset="0"/>
              </a:rPr>
              <a:t>≈  1% catadromous or anadromous (go between)</a:t>
            </a:r>
            <a:endParaRPr lang="en-US" sz="2800">
              <a:latin typeface="Comic Sans MS" panose="030F0702030302020204" pitchFamily="-84" charset="0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  <p:bldP spid="14" grpId="0"/>
      <p:bldP spid="15" grpId="0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1"/>
          <p:cNvSpPr txBox="1">
            <a:spLocks noChangeArrowheads="1"/>
          </p:cNvSpPr>
          <p:nvPr/>
        </p:nvSpPr>
        <p:spPr bwMode="auto">
          <a:xfrm>
            <a:off x="1724025" y="573088"/>
            <a:ext cx="5638800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3600" b="1">
                <a:latin typeface="Comic Sans MS" panose="030F0702030302020204" pitchFamily="-84" charset="0"/>
              </a:rPr>
              <a:t>DIVERSITY contd.</a:t>
            </a:r>
            <a:endParaRPr lang="en-US" sz="3600" b="1">
              <a:latin typeface="Comic Sans MS" panose="030F0702030302020204" pitchFamily="-84" charset="0"/>
            </a:endParaRPr>
          </a:p>
        </p:txBody>
      </p:sp>
      <p:sp>
        <p:nvSpPr>
          <p:cNvPr id="12291" name="TextBox 2"/>
          <p:cNvSpPr txBox="1">
            <a:spLocks noChangeArrowheads="1"/>
          </p:cNvSpPr>
          <p:nvPr/>
        </p:nvSpPr>
        <p:spPr bwMode="auto">
          <a:xfrm>
            <a:off x="228600" y="1390650"/>
            <a:ext cx="9144000" cy="12001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3600">
                <a:latin typeface="Comic Sans MS" panose="030F0702030302020204" pitchFamily="-84" charset="0"/>
              </a:rPr>
              <a:t>Although such great diversity, most fish have recognizable form…</a:t>
            </a:r>
            <a:endParaRPr lang="en-US" sz="3200">
              <a:latin typeface="Comic Sans MS" panose="030F0702030302020204" pitchFamily="-84" charset="0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33400" y="5373688"/>
            <a:ext cx="1752600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3600">
                <a:latin typeface="Comic Sans MS" panose="030F0702030302020204" pitchFamily="-84" charset="0"/>
              </a:rPr>
              <a:t>Why?</a:t>
            </a:r>
            <a:endParaRPr lang="en-US" sz="3200">
              <a:latin typeface="Comic Sans MS" panose="030F0702030302020204" pitchFamily="-84" charset="0"/>
            </a:endParaRPr>
          </a:p>
        </p:txBody>
      </p:sp>
      <p:pic>
        <p:nvPicPr>
          <p:cNvPr id="9" name="Picture 16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514600" y="2895600"/>
            <a:ext cx="44196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2757488" y="4238625"/>
            <a:ext cx="762000" cy="3048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>
              <a:solidFill>
                <a:srgbClr val="F3F1E4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291263" y="3429000"/>
            <a:ext cx="642937" cy="3048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>
              <a:solidFill>
                <a:srgbClr val="F3F1E4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257800" y="3048000"/>
            <a:ext cx="1066800" cy="3810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>
              <a:solidFill>
                <a:srgbClr val="F3F1E4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181600" y="3381375"/>
            <a:ext cx="533400" cy="30480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endParaRPr lang="en-US">
              <a:solidFill>
                <a:srgbClr val="F3F1E4"/>
              </a:solidFill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2438400" y="4543425"/>
            <a:ext cx="6477000" cy="12001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3600" dirty="0">
                <a:latin typeface="Comic Sans MS" panose="030F0702030302020204" pitchFamily="-84" charset="0"/>
              </a:rPr>
              <a:t>Physical constraints of aquatic environment</a:t>
            </a:r>
            <a:endParaRPr lang="en-US" sz="3200" dirty="0">
              <a:latin typeface="Comic Sans MS" panose="030F0702030302020204" pitchFamily="-84" charset="0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2438400" y="5657850"/>
            <a:ext cx="6477000" cy="12001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3600" dirty="0">
                <a:latin typeface="Comic Sans MS" panose="030F0702030302020204" pitchFamily="-84" charset="0"/>
              </a:rPr>
              <a:t>Water is really dense; also, barely compressible!</a:t>
            </a:r>
            <a:endParaRPr lang="en-US" sz="3200" dirty="0">
              <a:latin typeface="Comic Sans MS" panose="030F0702030302020204" pitchFamily="-84" charset="0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0" grpId="0" animBg="1"/>
      <p:bldP spid="11" grpId="0" animBg="1"/>
      <p:bldP spid="13" grpId="0" animBg="1"/>
      <p:bldP spid="16" grpId="0" animBg="1"/>
      <p:bldP spid="17" grpId="0"/>
      <p:bldP spid="17" grpId="1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990600" y="952500"/>
            <a:ext cx="6705600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3600">
                <a:latin typeface="Comic Sans MS" panose="030F0702030302020204" pitchFamily="-84" charset="0"/>
              </a:rPr>
              <a:t>Low penetrability to light.</a:t>
            </a:r>
            <a:endParaRPr lang="en-US" sz="3600">
              <a:latin typeface="Comic Sans MS" panose="030F0702030302020204" pitchFamily="-84" charset="0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81000" y="3008313"/>
            <a:ext cx="6324600" cy="646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3600">
                <a:latin typeface="Comic Sans MS" panose="030F0702030302020204" pitchFamily="-84" charset="0"/>
              </a:rPr>
              <a:t>There are also advantages!</a:t>
            </a:r>
            <a:endParaRPr lang="en-US" sz="3200">
              <a:latin typeface="Comic Sans MS" panose="030F0702030302020204" pitchFamily="-84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57200" y="342900"/>
            <a:ext cx="7467600" cy="646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3600">
                <a:latin typeface="Comic Sans MS" panose="030F0702030302020204" pitchFamily="-84" charset="0"/>
              </a:rPr>
              <a:t>Other ‘challenges’…</a:t>
            </a:r>
            <a:endParaRPr lang="en-US" sz="3200">
              <a:latin typeface="Comic Sans MS" panose="030F0702030302020204" pitchFamily="-8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5800" y="3770313"/>
            <a:ext cx="8458200" cy="2554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/>
            <a:r>
              <a:rPr lang="en-US" sz="3200">
                <a:latin typeface="Comic Sans MS" panose="030F0702030302020204" pitchFamily="-84" charset="0"/>
              </a:rPr>
              <a:t>Because of slight compressibility, sound &amp; lower frequency vibrations carry well.</a:t>
            </a:r>
            <a:endParaRPr lang="en-US" sz="3200">
              <a:latin typeface="Comic Sans MS" panose="030F0702030302020204" pitchFamily="-84" charset="0"/>
            </a:endParaRPr>
          </a:p>
          <a:p>
            <a:pPr eaLnBrk="1" hangingPunct="1"/>
            <a:r>
              <a:rPr lang="en-US" sz="3200">
                <a:latin typeface="Comic Sans MS" panose="030F0702030302020204" pitchFamily="-84" charset="0"/>
              </a:rPr>
              <a:t>	&gt; Fish have great hearing!</a:t>
            </a:r>
            <a:endParaRPr lang="en-US" sz="3200">
              <a:latin typeface="Comic Sans MS" panose="030F0702030302020204" pitchFamily="-84" charset="0"/>
            </a:endParaRPr>
          </a:p>
          <a:p>
            <a:pPr eaLnBrk="1" hangingPunct="1"/>
            <a:r>
              <a:rPr lang="en-US" sz="3200">
                <a:latin typeface="Comic Sans MS" panose="030F0702030302020204" pitchFamily="-84" charset="0"/>
              </a:rPr>
              <a:t>&gt; Also, have an extra sense via the lateral line (= ‘distant touch’)</a:t>
            </a:r>
            <a:endParaRPr lang="en-US" sz="2800">
              <a:latin typeface="Comic Sans MS" panose="030F0702030302020204" pitchFamily="-84" charset="0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990600" y="1663700"/>
            <a:ext cx="7620000" cy="10779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/>
            <a:r>
              <a:rPr lang="en-US" sz="3200">
                <a:latin typeface="Comic Sans MS" panose="030F0702030302020204" pitchFamily="-84" charset="0"/>
              </a:rPr>
              <a:t>Water is universal solvent, but carries relatively little oxygen compared to air</a:t>
            </a:r>
            <a:endParaRPr lang="en-US" sz="2800">
              <a:latin typeface="Comic Sans MS" panose="030F0702030302020204" pitchFamily="-84" charset="0"/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general body form.jpg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219200" y="2133600"/>
            <a:ext cx="6019800" cy="279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Straight Connector 10"/>
          <p:cNvCxnSpPr/>
          <p:nvPr/>
        </p:nvCxnSpPr>
        <p:spPr>
          <a:xfrm rot="10800000">
            <a:off x="3048000" y="2781300"/>
            <a:ext cx="762000" cy="685800"/>
          </a:xfrm>
          <a:prstGeom prst="line">
            <a:avLst/>
          </a:prstGeom>
          <a:ln w="254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057400" y="2413000"/>
            <a:ext cx="1400175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dirty="0">
                <a:latin typeface="Century Gothic" panose="020B0502020202020204" pitchFamily="-84" charset="0"/>
              </a:rPr>
              <a:t>Lateral line</a:t>
            </a:r>
            <a:endParaRPr lang="en-US" dirty="0">
              <a:latin typeface="Century Gothic" panose="020B0502020202020204" pitchFamily="-84" charset="0"/>
            </a:endParaRPr>
          </a:p>
        </p:txBody>
      </p:sp>
    </p:spTree>
    <p:custDataLst>
      <p:tags r:id="rId2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External structure</a:t>
            </a:r>
            <a:endParaRPr lang="en-US" dirty="0"/>
          </a:p>
        </p:txBody>
      </p:sp>
      <p:pic>
        <p:nvPicPr>
          <p:cNvPr id="4" name="Picture 3" descr="Screen Shot 2015-03-10 at 2.08.50 PM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4850" y="2638425"/>
            <a:ext cx="7734301" cy="36449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Inner structure</a:t>
            </a:r>
            <a:endParaRPr lang="en-US" dirty="0"/>
          </a:p>
        </p:txBody>
      </p:sp>
      <p:pic>
        <p:nvPicPr>
          <p:cNvPr id="5" name="Picture 4" descr="Screen Shot 2015-03-10 at 2.09.36 PM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7250" y="1524000"/>
            <a:ext cx="7429500" cy="49911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TIMING" val="|1.1|3.3|9.3|15.2"/>
</p:tagLst>
</file>

<file path=ppt/tags/tag2.xml><?xml version="1.0" encoding="utf-8"?>
<p:tagLst xmlns:p="http://schemas.openxmlformats.org/presentationml/2006/main">
  <p:tag name="TIMING" val="|1.3|0.9|9.3|15.6"/>
</p:tagLst>
</file>

<file path=ppt/tags/tag3.xml><?xml version="1.0" encoding="utf-8"?>
<p:tagLst xmlns:p="http://schemas.openxmlformats.org/presentationml/2006/main">
  <p:tag name="TIMING" val="|2.2"/>
</p:tagLst>
</file>

<file path=ppt/tags/tag4.xml><?xml version="1.0" encoding="utf-8"?>
<p:tagLst xmlns:p="http://schemas.openxmlformats.org/presentationml/2006/main">
  <p:tag name="TIMING" val="|14.6|4.4|3.2|2.5|3.5|2.8"/>
</p:tagLst>
</file>

<file path=ppt/tags/tag5.xml><?xml version="1.0" encoding="utf-8"?>
<p:tagLst xmlns:p="http://schemas.openxmlformats.org/presentationml/2006/main">
  <p:tag name="TIMING" val="|9.6"/>
</p:tagLst>
</file>

<file path=ppt/tags/tag6.xml><?xml version="1.0" encoding="utf-8"?>
<p:tagLst xmlns:p="http://schemas.openxmlformats.org/presentationml/2006/main">
  <p:tag name="TIMING" val="|14.5|24.4|8.7"/>
</p:tagLst>
</file>

<file path=ppt/tags/tag7.xml><?xml version="1.0" encoding="utf-8"?>
<p:tagLst xmlns:p="http://schemas.openxmlformats.org/presentationml/2006/main">
  <p:tag name="TIMING" val="|14.6|3.9|1.7|13.9"/>
</p:tagLst>
</file>

<file path=ppt/tags/tag8.xml><?xml version="1.0" encoding="utf-8"?>
<p:tagLst xmlns:p="http://schemas.openxmlformats.org/presentationml/2006/main">
  <p:tag name="TIMING" val="|36.7|4.2"/>
</p:tagLst>
</file>

<file path=ppt/tags/tag9.xml><?xml version="1.0" encoding="utf-8"?>
<p:tagLst xmlns:p="http://schemas.openxmlformats.org/presentationml/2006/main">
  <p:tag name="TIMING" val="|1.5"/>
</p:tagLst>
</file>

<file path=ppt/tags/tag10.xml><?xml version="1.0" encoding="utf-8"?>
<p:tagLst xmlns:p="http://schemas.openxmlformats.org/presentationml/2006/main">
  <p:tag name="KSO_WPP_MARK_KEY" val="2cd46cf9-26b8-4af7-acb4-ac949d7dab6c"/>
  <p:tag name="COMMONDATA" val="eyJoZGlkIjoiNGMyZDY0N2IzZjNhMzQ0MTE3NzZiOTUyZGIzNWE4Njc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2022</Words>
  <Application>WPS 演示</Application>
  <PresentationFormat>全屏显示(4:3)</PresentationFormat>
  <Paragraphs>112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5" baseType="lpstr">
      <vt:lpstr>Arial</vt:lpstr>
      <vt:lpstr>宋体</vt:lpstr>
      <vt:lpstr>Wingdings</vt:lpstr>
      <vt:lpstr>Arial</vt:lpstr>
      <vt:lpstr>Comic Sans MS</vt:lpstr>
      <vt:lpstr>Century Gothic</vt:lpstr>
      <vt:lpstr>Calibri</vt:lpstr>
      <vt:lpstr>微软雅黑</vt:lpstr>
      <vt:lpstr>Arial Unicode MS</vt:lpstr>
      <vt:lpstr>Office Theme</vt:lpstr>
      <vt:lpstr>Lesson 1  Introduction to fishes, history of ichthyology and systematics</vt:lpstr>
      <vt:lpstr>PowerPoint 演示文稿</vt:lpstr>
      <vt:lpstr>PowerPoint 演示文稿</vt:lpstr>
      <vt:lpstr>1.2 Introduction of Fishes</vt:lpstr>
      <vt:lpstr>PowerPoint 演示文稿</vt:lpstr>
      <vt:lpstr>Fishes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External structure</vt:lpstr>
      <vt:lpstr>Inner structure</vt:lpstr>
    </vt:vector>
  </TitlesOfParts>
  <Company>unl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Li, Chenhong</dc:creator>
  <cp:lastModifiedBy>李晨虹</cp:lastModifiedBy>
  <cp:revision>50</cp:revision>
  <dcterms:created xsi:type="dcterms:W3CDTF">2020-02-27T12:18:00Z</dcterms:created>
  <dcterms:modified xsi:type="dcterms:W3CDTF">2026-10-03T07:50:08Z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E9FE181A7C574033BB07298E822E3C3F</vt:lpwstr>
  </property>
  <property fmtid="{D5CDD505-2E9C-101B-9397-08002B2CF9AE}" pid="3" name="KSOProductBuildVer">
    <vt:lpwstr>2052-12.1.0.29161</vt:lpwstr>
  </property>
</Properties>
</file>