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5"/>
  </p:notesMasterIdLst>
  <p:sldIdLst>
    <p:sldId id="256" r:id="rId3"/>
    <p:sldId id="567" r:id="rId4"/>
    <p:sldId id="568" r:id="rId5"/>
    <p:sldId id="569" r:id="rId6"/>
    <p:sldId id="517" r:id="rId7"/>
    <p:sldId id="550" r:id="rId8"/>
    <p:sldId id="553" r:id="rId9"/>
    <p:sldId id="554" r:id="rId10"/>
    <p:sldId id="556" r:id="rId11"/>
    <p:sldId id="514" r:id="rId12"/>
    <p:sldId id="555" r:id="rId13"/>
    <p:sldId id="503" r:id="rId14"/>
    <p:sldId id="509" r:id="rId15"/>
    <p:sldId id="510" r:id="rId16"/>
    <p:sldId id="507" r:id="rId17"/>
    <p:sldId id="508" r:id="rId18"/>
    <p:sldId id="561" r:id="rId19"/>
    <p:sldId id="562" r:id="rId20"/>
    <p:sldId id="563" r:id="rId21"/>
    <p:sldId id="587" r:id="rId22"/>
    <p:sldId id="571" r:id="rId23"/>
    <p:sldId id="572" r:id="rId24"/>
  </p:sldIdLst>
  <p:sldSz cx="9144000" cy="6858000" type="screen4x3"/>
  <p:notesSz cx="6858000" cy="9144000"/>
  <p:custDataLst>
    <p:tags r:id="rId29"/>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68955" autoAdjust="0"/>
  </p:normalViewPr>
  <p:slideViewPr>
    <p:cSldViewPr snapToObjects="1" showGuides="1">
      <p:cViewPr varScale="1">
        <p:scale>
          <a:sx n="55" d="100"/>
          <a:sy n="55" d="100"/>
        </p:scale>
        <p:origin x="52" y="33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248"/>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9" Type="http://schemas.openxmlformats.org/officeDocument/2006/relationships/tags" Target="tags/tag17.xml"/><Relationship Id="rId28" Type="http://schemas.openxmlformats.org/officeDocument/2006/relationships/tableStyles" Target="tableStyles.xml"/><Relationship Id="rId27" Type="http://schemas.openxmlformats.org/officeDocument/2006/relationships/viewProps" Target="viewProps.xml"/><Relationship Id="rId26" Type="http://schemas.openxmlformats.org/officeDocument/2006/relationships/presProps" Target="presProps.xml"/><Relationship Id="rId25" Type="http://schemas.openxmlformats.org/officeDocument/2006/relationships/notesMaster" Target="notesMasters/notesMaster1.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511D14A-54E2-AB4D-B2A1-21D271AB9454}" type="datetimeFigureOut">
              <a:rPr lang="en-US" smtClean="0"/>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E15070E-A507-0F46-852B-26386A157439}"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0D4115C-B0B4-8946-B147-A9EE8D8D3B7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34B354-BFF0-1D4E-A96D-087AA75E3288}"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30D4115C-B0B4-8946-B147-A9EE8D8D3B7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34B354-BFF0-1D4E-A96D-087AA75E3288}"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30D4115C-B0B4-8946-B147-A9EE8D8D3B7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34B354-BFF0-1D4E-A96D-087AA75E3288}"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30D4115C-B0B4-8946-B147-A9EE8D8D3B7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34B354-BFF0-1D4E-A96D-087AA75E3288}"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30D4115C-B0B4-8946-B147-A9EE8D8D3B7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34B354-BFF0-1D4E-A96D-087AA75E3288}"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30D4115C-B0B4-8946-B147-A9EE8D8D3B7D}"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34B354-BFF0-1D4E-A96D-087AA75E3288}"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30D4115C-B0B4-8946-B147-A9EE8D8D3B7D}"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434B354-BFF0-1D4E-A96D-087AA75E3288}"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0D4115C-B0B4-8946-B147-A9EE8D8D3B7D}"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434B354-BFF0-1D4E-A96D-087AA75E3288}"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D4115C-B0B4-8946-B147-A9EE8D8D3B7D}"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434B354-BFF0-1D4E-A96D-087AA75E3288}"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30D4115C-B0B4-8946-B147-A9EE8D8D3B7D}"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34B354-BFF0-1D4E-A96D-087AA75E3288}"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30D4115C-B0B4-8946-B147-A9EE8D8D3B7D}"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34B354-BFF0-1D4E-A96D-087AA75E3288}"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D4115C-B0B4-8946-B147-A9EE8D8D3B7D}"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34B354-BFF0-1D4E-A96D-087AA75E3288}"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xml"/><Relationship Id="rId1" Type="http://schemas.openxmlformats.org/officeDocument/2006/relationships/hyperlink" Target="mailto:chli@shou.edu.cn" TargetMode="Externa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9.jpeg"/><Relationship Id="rId1" Type="http://schemas.openxmlformats.org/officeDocument/2006/relationships/image" Target="../media/image8.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jpeg"/><Relationship Id="rId1" Type="http://schemas.openxmlformats.org/officeDocument/2006/relationships/image" Target="../media/image4.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435350"/>
            <a:ext cx="7772400" cy="1085850"/>
          </a:xfrm>
        </p:spPr>
        <p:txBody>
          <a:bodyPr>
            <a:normAutofit fontScale="90000"/>
          </a:bodyPr>
          <a:lstStyle/>
          <a:p>
            <a:pPr>
              <a:spcAft>
                <a:spcPts val="600"/>
              </a:spcAft>
            </a:pPr>
            <a:r>
              <a:rPr lang="en-US" sz="3600" dirty="0" smtClean="0"/>
              <a:t>Lesson 5 </a:t>
            </a:r>
            <a:br>
              <a:rPr lang="en-US" sz="3600" dirty="0" smtClean="0"/>
            </a:br>
            <a:r>
              <a:rPr lang="en-US" sz="3600" dirty="0" smtClean="0"/>
              <a:t>Oxygen, Metabolism and </a:t>
            </a:r>
            <a:r>
              <a:rPr lang="en-US" sz="3600" dirty="0" err="1" smtClean="0"/>
              <a:t>Energetics</a:t>
            </a:r>
            <a:endParaRPr lang="en-US" sz="3600" dirty="0"/>
          </a:p>
        </p:txBody>
      </p:sp>
      <p:sp>
        <p:nvSpPr>
          <p:cNvPr id="3" name="Subtitle 2"/>
          <p:cNvSpPr>
            <a:spLocks noGrp="1"/>
          </p:cNvSpPr>
          <p:nvPr>
            <p:ph type="subTitle" idx="1"/>
          </p:nvPr>
        </p:nvSpPr>
        <p:spPr>
          <a:xfrm>
            <a:off x="1371600" y="1930400"/>
            <a:ext cx="6400800" cy="762000"/>
          </a:xfrm>
        </p:spPr>
        <p:txBody>
          <a:bodyPr>
            <a:normAutofit lnSpcReduction="10000"/>
          </a:bodyPr>
          <a:lstStyle/>
          <a:p>
            <a:r>
              <a:rPr lang="en-US" sz="2000" dirty="0" smtClean="0"/>
              <a:t>Shanghai Ocean University</a:t>
            </a:r>
            <a:endParaRPr lang="en-US" sz="2000" dirty="0" smtClean="0"/>
          </a:p>
          <a:p>
            <a:r>
              <a:rPr lang="en-US" altLang="zh-CN" sz="2000" dirty="0" smtClean="0"/>
              <a:t>Fall, 2025</a:t>
            </a:r>
            <a:endParaRPr lang="en-US" sz="2000" dirty="0"/>
          </a:p>
        </p:txBody>
      </p:sp>
      <p:sp>
        <p:nvSpPr>
          <p:cNvPr id="4" name="Title 1"/>
          <p:cNvSpPr txBox="1"/>
          <p:nvPr/>
        </p:nvSpPr>
        <p:spPr>
          <a:xfrm>
            <a:off x="685800" y="863601"/>
            <a:ext cx="7772400" cy="990599"/>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600"/>
              </a:spcAft>
              <a:buClrTx/>
              <a:buSzTx/>
              <a:buFontTx/>
              <a:buNone/>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Ichthyology</a:t>
            </a:r>
            <a:endParaRPr kumimoji="0" lang="en-US" sz="3600" b="0" i="0" u="none" strike="noStrike" kern="1200" cap="none" spc="0" normalizeH="0" baseline="0" noProof="0" dirty="0">
              <a:ln>
                <a:noFill/>
              </a:ln>
              <a:solidFill>
                <a:schemeClr val="tx1"/>
              </a:solidFill>
              <a:effectLst/>
              <a:uLnTx/>
              <a:uFillTx/>
              <a:latin typeface="+mj-lt"/>
              <a:ea typeface="+mj-ea"/>
              <a:cs typeface="+mj-cs"/>
            </a:endParaRPr>
          </a:p>
        </p:txBody>
      </p:sp>
      <p:pic>
        <p:nvPicPr>
          <p:cNvPr id="7" name="Picture 6"/>
          <p:cNvPicPr>
            <a:picLocks noChangeAspect="1"/>
          </p:cNvPicPr>
          <p:nvPr/>
        </p:nvPicPr>
        <p:blipFill>
          <a:blip r:embed="rId1"/>
          <a:stretch>
            <a:fillRect/>
          </a:stretch>
        </p:blipFill>
        <p:spPr>
          <a:xfrm>
            <a:off x="685800" y="5207000"/>
            <a:ext cx="1816100" cy="736600"/>
          </a:xfrm>
          <a:prstGeom prst="rect">
            <a:avLst/>
          </a:prstGeom>
        </p:spPr>
      </p:pic>
      <p:pic>
        <p:nvPicPr>
          <p:cNvPr id="8" name="Picture 7"/>
          <p:cNvPicPr>
            <a:picLocks noChangeAspect="1"/>
          </p:cNvPicPr>
          <p:nvPr/>
        </p:nvPicPr>
        <p:blipFill>
          <a:blip r:embed="rId2"/>
          <a:stretch>
            <a:fillRect/>
          </a:stretch>
        </p:blipFill>
        <p:spPr>
          <a:xfrm>
            <a:off x="3657600" y="5207000"/>
            <a:ext cx="1828800" cy="736600"/>
          </a:xfrm>
          <a:prstGeom prst="rect">
            <a:avLst/>
          </a:prstGeom>
        </p:spPr>
      </p:pic>
      <p:pic>
        <p:nvPicPr>
          <p:cNvPr id="10" name="Picture 9"/>
          <p:cNvPicPr>
            <a:picLocks noChangeAspect="1"/>
          </p:cNvPicPr>
          <p:nvPr/>
        </p:nvPicPr>
        <p:blipFill>
          <a:blip r:embed="rId3"/>
          <a:stretch>
            <a:fillRect/>
          </a:stretch>
        </p:blipFill>
        <p:spPr>
          <a:xfrm>
            <a:off x="6642100" y="5207000"/>
            <a:ext cx="1816100" cy="736600"/>
          </a:xfrm>
          <a:prstGeom prst="rect">
            <a:avLst/>
          </a:prstGeom>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a:normAutofit/>
          </a:bodyPr>
          <a:lstStyle/>
          <a:p>
            <a:pPr>
              <a:spcAft>
                <a:spcPts val="1800"/>
              </a:spcAft>
            </a:pPr>
            <a:r>
              <a:rPr lang="zh-CN" altLang="en-US" dirty="0">
                <a:ea typeface="宋体" panose="02010600030101010101" pitchFamily="2" charset="-122"/>
                <a:cs typeface="宋体" panose="02010600030101010101" pitchFamily="2" charset="-122"/>
              </a:rPr>
              <a:t>顾敖</a:t>
            </a:r>
            <a:endParaRPr lang="zh-CN" altLang="en-US" dirty="0">
              <a:ea typeface="宋体" panose="02010600030101010101" pitchFamily="2" charset="-122"/>
              <a:cs typeface="宋体" panose="02010600030101010101" pitchFamily="2" charset="-122"/>
            </a:endParaRPr>
          </a:p>
          <a:p>
            <a:pPr lvl="1">
              <a:spcAft>
                <a:spcPts val="1800"/>
              </a:spcAft>
            </a:pPr>
            <a:r>
              <a:rPr lang="en-US" dirty="0" smtClean="0">
                <a:ea typeface="宋体" panose="02010600030101010101" pitchFamily="2" charset="-122"/>
                <a:cs typeface="宋体" panose="02010600030101010101" pitchFamily="2" charset="-122"/>
              </a:rPr>
              <a:t>What is bioenergetics model? Please give an example of studies on bioenergetics model in fish.</a:t>
            </a:r>
            <a:endParaRPr lang="en-US" dirty="0" smtClean="0">
              <a:ea typeface="宋体" panose="02010600030101010101" pitchFamily="2" charset="-122"/>
              <a:cs typeface="宋体" panose="02010600030101010101" pitchFamily="2" charset="-122"/>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Bioenergetics models</a:t>
            </a:r>
            <a:endParaRPr lang="en-US" dirty="0"/>
          </a:p>
        </p:txBody>
      </p:sp>
      <p:pic>
        <p:nvPicPr>
          <p:cNvPr id="4" name="Content Placeholder 3" descr="energy_equation.png"/>
          <p:cNvPicPr>
            <a:picLocks noGrp="1" noChangeAspect="1"/>
          </p:cNvPicPr>
          <p:nvPr>
            <p:ph idx="1"/>
          </p:nvPr>
        </p:nvPicPr>
        <p:blipFill>
          <a:blip r:embed="rId1"/>
          <a:srcRect l="-36731" r="-36731"/>
          <a:stretch>
            <a:fillRect/>
          </a:stretch>
        </p:blipFill>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t>
            </a:r>
            <a:r>
              <a:rPr lang="en-US" altLang="zh-CN" dirty="0" smtClean="0"/>
              <a:t>ummary</a:t>
            </a:r>
            <a:endParaRPr lang="en-US" dirty="0"/>
          </a:p>
        </p:txBody>
      </p:sp>
      <p:sp>
        <p:nvSpPr>
          <p:cNvPr id="3" name="Content Placeholder 2"/>
          <p:cNvSpPr>
            <a:spLocks noGrp="1"/>
          </p:cNvSpPr>
          <p:nvPr>
            <p:ph idx="1"/>
          </p:nvPr>
        </p:nvSpPr>
        <p:spPr/>
        <p:txBody>
          <a:bodyPr>
            <a:normAutofit fontScale="70000" lnSpcReduction="20000"/>
          </a:bodyPr>
          <a:lstStyle/>
          <a:p>
            <a:pPr>
              <a:spcAft>
                <a:spcPts val="3000"/>
              </a:spcAft>
            </a:pPr>
            <a:r>
              <a:rPr lang="en-US" dirty="0" smtClean="0"/>
              <a:t>Fishes need oxygen to provide energy for physiological function. In the presence of oxygen, far more energy can be derived from the metabolism of glucose than is possible in the absence of oxygen. Although </a:t>
            </a:r>
            <a:r>
              <a:rPr lang="en-US" dirty="0" err="1" smtClean="0"/>
              <a:t>anaerobi</a:t>
            </a:r>
            <a:r>
              <a:rPr lang="en-US" dirty="0" smtClean="0"/>
              <a:t> metabolism can provide some energy, it also results in the build up of lactate, which can inhibit further metabolism.</a:t>
            </a:r>
            <a:endParaRPr lang="en-US" dirty="0" smtClean="0"/>
          </a:p>
          <a:p>
            <a:pPr>
              <a:spcAft>
                <a:spcPts val="3000"/>
              </a:spcAft>
            </a:pPr>
            <a:r>
              <a:rPr lang="en-US" dirty="0" smtClean="0"/>
              <a:t>Water’s high density and viscosity, as compared to air, make it a difficult medium to move across respiratory surfaces. Water also contains considerably less oxygen than air, especially at elevated temperatures. Fish gills provide a large surface area for gas exchange, and the countercurrent flow of blood and water across the lamellae maximizes the efficiency of gas exchange by diffusion. Some fishes have special adaptations to allow them to breathe air.</a:t>
            </a:r>
            <a:endParaRPr lang="en-US" dirty="0" smtClean="0"/>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t>
            </a:r>
            <a:r>
              <a:rPr lang="en-US" altLang="zh-CN" dirty="0" smtClean="0"/>
              <a:t>ummary</a:t>
            </a:r>
            <a:endParaRPr lang="en-US" dirty="0"/>
          </a:p>
        </p:txBody>
      </p:sp>
      <p:sp>
        <p:nvSpPr>
          <p:cNvPr id="3" name="Content Placeholder 2"/>
          <p:cNvSpPr>
            <a:spLocks noGrp="1"/>
          </p:cNvSpPr>
          <p:nvPr>
            <p:ph idx="1"/>
          </p:nvPr>
        </p:nvSpPr>
        <p:spPr/>
        <p:txBody>
          <a:bodyPr>
            <a:normAutofit fontScale="70000" lnSpcReduction="20000"/>
          </a:bodyPr>
          <a:lstStyle/>
          <a:p>
            <a:pPr>
              <a:spcAft>
                <a:spcPts val="3000"/>
              </a:spcAft>
            </a:pPr>
            <a:r>
              <a:rPr lang="en-US" dirty="0" smtClean="0"/>
              <a:t>Blood transport of carbon dioxide and oxygen is closely linked because of hemoglobin’s sensitivity to pH. At metabolically active tissues, high levels of carbon dioxide result in lower pH, which enhances the release of oxygen by hemoglobin. The loss of carbon dioxide to the surrounding water at the gills results in an increase in pH, enhancing hemoglobin’s ability to bind oxygen</a:t>
            </a:r>
            <a:endParaRPr lang="en-US" dirty="0" smtClean="0"/>
          </a:p>
          <a:p>
            <a:r>
              <a:rPr lang="en-US" dirty="0" smtClean="0"/>
              <a:t>Metabolism is influenced by a wide variety of factors, including the presence of food in the gut, activity, age, sex, reproductive status, temperature, and season. Because of the impacts of these numerous factors, metabolic studies of fishes acclimated to controlled laboratory conditions may not accurately represent the metabolic rates of fishes in nature.</a:t>
            </a:r>
            <a:endParaRPr lang="en-US" dirty="0" smtClean="0"/>
          </a:p>
          <a:p>
            <a:pPr>
              <a:spcAft>
                <a:spcPts val="3000"/>
              </a:spcAft>
            </a:pPr>
            <a:endParaRPr lang="en-US" dirty="0"/>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t>
            </a:r>
            <a:r>
              <a:rPr lang="en-US" altLang="zh-CN" dirty="0" smtClean="0"/>
              <a:t>ummary</a:t>
            </a:r>
            <a:endParaRPr lang="en-US" dirty="0"/>
          </a:p>
        </p:txBody>
      </p:sp>
      <p:sp>
        <p:nvSpPr>
          <p:cNvPr id="3" name="Content Placeholder 2"/>
          <p:cNvSpPr>
            <a:spLocks noGrp="1"/>
          </p:cNvSpPr>
          <p:nvPr>
            <p:ph idx="1"/>
          </p:nvPr>
        </p:nvSpPr>
        <p:spPr/>
        <p:txBody>
          <a:bodyPr>
            <a:normAutofit/>
          </a:bodyPr>
          <a:lstStyle/>
          <a:p>
            <a:pPr>
              <a:spcAft>
                <a:spcPts val="3000"/>
              </a:spcAft>
            </a:pPr>
            <a:r>
              <a:rPr lang="en-US" sz="2200" dirty="0" smtClean="0"/>
              <a:t>Many fishes that live in the water column use buoyancy control mechanisms, such as the addition or release of gases from the gas bladder, to save energy.</a:t>
            </a:r>
            <a:endParaRPr lang="en-US" sz="2200" dirty="0" smtClean="0"/>
          </a:p>
          <a:p>
            <a:pPr>
              <a:spcAft>
                <a:spcPts val="3000"/>
              </a:spcAft>
            </a:pPr>
            <a:r>
              <a:rPr lang="en-US" sz="2200" dirty="0" smtClean="0"/>
              <a:t>Energy in food is made available by digestion. Although some mechanical breaking down of food is accomplished in the mouth or pharynx of some fishes, most digestion takes place in the stomach and intestine. The intestines also function in nutrient uptake. Some fishes that feed on plants rely on symbiotic microorganisms in the gut to help break down their food.</a:t>
            </a:r>
            <a:endParaRPr lang="en-US" sz="2200" dirty="0" smtClean="0"/>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t>
            </a:r>
            <a:r>
              <a:rPr lang="en-US" altLang="zh-CN" dirty="0" smtClean="0"/>
              <a:t>ummary</a:t>
            </a:r>
            <a:endParaRPr lang="en-US" dirty="0"/>
          </a:p>
        </p:txBody>
      </p:sp>
      <p:sp>
        <p:nvSpPr>
          <p:cNvPr id="3" name="Content Placeholder 2"/>
          <p:cNvSpPr>
            <a:spLocks noGrp="1"/>
          </p:cNvSpPr>
          <p:nvPr>
            <p:ph idx="1"/>
          </p:nvPr>
        </p:nvSpPr>
        <p:spPr/>
        <p:txBody>
          <a:bodyPr>
            <a:noAutofit/>
          </a:bodyPr>
          <a:lstStyle/>
          <a:p>
            <a:r>
              <a:rPr lang="en-US" sz="2200" dirty="0" smtClean="0"/>
              <a:t>Energy budgets indicate how the energy that is consumed is allocated. Some of the energy in food is not digestible and is subsequently excreted. Of the energy that is digested and absorbed, some must be used for basic metabolism and maintenance. Energy remaining after basic needs have been met can be used for growth and reproduction.</a:t>
            </a:r>
            <a:endParaRPr lang="en-US" sz="2200" dirty="0"/>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smtClean="0"/>
              <a:t>The term paper</a:t>
            </a:r>
            <a:endParaRPr lang="en-US" dirty="0"/>
          </a:p>
        </p:txBody>
      </p:sp>
      <p:sp>
        <p:nvSpPr>
          <p:cNvPr id="3" name="Content Placeholder 2"/>
          <p:cNvSpPr>
            <a:spLocks noGrp="1"/>
          </p:cNvSpPr>
          <p:nvPr>
            <p:ph idx="1"/>
          </p:nvPr>
        </p:nvSpPr>
        <p:spPr/>
        <p:txBody>
          <a:bodyPr>
            <a:normAutofit/>
          </a:bodyPr>
          <a:lstStyle/>
          <a:p>
            <a:pPr>
              <a:spcAft>
                <a:spcPts val="1200"/>
              </a:spcAft>
            </a:pPr>
            <a:r>
              <a:rPr lang="en-US" dirty="0" smtClean="0"/>
              <a:t>Note that introduction, general description and a preliminary list of references are due on </a:t>
            </a:r>
            <a:r>
              <a:rPr lang="en-US" dirty="0" smtClean="0">
                <a:solidFill>
                  <a:srgbClr val="FF0000"/>
                </a:solidFill>
              </a:rPr>
              <a:t>Nov</a:t>
            </a:r>
            <a:r>
              <a:rPr lang="en-US" dirty="0" smtClean="0">
                <a:solidFill>
                  <a:srgbClr val="FF0000"/>
                </a:solidFill>
              </a:rPr>
              <a:t> </a:t>
            </a:r>
            <a:r>
              <a:rPr lang="en-US" dirty="0">
                <a:solidFill>
                  <a:srgbClr val="FF0000"/>
                </a:solidFill>
              </a:rPr>
              <a:t>5</a:t>
            </a:r>
            <a:endParaRPr lang="en-US" dirty="0" smtClean="0">
              <a:solidFill>
                <a:srgbClr val="FF0000"/>
              </a:solidFill>
            </a:endParaRPr>
          </a:p>
          <a:p>
            <a:pPr>
              <a:spcAft>
                <a:spcPts val="1200"/>
              </a:spcAft>
            </a:pPr>
            <a:r>
              <a:rPr lang="en-US" dirty="0" smtClean="0"/>
              <a:t>You must have at least ten – and at least five of those must be from SCI journals</a:t>
            </a:r>
            <a:endParaRPr lang="en-US" dirty="0" smtClean="0"/>
          </a:p>
          <a:p>
            <a:pPr lvl="1">
              <a:spcAft>
                <a:spcPts val="1200"/>
              </a:spcAft>
            </a:pPr>
            <a:r>
              <a:rPr lang="zh-CN" altLang="en-US" dirty="0" smtClean="0"/>
              <a:t>百度学术、</a:t>
            </a:r>
            <a:r>
              <a:rPr lang="en-US" altLang="zh-CN" dirty="0" err="1" smtClean="0"/>
              <a:t>sciencedirect</a:t>
            </a:r>
            <a:r>
              <a:rPr lang="zh-CN" altLang="zh-CN" dirty="0" smtClean="0"/>
              <a:t>、</a:t>
            </a:r>
            <a:r>
              <a:rPr lang="en-US" altLang="zh-CN" dirty="0" err="1" smtClean="0"/>
              <a:t>webofscience</a:t>
            </a:r>
            <a:r>
              <a:rPr lang="en-US" altLang="zh-CN" dirty="0" smtClean="0"/>
              <a:t>…</a:t>
            </a:r>
            <a:endParaRPr lang="en-US" dirty="0" smtClean="0"/>
          </a:p>
          <a:p>
            <a:pPr>
              <a:spcAft>
                <a:spcPts val="1200"/>
              </a:spcAft>
            </a:pPr>
            <a:r>
              <a:rPr lang="en-US" dirty="0" smtClean="0"/>
              <a:t>Sent to me by email, </a:t>
            </a:r>
            <a:r>
              <a:rPr lang="en-US" dirty="0" smtClean="0">
                <a:hlinkClick r:id="rId1"/>
              </a:rPr>
              <a:t>chli@shou.edu.cn</a:t>
            </a:r>
            <a:endParaRPr lang="en-US" dirty="0" smtClean="0"/>
          </a:p>
          <a:p>
            <a:pPr>
              <a:spcAft>
                <a:spcPts val="1200"/>
              </a:spcAft>
              <a:buNone/>
            </a:pPr>
            <a:endParaRPr lang="en-US" dirty="0"/>
          </a:p>
        </p:txBody>
      </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1A1A1A"/>
                </a:solidFill>
                <a:latin typeface="Helvetica"/>
              </a:rPr>
              <a:t>The Science Citation Index (SCI)</a:t>
            </a:r>
            <a:endParaRPr lang="en-US" dirty="0"/>
          </a:p>
        </p:txBody>
      </p:sp>
      <p:sp>
        <p:nvSpPr>
          <p:cNvPr id="3" name="Content Placeholder 2"/>
          <p:cNvSpPr>
            <a:spLocks noGrp="1"/>
          </p:cNvSpPr>
          <p:nvPr>
            <p:ph idx="1"/>
          </p:nvPr>
        </p:nvSpPr>
        <p:spPr/>
        <p:txBody>
          <a:bodyPr>
            <a:normAutofit/>
          </a:bodyPr>
          <a:lstStyle/>
          <a:p>
            <a:pPr>
              <a:spcAft>
                <a:spcPts val="1800"/>
              </a:spcAft>
            </a:pPr>
            <a:r>
              <a:rPr lang="en-US" sz="2200" dirty="0" smtClean="0"/>
              <a:t>A citation index originally produced by the Institute for Scientific Information (ISI) and created by Eugene Garfield.</a:t>
            </a:r>
            <a:endParaRPr lang="en-US" sz="2200" dirty="0" smtClean="0"/>
          </a:p>
          <a:p>
            <a:pPr>
              <a:spcAft>
                <a:spcPts val="1800"/>
              </a:spcAft>
            </a:pPr>
            <a:r>
              <a:rPr lang="en-US" sz="2200" dirty="0" smtClean="0"/>
              <a:t>The journal impact factor (IF) in a given year is the ratio of the number of times the paper is cited in the preceding two years divided by paper published.</a:t>
            </a:r>
            <a:endParaRPr lang="en-US" sz="2200" dirty="0" smtClean="0"/>
          </a:p>
          <a:p>
            <a:pPr>
              <a:spcAft>
                <a:spcPts val="1800"/>
              </a:spcAft>
            </a:pPr>
            <a:r>
              <a:rPr lang="en-US" sz="2200" dirty="0" smtClean="0"/>
              <a:t>In recent years, research publication in Science Citation Index (SCI) journals with impact factor (IF) has become a prerequisite for a researcher or a professional seeking placement in reputed academia or research organizations.</a:t>
            </a:r>
            <a:endParaRPr lang="en-US" sz="2200" dirty="0" smtClean="0"/>
          </a:p>
          <a:p>
            <a:pPr>
              <a:spcAft>
                <a:spcPts val="1800"/>
              </a:spcAft>
            </a:pPr>
            <a:endParaRPr lang="en-US" sz="2200" dirty="0"/>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Times-Roman"/>
              </a:rPr>
              <a:t>References</a:t>
            </a:r>
            <a:endParaRPr lang="en-US" dirty="0"/>
          </a:p>
        </p:txBody>
      </p:sp>
      <p:sp>
        <p:nvSpPr>
          <p:cNvPr id="3" name="Content Placeholder 2"/>
          <p:cNvSpPr>
            <a:spLocks noGrp="1"/>
          </p:cNvSpPr>
          <p:nvPr>
            <p:ph idx="1"/>
          </p:nvPr>
        </p:nvSpPr>
        <p:spPr/>
        <p:txBody>
          <a:bodyPr>
            <a:noAutofit/>
          </a:bodyPr>
          <a:lstStyle/>
          <a:p>
            <a:pPr>
              <a:spcAft>
                <a:spcPts val="1800"/>
              </a:spcAft>
            </a:pPr>
            <a:r>
              <a:rPr lang="en-US" sz="2200" dirty="0" smtClean="0"/>
              <a:t>Citation in text - Please ensure that every reference cited in the text is also present in the reference list (and vice versa). </a:t>
            </a:r>
            <a:endParaRPr lang="en-US" sz="2200" dirty="0" smtClean="0"/>
          </a:p>
          <a:p>
            <a:pPr>
              <a:spcAft>
                <a:spcPts val="1800"/>
              </a:spcAft>
            </a:pPr>
            <a:r>
              <a:rPr lang="en-US" sz="2200" dirty="0" smtClean="0"/>
              <a:t>Web references - As a minimum, the full URL should be given and the date when the reference was last accessed.</a:t>
            </a:r>
            <a:endParaRPr lang="en-US" sz="2200" dirty="0" smtClean="0"/>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Times-Roman"/>
              </a:rPr>
              <a:t>References</a:t>
            </a:r>
            <a:endParaRPr lang="en-US" dirty="0"/>
          </a:p>
        </p:txBody>
      </p:sp>
      <p:sp>
        <p:nvSpPr>
          <p:cNvPr id="3" name="Content Placeholder 2"/>
          <p:cNvSpPr>
            <a:spLocks noGrp="1"/>
          </p:cNvSpPr>
          <p:nvPr>
            <p:ph idx="1"/>
          </p:nvPr>
        </p:nvSpPr>
        <p:spPr/>
        <p:txBody>
          <a:bodyPr>
            <a:noAutofit/>
          </a:bodyPr>
          <a:lstStyle/>
          <a:p>
            <a:pPr>
              <a:spcAft>
                <a:spcPts val="600"/>
              </a:spcAft>
            </a:pPr>
            <a:r>
              <a:rPr lang="en-US" sz="2000" dirty="0" smtClean="0"/>
              <a:t>Reference to a journal publication: Van der Geer, J., </a:t>
            </a:r>
            <a:r>
              <a:rPr lang="en-US" sz="2000" dirty="0" err="1" smtClean="0"/>
              <a:t>Hanraads</a:t>
            </a:r>
            <a:r>
              <a:rPr lang="en-US" sz="2000" dirty="0" smtClean="0"/>
              <a:t>, J.A.J., Lupton, R.A., 2010. The art of writing a scientific article. J. Sci. </a:t>
            </a:r>
            <a:r>
              <a:rPr lang="en-US" sz="2000" dirty="0" err="1" smtClean="0"/>
              <a:t>Commun</a:t>
            </a:r>
            <a:r>
              <a:rPr lang="en-US" sz="2000" dirty="0" smtClean="0"/>
              <a:t>. 163, 51–59. </a:t>
            </a:r>
            <a:endParaRPr lang="en-US" sz="2000" dirty="0" smtClean="0"/>
          </a:p>
          <a:p>
            <a:pPr>
              <a:spcAft>
                <a:spcPts val="600"/>
              </a:spcAft>
            </a:pPr>
            <a:r>
              <a:rPr lang="en-US" sz="2000" dirty="0" smtClean="0"/>
              <a:t>Reference to a book: </a:t>
            </a:r>
            <a:r>
              <a:rPr lang="en-US" sz="2000" dirty="0" err="1" smtClean="0"/>
              <a:t>Strunk</a:t>
            </a:r>
            <a:r>
              <a:rPr lang="en-US" sz="2000" dirty="0" smtClean="0"/>
              <a:t> Jr., W., White, E.B., 2000. The Elements of Style, fourth ed. Longman, New York. </a:t>
            </a:r>
            <a:endParaRPr lang="en-US" sz="2000" dirty="0" smtClean="0"/>
          </a:p>
          <a:p>
            <a:pPr>
              <a:spcAft>
                <a:spcPts val="600"/>
              </a:spcAft>
            </a:pPr>
            <a:r>
              <a:rPr lang="en-US" sz="2000" dirty="0" smtClean="0"/>
              <a:t>Reference to a chapter in an edited book: </a:t>
            </a:r>
            <a:r>
              <a:rPr lang="en-US" sz="2000" dirty="0" err="1" smtClean="0"/>
              <a:t>Mettam</a:t>
            </a:r>
            <a:r>
              <a:rPr lang="en-US" sz="2000" dirty="0" smtClean="0"/>
              <a:t>, G.R., Adams, L.B., 2009. How to prepare an electronic version of your article, in: Jones, B.S., Smith , R.Z. (Eds.), Introduction to the Electronic Age. E-Publishing Inc., New York, pp. 281–304.</a:t>
            </a:r>
            <a:endParaRPr lang="en-US" sz="2000" dirty="0" smtClean="0"/>
          </a:p>
          <a:p>
            <a:pPr>
              <a:spcAft>
                <a:spcPts val="600"/>
              </a:spcAft>
            </a:pPr>
            <a:r>
              <a:rPr lang="en-US" sz="2000" dirty="0" smtClean="0"/>
              <a:t>Reference to a </a:t>
            </a:r>
            <a:r>
              <a:rPr lang="en-US" sz="2000" dirty="0" err="1" smtClean="0"/>
              <a:t>website:Cancer</a:t>
            </a:r>
            <a:r>
              <a:rPr lang="en-US" sz="2000" dirty="0" smtClean="0"/>
              <a:t> Research UK, 1975. Cancer statistics reports for the UK. </a:t>
            </a:r>
            <a:r>
              <a:rPr lang="en-US" sz="2000" dirty="0" err="1" smtClean="0"/>
              <a:t>http://www.cancerresearchuk.org/aboutcancer/statistics/cancerstatsreport/</a:t>
            </a:r>
            <a:r>
              <a:rPr lang="en-US" sz="2000" dirty="0" smtClean="0"/>
              <a:t> (accessed 13.03.03).</a:t>
            </a:r>
            <a:endParaRPr lang="en-US" sz="2000" dirty="0" smtClean="0"/>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Metabolic rate</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Metabolic rates can be influenced by a variety of factors, including </a:t>
            </a:r>
            <a:endParaRPr lang="en-US" dirty="0" smtClean="0"/>
          </a:p>
          <a:p>
            <a:pPr lvl="1"/>
            <a:r>
              <a:rPr lang="en-US" dirty="0" smtClean="0"/>
              <a:t>Age</a:t>
            </a:r>
            <a:endParaRPr lang="en-US" dirty="0" smtClean="0"/>
          </a:p>
          <a:p>
            <a:pPr lvl="1"/>
            <a:r>
              <a:rPr lang="en-US" dirty="0" smtClean="0"/>
              <a:t>Sex</a:t>
            </a:r>
            <a:endParaRPr lang="en-US" dirty="0" smtClean="0"/>
          </a:p>
          <a:p>
            <a:pPr lvl="1"/>
            <a:r>
              <a:rPr lang="en-US" dirty="0" smtClean="0"/>
              <a:t>Reproductive status</a:t>
            </a:r>
            <a:endParaRPr lang="en-US" dirty="0" smtClean="0"/>
          </a:p>
          <a:p>
            <a:pPr lvl="1"/>
            <a:r>
              <a:rPr lang="en-US" dirty="0" smtClean="0"/>
              <a:t>Food in the gut</a:t>
            </a:r>
            <a:endParaRPr lang="en-US" dirty="0" smtClean="0"/>
          </a:p>
          <a:p>
            <a:pPr lvl="1"/>
            <a:r>
              <a:rPr lang="en-US" dirty="0" smtClean="0"/>
              <a:t>Physiological stress</a:t>
            </a:r>
            <a:endParaRPr lang="en-US" dirty="0" smtClean="0"/>
          </a:p>
          <a:p>
            <a:pPr lvl="1"/>
            <a:r>
              <a:rPr lang="en-US" dirty="0" smtClean="0"/>
              <a:t>Activity</a:t>
            </a:r>
            <a:endParaRPr lang="en-US" dirty="0" smtClean="0"/>
          </a:p>
          <a:p>
            <a:pPr lvl="1"/>
            <a:r>
              <a:rPr lang="en-US" dirty="0" smtClean="0"/>
              <a:t>Season</a:t>
            </a:r>
            <a:endParaRPr lang="en-US" dirty="0" smtClean="0"/>
          </a:p>
          <a:p>
            <a:pPr lvl="1"/>
            <a:r>
              <a:rPr lang="en-US" dirty="0" smtClean="0"/>
              <a:t>Temperature</a:t>
            </a:r>
            <a:endParaRPr lang="en-US" dirty="0"/>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2"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fontScale="90000"/>
          </a:bodyPr>
          <a:lstStyle/>
          <a:p>
            <a:r>
              <a:rPr lang="en-US" dirty="0" smtClean="0"/>
              <a:t>Presentation for next week</a:t>
            </a:r>
            <a:br>
              <a:rPr lang="en-US" dirty="0" smtClean="0"/>
            </a:br>
            <a:r>
              <a:rPr lang="en-US" sz="3555" dirty="0" smtClean="0">
                <a:solidFill>
                  <a:srgbClr val="FF0000"/>
                </a:solidFill>
              </a:rPr>
              <a:t>(</a:t>
            </a:r>
            <a:r>
              <a:rPr lang="en-US" altLang="zh-CN" sz="3555" dirty="0" smtClean="0">
                <a:solidFill>
                  <a:srgbClr val="FF0000"/>
                </a:solidFill>
              </a:rPr>
              <a:t>Nov 14</a:t>
            </a:r>
            <a:r>
              <a:rPr lang="en-US" sz="3555" dirty="0" smtClean="0">
                <a:solidFill>
                  <a:srgbClr val="FF0000"/>
                </a:solidFill>
              </a:rPr>
              <a:t>)</a:t>
            </a:r>
            <a:endParaRPr lang="en-US" sz="3555" dirty="0">
              <a:solidFill>
                <a:srgbClr val="FF0000"/>
              </a:solidFill>
            </a:endParaRPr>
          </a:p>
        </p:txBody>
      </p:sp>
      <p:sp>
        <p:nvSpPr>
          <p:cNvPr id="7" name="Content Placeholder 6"/>
          <p:cNvSpPr>
            <a:spLocks noGrp="1"/>
          </p:cNvSpPr>
          <p:nvPr>
            <p:ph idx="1"/>
          </p:nvPr>
        </p:nvSpPr>
        <p:spPr/>
        <p:txBody>
          <a:bodyPr>
            <a:normAutofit fontScale="72500"/>
          </a:bodyPr>
          <a:lstStyle/>
          <a:p>
            <a:pPr>
              <a:spcAft>
                <a:spcPts val="1800"/>
              </a:spcAft>
            </a:pPr>
            <a:r>
              <a:rPr lang="zh-CN" altLang="en-US" dirty="0" smtClean="0">
                <a:ea typeface="宋体" panose="02010600030101010101" pitchFamily="2" charset="-122"/>
                <a:cs typeface="宋体" panose="02010600030101010101" pitchFamily="2" charset="-122"/>
                <a:sym typeface="+mn-ea"/>
              </a:rPr>
              <a:t>张鑫喨</a:t>
            </a:r>
            <a:endParaRPr lang="zh-CN" altLang="en-US" dirty="0" smtClean="0">
              <a:ea typeface="宋体" panose="02010600030101010101" pitchFamily="2" charset="-122"/>
              <a:cs typeface="宋体" panose="02010600030101010101" pitchFamily="2" charset="-122"/>
              <a:sym typeface="+mn-ea"/>
            </a:endParaRPr>
          </a:p>
          <a:p>
            <a:pPr lvl="1">
              <a:spcAft>
                <a:spcPts val="1800"/>
              </a:spcAft>
            </a:pPr>
            <a:r>
              <a:rPr lang="en-US" dirty="0" smtClean="0">
                <a:ea typeface="宋体" panose="02010600030101010101" pitchFamily="2" charset="-122"/>
                <a:cs typeface="宋体" panose="02010600030101010101" pitchFamily="2" charset="-122"/>
              </a:rPr>
              <a:t>Describe what does thyroxin do and give two examples in different species</a:t>
            </a:r>
            <a:endParaRPr lang="en-US" dirty="0" smtClean="0">
              <a:ea typeface="宋体" panose="02010600030101010101" pitchFamily="2" charset="-122"/>
              <a:cs typeface="宋体" panose="02010600030101010101" pitchFamily="2" charset="-122"/>
            </a:endParaRPr>
          </a:p>
          <a:p>
            <a:pPr>
              <a:spcAft>
                <a:spcPts val="1800"/>
              </a:spcAft>
            </a:pPr>
            <a:r>
              <a:rPr lang="zh-CN" altLang="en-US" dirty="0" smtClean="0">
                <a:ea typeface="宋体" panose="02010600030101010101" pitchFamily="2" charset="-122"/>
                <a:cs typeface="宋体" panose="02010600030101010101" pitchFamily="2" charset="-122"/>
                <a:sym typeface="+mn-ea"/>
              </a:rPr>
              <a:t>刘语涵</a:t>
            </a:r>
            <a:endParaRPr lang="zh-CN" altLang="en-US" dirty="0" smtClean="0">
              <a:ea typeface="宋体" panose="02010600030101010101" pitchFamily="2" charset="-122"/>
              <a:cs typeface="宋体" panose="02010600030101010101" pitchFamily="2" charset="-122"/>
              <a:sym typeface="+mn-ea"/>
            </a:endParaRPr>
          </a:p>
          <a:p>
            <a:pPr lvl="1">
              <a:spcAft>
                <a:spcPts val="1800"/>
              </a:spcAft>
            </a:pPr>
            <a:r>
              <a:rPr lang="en-US" dirty="0" smtClean="0">
                <a:ea typeface="宋体" panose="02010600030101010101" pitchFamily="2" charset="-122"/>
                <a:cs typeface="宋体" panose="02010600030101010101" pitchFamily="2" charset="-122"/>
              </a:rPr>
              <a:t>Explain osmoregulation in elasmobranchs, freshwater and marine teleosts.</a:t>
            </a:r>
            <a:endParaRPr lang="en-US" dirty="0" smtClean="0">
              <a:ea typeface="宋体" panose="02010600030101010101" pitchFamily="2" charset="-122"/>
              <a:cs typeface="宋体" panose="02010600030101010101" pitchFamily="2" charset="-122"/>
            </a:endParaRPr>
          </a:p>
          <a:p>
            <a:pPr>
              <a:spcAft>
                <a:spcPts val="1800"/>
              </a:spcAft>
            </a:pPr>
            <a:r>
              <a:rPr lang="zh-CN" altLang="en-US" dirty="0" smtClean="0">
                <a:ea typeface="宋体" panose="02010600030101010101" pitchFamily="2" charset="-122"/>
                <a:cs typeface="宋体" panose="02010600030101010101" pitchFamily="2" charset="-122"/>
                <a:sym typeface="+mn-ea"/>
              </a:rPr>
              <a:t>施瀚阳</a:t>
            </a:r>
            <a:endParaRPr lang="zh-CN" altLang="en-US" dirty="0">
              <a:ea typeface="宋体" panose="02010600030101010101" pitchFamily="2" charset="-122"/>
              <a:cs typeface="宋体" panose="02010600030101010101" pitchFamily="2" charset="-122"/>
            </a:endParaRPr>
          </a:p>
          <a:p>
            <a:pPr lvl="1">
              <a:spcAft>
                <a:spcPts val="1800"/>
              </a:spcAft>
            </a:pPr>
            <a:r>
              <a:rPr lang="en-US" dirty="0" smtClean="0">
                <a:ea typeface="宋体" panose="02010600030101010101" pitchFamily="2" charset="-122"/>
                <a:cs typeface="宋体" panose="02010600030101010101" pitchFamily="2" charset="-122"/>
              </a:rPr>
              <a:t>What are the innate and adaptive immune systems?</a:t>
            </a:r>
            <a:endParaRPr lang="en-US" dirty="0" smtClean="0">
              <a:ea typeface="宋体" panose="02010600030101010101" pitchFamily="2" charset="-122"/>
              <a:cs typeface="宋体" panose="02010600030101010101" pitchFamily="2" charset="-122"/>
            </a:endParaRP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Have a nice week!</a:t>
            </a:r>
            <a:endParaRPr lang="en-US" dirty="0"/>
          </a:p>
        </p:txBody>
      </p:sp>
      <p:sp>
        <p:nvSpPr>
          <p:cNvPr id="4" name="TextBox 3"/>
          <p:cNvSpPr txBox="1"/>
          <p:nvPr/>
        </p:nvSpPr>
        <p:spPr>
          <a:xfrm>
            <a:off x="3886200" y="3378199"/>
            <a:ext cx="4452215" cy="369332"/>
          </a:xfrm>
          <a:prstGeom prst="rect">
            <a:avLst/>
          </a:prstGeom>
          <a:noFill/>
        </p:spPr>
        <p:txBody>
          <a:bodyPr wrap="square" rtlCol="0">
            <a:spAutoFit/>
          </a:bodyPr>
          <a:lstStyle/>
          <a:p>
            <a:r>
              <a:rPr lang="en-US" altLang="zh-CN" dirty="0" smtClean="0"/>
              <a:t>Hilsa shad (</a:t>
            </a:r>
            <a:r>
              <a:rPr lang="en-US" altLang="zh-CN" i="1" dirty="0" smtClean="0"/>
              <a:t>Tenualosa ilisha</a:t>
            </a:r>
            <a:r>
              <a:rPr lang="en-US" altLang="zh-CN" dirty="0" smtClean="0"/>
              <a:t>),</a:t>
            </a:r>
            <a:r>
              <a:rPr lang="zh-CN" altLang="en-US" dirty="0" smtClean="0"/>
              <a:t> </a:t>
            </a:r>
            <a:r>
              <a:rPr lang="en-US" altLang="zh-CN" dirty="0" smtClean="0"/>
              <a:t>Bangladesh</a:t>
            </a:r>
            <a:endParaRPr lang="en-US" dirty="0"/>
          </a:p>
        </p:txBody>
      </p:sp>
      <p:pic>
        <p:nvPicPr>
          <p:cNvPr id="5" name="Picture 4" descr="39.pic_hd.jpg"/>
          <p:cNvPicPr>
            <a:picLocks noChangeAspect="1"/>
          </p:cNvPicPr>
          <p:nvPr/>
        </p:nvPicPr>
        <p:blipFill>
          <a:blip r:embed="rId1"/>
          <a:stretch>
            <a:fillRect/>
          </a:stretch>
        </p:blipFill>
        <p:spPr>
          <a:xfrm>
            <a:off x="805584" y="1549399"/>
            <a:ext cx="2814638" cy="5003801"/>
          </a:xfrm>
          <a:prstGeom prst="rect">
            <a:avLst/>
          </a:prstGeom>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i="1" dirty="0" err="1" smtClean="0"/>
              <a:t>Tenualosa</a:t>
            </a:r>
            <a:r>
              <a:rPr lang="en-US" altLang="zh-CN" i="1" dirty="0" smtClean="0"/>
              <a:t> </a:t>
            </a:r>
            <a:r>
              <a:rPr lang="en-US" altLang="zh-CN" i="1" dirty="0" err="1" smtClean="0"/>
              <a:t>reevesii</a:t>
            </a:r>
            <a:endParaRPr lang="zh-CN" altLang="en-US" i="1" dirty="0"/>
          </a:p>
        </p:txBody>
      </p:sp>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16200000">
            <a:off x="3807089" y="3598598"/>
            <a:ext cx="1529821" cy="3933825"/>
          </a:xfrm>
          <a:prstGeom prst="rect">
            <a:avLst/>
          </a:prstGeom>
        </p:spPr>
      </p:pic>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3999" y="1905000"/>
            <a:ext cx="3556000" cy="26670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Metabolic rate</a:t>
            </a:r>
            <a:endParaRPr lang="en-US" dirty="0"/>
          </a:p>
        </p:txBody>
      </p:sp>
      <p:sp>
        <p:nvSpPr>
          <p:cNvPr id="3" name="Content Placeholder 2"/>
          <p:cNvSpPr>
            <a:spLocks noGrp="1"/>
          </p:cNvSpPr>
          <p:nvPr>
            <p:ph idx="1"/>
          </p:nvPr>
        </p:nvSpPr>
        <p:spPr/>
        <p:txBody>
          <a:bodyPr>
            <a:normAutofit/>
          </a:bodyPr>
          <a:lstStyle/>
          <a:p>
            <a:pPr>
              <a:spcAft>
                <a:spcPts val="1200"/>
              </a:spcAft>
            </a:pPr>
            <a:r>
              <a:rPr lang="en-US" sz="2400" b="1" dirty="0" smtClean="0"/>
              <a:t>Standard metabolic rate </a:t>
            </a:r>
            <a:r>
              <a:rPr lang="en-US" sz="2400" dirty="0" smtClean="0"/>
              <a:t>is often defined as the metabolic rate of a fish while it is at rest and has no food in its gut</a:t>
            </a:r>
            <a:endParaRPr lang="en-US" sz="2400" dirty="0" smtClean="0"/>
          </a:p>
          <a:p>
            <a:pPr>
              <a:spcAft>
                <a:spcPts val="1200"/>
              </a:spcAft>
            </a:pPr>
            <a:r>
              <a:rPr lang="en-US" sz="2400" b="1" dirty="0" smtClean="0"/>
              <a:t>routine metabolic rate</a:t>
            </a:r>
            <a:r>
              <a:rPr lang="en-US" sz="2400" dirty="0" smtClean="0"/>
              <a:t> is often used to indicate that the rate was measured during routine activity levels</a:t>
            </a:r>
            <a:endParaRPr lang="en-US" sz="2400" dirty="0" smtClean="0"/>
          </a:p>
          <a:p>
            <a:pPr>
              <a:spcAft>
                <a:spcPts val="1200"/>
              </a:spcAft>
            </a:pPr>
            <a:r>
              <a:rPr lang="en-US" sz="2400" dirty="0" smtClean="0"/>
              <a:t>The difference between the standard metabolic rate and the maximum metabolic rate at any given temperature is known as the </a:t>
            </a:r>
            <a:r>
              <a:rPr lang="en-US" sz="2400" b="1" dirty="0" smtClean="0"/>
              <a:t>metabolic scope</a:t>
            </a:r>
            <a:endParaRPr lang="en-US" sz="2400" b="1" dirty="0"/>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2"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Measure metabolic rate</a:t>
            </a:r>
            <a:endParaRPr lang="en-US" dirty="0"/>
          </a:p>
        </p:txBody>
      </p:sp>
      <p:sp>
        <p:nvSpPr>
          <p:cNvPr id="3" name="Content Placeholder 2"/>
          <p:cNvSpPr>
            <a:spLocks noGrp="1"/>
          </p:cNvSpPr>
          <p:nvPr>
            <p:ph idx="1"/>
          </p:nvPr>
        </p:nvSpPr>
        <p:spPr/>
        <p:txBody>
          <a:bodyPr>
            <a:normAutofit/>
          </a:bodyPr>
          <a:lstStyle/>
          <a:p>
            <a:pPr>
              <a:spcAft>
                <a:spcPts val="1200"/>
              </a:spcAft>
            </a:pPr>
            <a:r>
              <a:rPr lang="en-US" sz="2400" dirty="0" smtClean="0"/>
              <a:t>Oxygen co</a:t>
            </a:r>
            <a:r>
              <a:rPr lang="en-US" altLang="zh-CN" sz="2400" dirty="0" smtClean="0"/>
              <a:t>n</a:t>
            </a:r>
            <a:r>
              <a:rPr lang="en-US" sz="2400" dirty="0" smtClean="0"/>
              <a:t>sumption</a:t>
            </a:r>
            <a:endParaRPr lang="en-US" sz="2400" dirty="0" smtClean="0"/>
          </a:p>
          <a:p>
            <a:pPr>
              <a:spcAft>
                <a:spcPts val="1200"/>
              </a:spcAft>
            </a:pPr>
            <a:r>
              <a:rPr lang="en-US" sz="2400" dirty="0" smtClean="0"/>
              <a:t>Why is it useful to measure metabolic rate?</a:t>
            </a:r>
            <a:endParaRPr lang="en-US" sz="2400" dirty="0"/>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2"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Energetics</a:t>
            </a:r>
            <a:endParaRPr lang="en-US" dirty="0"/>
          </a:p>
        </p:txBody>
      </p:sp>
      <p:sp>
        <p:nvSpPr>
          <p:cNvPr id="3" name="Content Placeholder 2"/>
          <p:cNvSpPr>
            <a:spLocks noGrp="1"/>
          </p:cNvSpPr>
          <p:nvPr>
            <p:ph idx="1"/>
          </p:nvPr>
        </p:nvSpPr>
        <p:spPr/>
        <p:txBody>
          <a:bodyPr/>
          <a:lstStyle/>
          <a:p>
            <a:pPr>
              <a:spcAft>
                <a:spcPts val="1200"/>
              </a:spcAft>
            </a:pPr>
            <a:r>
              <a:rPr lang="en-US" dirty="0" smtClean="0"/>
              <a:t>Swimming</a:t>
            </a:r>
            <a:endParaRPr lang="en-US" dirty="0" smtClean="0"/>
          </a:p>
          <a:p>
            <a:pPr>
              <a:spcAft>
                <a:spcPts val="1200"/>
              </a:spcAft>
            </a:pPr>
            <a:r>
              <a:rPr lang="en-US" dirty="0" smtClean="0"/>
              <a:t>Buoyancy regulation</a:t>
            </a:r>
            <a:endParaRPr lang="en-US" dirty="0" smtClean="0"/>
          </a:p>
          <a:p>
            <a:pPr>
              <a:spcAft>
                <a:spcPts val="1200"/>
              </a:spcAft>
            </a:pPr>
            <a:r>
              <a:rPr lang="en-US" dirty="0" smtClean="0"/>
              <a:t>Energy intake</a:t>
            </a:r>
            <a:endParaRPr lang="en-US" dirty="0" smtClean="0"/>
          </a:p>
          <a:p>
            <a:pPr>
              <a:spcAft>
                <a:spcPts val="1200"/>
              </a:spcAft>
            </a:pPr>
            <a:r>
              <a:rPr lang="en-US" dirty="0" smtClean="0"/>
              <a:t>Bioenergetics models</a:t>
            </a:r>
            <a:endParaRPr lang="en-US" dirty="0"/>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7800"/>
            <a:ext cx="8229600" cy="3810000"/>
          </a:xfrm>
        </p:spPr>
        <p:txBody>
          <a:bodyPr/>
          <a:lstStyle/>
          <a:p>
            <a:r>
              <a:rPr lang="en-US" dirty="0" smtClean="0"/>
              <a:t>Minimize the cost of swimming</a:t>
            </a:r>
            <a:endParaRPr lang="en-US" dirty="0" smtClean="0"/>
          </a:p>
          <a:p>
            <a:r>
              <a:rPr lang="en-US" dirty="0" smtClean="0"/>
              <a:t>regulate buoyancy by regulating the size of the gas bladder</a:t>
            </a:r>
            <a:endParaRPr lang="en-US" dirty="0" smtClean="0"/>
          </a:p>
          <a:p>
            <a:pPr lvl="1"/>
            <a:r>
              <a:rPr lang="en-US" dirty="0" err="1" smtClean="0"/>
              <a:t>Physostomous</a:t>
            </a:r>
            <a:endParaRPr lang="en-US" dirty="0" smtClean="0"/>
          </a:p>
          <a:p>
            <a:pPr lvl="1"/>
            <a:r>
              <a:rPr lang="en-US" dirty="0" err="1" smtClean="0"/>
              <a:t>Physoclistous</a:t>
            </a:r>
            <a:endParaRPr lang="en-US" dirty="0" smtClean="0"/>
          </a:p>
          <a:p>
            <a:pPr lvl="1"/>
            <a:r>
              <a:rPr lang="en-US" dirty="0" smtClean="0"/>
              <a:t>cartilaginous skeleton in elasmobranchs, </a:t>
            </a:r>
            <a:r>
              <a:rPr lang="en-US" dirty="0" err="1" smtClean="0"/>
              <a:t>squalene</a:t>
            </a:r>
            <a:r>
              <a:rPr lang="en-US" dirty="0" smtClean="0"/>
              <a:t>, wax esters, </a:t>
            </a:r>
            <a:endParaRPr lang="en-US" dirty="0" smtClean="0"/>
          </a:p>
          <a:p>
            <a:endParaRPr lang="en-US" dirty="0"/>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2"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86000" y="533400"/>
            <a:ext cx="4572000" cy="461665"/>
          </a:xfrm>
          <a:prstGeom prst="rect">
            <a:avLst/>
          </a:prstGeom>
        </p:spPr>
        <p:txBody>
          <a:bodyPr wrap="square">
            <a:spAutoFit/>
          </a:bodyPr>
          <a:lstStyle/>
          <a:p>
            <a:r>
              <a:rPr lang="en-US" sz="2400" dirty="0" smtClean="0"/>
              <a:t>The lumpfish (</a:t>
            </a:r>
            <a:r>
              <a:rPr lang="en-US" sz="2400" i="1" dirty="0" err="1" smtClean="0"/>
              <a:t>Cyclopterus</a:t>
            </a:r>
            <a:r>
              <a:rPr lang="en-US" sz="2400" i="1" dirty="0" smtClean="0"/>
              <a:t> </a:t>
            </a:r>
            <a:r>
              <a:rPr lang="en-US" sz="2400" i="1" dirty="0" err="1" smtClean="0"/>
              <a:t>lumpus</a:t>
            </a:r>
            <a:r>
              <a:rPr lang="en-US" sz="2400" dirty="0" smtClean="0"/>
              <a:t>)</a:t>
            </a:r>
            <a:endParaRPr lang="en-US" sz="2400" dirty="0"/>
          </a:p>
        </p:txBody>
      </p:sp>
      <p:pic>
        <p:nvPicPr>
          <p:cNvPr id="6" name="Picture 5" descr="lumpfishroeblackinjar.jpg"/>
          <p:cNvPicPr>
            <a:picLocks noChangeAspect="1"/>
          </p:cNvPicPr>
          <p:nvPr/>
        </p:nvPicPr>
        <p:blipFill>
          <a:blip r:embed="rId1"/>
          <a:stretch>
            <a:fillRect/>
          </a:stretch>
        </p:blipFill>
        <p:spPr>
          <a:xfrm>
            <a:off x="762000" y="1905000"/>
            <a:ext cx="1524000" cy="1533525"/>
          </a:xfrm>
          <a:prstGeom prst="rect">
            <a:avLst/>
          </a:prstGeom>
        </p:spPr>
      </p:pic>
      <p:pic>
        <p:nvPicPr>
          <p:cNvPr id="7" name="Picture 6" descr="lumpfish.jpg"/>
          <p:cNvPicPr>
            <a:picLocks noChangeAspect="1"/>
          </p:cNvPicPr>
          <p:nvPr/>
        </p:nvPicPr>
        <p:blipFill>
          <a:blip r:embed="rId2"/>
          <a:stretch>
            <a:fillRect/>
          </a:stretch>
        </p:blipFill>
        <p:spPr>
          <a:xfrm>
            <a:off x="3505200" y="2359025"/>
            <a:ext cx="3657600" cy="2743200"/>
          </a:xfrm>
          <a:prstGeom prst="rect">
            <a:avLst/>
          </a:prstGeom>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Energy intake</a:t>
            </a:r>
            <a:endParaRPr lang="en-US" dirty="0"/>
          </a:p>
        </p:txBody>
      </p:sp>
      <p:sp>
        <p:nvSpPr>
          <p:cNvPr id="3" name="Content Placeholder 2"/>
          <p:cNvSpPr>
            <a:spLocks noGrp="1"/>
          </p:cNvSpPr>
          <p:nvPr>
            <p:ph idx="1"/>
          </p:nvPr>
        </p:nvSpPr>
        <p:spPr/>
        <p:txBody>
          <a:bodyPr>
            <a:normAutofit/>
          </a:bodyPr>
          <a:lstStyle/>
          <a:p>
            <a:pPr>
              <a:spcAft>
                <a:spcPts val="1200"/>
              </a:spcAft>
            </a:pPr>
            <a:r>
              <a:rPr lang="en-US" sz="2400" dirty="0" smtClean="0"/>
              <a:t>Food is taken into the mouth and passed down the esophagus into the stomach</a:t>
            </a:r>
            <a:endParaRPr lang="en-US" sz="2400" dirty="0" smtClean="0"/>
          </a:p>
          <a:p>
            <a:pPr>
              <a:spcAft>
                <a:spcPts val="1200"/>
              </a:spcAft>
            </a:pPr>
            <a:r>
              <a:rPr lang="en-US" sz="2400" dirty="0" smtClean="0"/>
              <a:t>Most fishes lack a mechanism for chewing food in the mouth, much of the physical breakdown takes place in the stomach</a:t>
            </a:r>
            <a:endParaRPr lang="en-US" sz="2400" dirty="0" smtClean="0"/>
          </a:p>
          <a:p>
            <a:pPr>
              <a:spcAft>
                <a:spcPts val="1200"/>
              </a:spcAft>
            </a:pPr>
            <a:r>
              <a:rPr lang="en-US" sz="2400" dirty="0" smtClean="0"/>
              <a:t>pharyngeal teeth grind up food</a:t>
            </a:r>
            <a:endParaRPr lang="en-US" sz="2400" dirty="0" smtClean="0"/>
          </a:p>
          <a:p>
            <a:pPr>
              <a:spcAft>
                <a:spcPts val="1200"/>
              </a:spcAft>
            </a:pPr>
            <a:r>
              <a:rPr lang="en-US" sz="2400" dirty="0" smtClean="0"/>
              <a:t>Acidic secretions of the stomach help to further break down foods; </a:t>
            </a:r>
            <a:r>
              <a:rPr lang="en-US" sz="2400" dirty="0" err="1" smtClean="0"/>
              <a:t>proteolytic</a:t>
            </a:r>
            <a:r>
              <a:rPr lang="en-US" sz="2400" dirty="0" smtClean="0"/>
              <a:t> enzymes also function more efficiently at lower pH</a:t>
            </a:r>
            <a:endParaRPr lang="en-US" sz="2400" dirty="0"/>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Energy intake</a:t>
            </a:r>
            <a:endParaRPr lang="en-US" dirty="0"/>
          </a:p>
        </p:txBody>
      </p:sp>
      <p:sp>
        <p:nvSpPr>
          <p:cNvPr id="3" name="Content Placeholder 2"/>
          <p:cNvSpPr>
            <a:spLocks noGrp="1"/>
          </p:cNvSpPr>
          <p:nvPr>
            <p:ph idx="1"/>
          </p:nvPr>
        </p:nvSpPr>
        <p:spPr/>
        <p:txBody>
          <a:bodyPr>
            <a:noAutofit/>
          </a:bodyPr>
          <a:lstStyle/>
          <a:p>
            <a:pPr>
              <a:spcAft>
                <a:spcPts val="1200"/>
              </a:spcAft>
            </a:pPr>
            <a:r>
              <a:rPr lang="en-US" sz="2400" dirty="0" smtClean="0"/>
              <a:t>Bile from the liver helps emulsify lipids</a:t>
            </a:r>
            <a:endParaRPr lang="en-US" sz="2400" dirty="0" smtClean="0"/>
          </a:p>
          <a:p>
            <a:pPr>
              <a:spcAft>
                <a:spcPts val="1200"/>
              </a:spcAft>
            </a:pPr>
            <a:r>
              <a:rPr lang="en-US" sz="2400" dirty="0" smtClean="0"/>
              <a:t>Pancreatic juice contains bicarbonate to neutralize the acid from the stomach and a wide variety of enzymes to complete the process of chemical digestion</a:t>
            </a:r>
            <a:endParaRPr lang="en-US" sz="2400" dirty="0" smtClean="0"/>
          </a:p>
          <a:p>
            <a:pPr>
              <a:spcAft>
                <a:spcPts val="1200"/>
              </a:spcAft>
            </a:pPr>
            <a:r>
              <a:rPr lang="en-US" sz="2400" dirty="0" smtClean="0"/>
              <a:t>The small intestine is also the primary site of absorption </a:t>
            </a:r>
            <a:endParaRPr lang="en-US" sz="2400" dirty="0" smtClean="0"/>
          </a:p>
          <a:p>
            <a:pPr lvl="1">
              <a:spcAft>
                <a:spcPts val="1200"/>
              </a:spcAft>
            </a:pPr>
            <a:r>
              <a:rPr lang="en-US" sz="2000" dirty="0" smtClean="0"/>
              <a:t>Elasmobranchs have </a:t>
            </a:r>
            <a:r>
              <a:rPr lang="en-US" altLang="zh-CN" sz="2000" dirty="0" smtClean="0"/>
              <a:t>spiral valve </a:t>
            </a:r>
            <a:endParaRPr lang="en-US" altLang="zh-CN" sz="2000" dirty="0" smtClean="0"/>
          </a:p>
          <a:p>
            <a:pPr lvl="1">
              <a:spcAft>
                <a:spcPts val="1200"/>
              </a:spcAft>
            </a:pPr>
            <a:r>
              <a:rPr lang="en-US" altLang="zh-CN" sz="2000" dirty="0" smtClean="0"/>
              <a:t>Some teleosts have </a:t>
            </a:r>
            <a:r>
              <a:rPr lang="en-US" sz="2000" dirty="0" smtClean="0"/>
              <a:t>pyloric </a:t>
            </a:r>
            <a:r>
              <a:rPr lang="en-US" sz="2000" dirty="0" err="1" smtClean="0"/>
              <a:t>caecae</a:t>
            </a:r>
            <a:endParaRPr lang="en-US" sz="2000" dirty="0" smtClean="0"/>
          </a:p>
          <a:p>
            <a:r>
              <a:rPr lang="en-US" sz="2400" dirty="0" smtClean="0">
                <a:solidFill>
                  <a:srgbClr val="231F20"/>
                </a:solidFill>
              </a:rPr>
              <a:t>large intestine, this last major portion of the gut functions primarily in water absorption.</a:t>
            </a:r>
            <a:endParaRPr lang="en-US" sz="2400" dirty="0"/>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ags/tag1.xml><?xml version="1.0" encoding="utf-8"?>
<p:tagLst xmlns:p="http://schemas.openxmlformats.org/presentationml/2006/main">
  <p:tag name="TIMING" val="|1.1|12.3|0.:|0.8|2.1|1.3|2.7|2.4|3.2"/>
</p:tagLst>
</file>

<file path=ppt/tags/tag10.xml><?xml version="1.0" encoding="utf-8"?>
<p:tagLst xmlns:p="http://schemas.openxmlformats.org/presentationml/2006/main">
  <p:tag name="TIMING" val="|1.1|45.9"/>
</p:tagLst>
</file>

<file path=ppt/tags/tag11.xml><?xml version="1.0" encoding="utf-8"?>
<p:tagLst xmlns:p="http://schemas.openxmlformats.org/presentationml/2006/main">
  <p:tag name="TIMING" val="|1|12.6"/>
</p:tagLst>
</file>

<file path=ppt/tags/tag12.xml><?xml version="1.0" encoding="utf-8"?>
<p:tagLst xmlns:p="http://schemas.openxmlformats.org/presentationml/2006/main">
  <p:tag name="TIMING" val="|0.:"/>
</p:tagLst>
</file>

<file path=ppt/tags/tag13.xml><?xml version="1.0" encoding="utf-8"?>
<p:tagLst xmlns:p="http://schemas.openxmlformats.org/presentationml/2006/main">
  <p:tag name="TIMING" val="|4.4|32.5|21.1"/>
</p:tagLst>
</file>

<file path=ppt/tags/tag14.xml><?xml version="1.0" encoding="utf-8"?>
<p:tagLst xmlns:p="http://schemas.openxmlformats.org/presentationml/2006/main">
  <p:tag name="TIMING" val="|1.5|13.9|22.5"/>
</p:tagLst>
</file>

<file path=ppt/tags/tag15.xml><?xml version="1.0" encoding="utf-8"?>
<p:tagLst xmlns:p="http://schemas.openxmlformats.org/presentationml/2006/main">
  <p:tag name="TIMING" val="|1.4|11.7"/>
</p:tagLst>
</file>

<file path=ppt/tags/tag16.xml><?xml version="1.0" encoding="utf-8"?>
<p:tagLst xmlns:p="http://schemas.openxmlformats.org/presentationml/2006/main">
  <p:tag name="TIMING" val="|0|19.1|2.9|12.8"/>
</p:tagLst>
</file>

<file path=ppt/tags/tag17.xml><?xml version="1.0" encoding="utf-8"?>
<p:tagLst xmlns:p="http://schemas.openxmlformats.org/presentationml/2006/main">
  <p:tag name="KSO_WPP_MARK_KEY" val="6bdc66e1-f33d-44ae-8aa9-12be4d0e37ba"/>
  <p:tag name="COMMONDATA" val="eyJoZGlkIjoiNGMyZDY0N2IzZjNhMzQ0MTE3NzZiOTUyZGIzNWE4NjcifQ=="/>
</p:tagLst>
</file>

<file path=ppt/tags/tag2.xml><?xml version="1.0" encoding="utf-8"?>
<p:tagLst xmlns:p="http://schemas.openxmlformats.org/presentationml/2006/main">
  <p:tag name="TIMING" val="|0.7|18.3|21.5"/>
</p:tagLst>
</file>

<file path=ppt/tags/tag3.xml><?xml version="1.0" encoding="utf-8"?>
<p:tagLst xmlns:p="http://schemas.openxmlformats.org/presentationml/2006/main">
  <p:tag name="TIMING" val="|1.4|18.6"/>
</p:tagLst>
</file>

<file path=ppt/tags/tag4.xml><?xml version="1.0" encoding="utf-8"?>
<p:tagLst xmlns:p="http://schemas.openxmlformats.org/presentationml/2006/main">
  <p:tag name="TIMING" val="|1.1|15.:|15.2|5.9"/>
</p:tagLst>
</file>

<file path=ppt/tags/tag5.xml><?xml version="1.0" encoding="utf-8"?>
<p:tagLst xmlns:p="http://schemas.openxmlformats.org/presentationml/2006/main">
  <p:tag name="TIMING" val="|0.7|6.9|19.3|6.9|4.3"/>
</p:tagLst>
</file>

<file path=ppt/tags/tag6.xml><?xml version="1.0" encoding="utf-8"?>
<p:tagLst xmlns:p="http://schemas.openxmlformats.org/presentationml/2006/main">
  <p:tag name="TIMING" val="|2.1|9|11.6|3.4"/>
</p:tagLst>
</file>

<file path=ppt/tags/tag7.xml><?xml version="1.0" encoding="utf-8"?>
<p:tagLst xmlns:p="http://schemas.openxmlformats.org/presentationml/2006/main">
  <p:tag name="TIMING" val="|6.6|7.:|20.6|23.3"/>
</p:tagLst>
</file>

<file path=ppt/tags/tag8.xml><?xml version="1.0" encoding="utf-8"?>
<p:tagLst xmlns:p="http://schemas.openxmlformats.org/presentationml/2006/main">
  <p:tag name="TIMING" val="|0.:"/>
</p:tagLst>
</file>

<file path=ppt/tags/tag9.xml><?xml version="1.0" encoding="utf-8"?>
<p:tagLst xmlns:p="http://schemas.openxmlformats.org/presentationml/2006/main">
  <p:tag name="TIMING" val="|5.1|50.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6367</Words>
  <Application>WPS 演示</Application>
  <PresentationFormat>全屏显示(4:3)</PresentationFormat>
  <Paragraphs>129</Paragraphs>
  <Slides>22</Slides>
  <Notes>0</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22</vt:i4>
      </vt:variant>
    </vt:vector>
  </HeadingPairs>
  <TitlesOfParts>
    <vt:vector size="35" baseType="lpstr">
      <vt:lpstr>Arial</vt:lpstr>
      <vt:lpstr>宋体</vt:lpstr>
      <vt:lpstr>Wingdings</vt:lpstr>
      <vt:lpstr>Arial</vt:lpstr>
      <vt:lpstr>Calibri</vt:lpstr>
      <vt:lpstr>微软雅黑</vt:lpstr>
      <vt:lpstr>Arial Unicode MS</vt:lpstr>
      <vt:lpstr>Helvetica</vt:lpstr>
      <vt:lpstr>Times-Roman</vt:lpstr>
      <vt:lpstr>Times New Roman</vt:lpstr>
      <vt:lpstr>Miss Sweetie</vt:lpstr>
      <vt:lpstr>Therese</vt:lpstr>
      <vt:lpstr>Office Theme</vt:lpstr>
      <vt:lpstr>Lesson 5  Oxygen, Metabolism and Energetics</vt:lpstr>
      <vt:lpstr>Metabolic rate</vt:lpstr>
      <vt:lpstr>Metabolic rate</vt:lpstr>
      <vt:lpstr>Measure metabolic rate</vt:lpstr>
      <vt:lpstr>Energetics</vt:lpstr>
      <vt:lpstr>PowerPoint 演示文稿</vt:lpstr>
      <vt:lpstr>PowerPoint 演示文稿</vt:lpstr>
      <vt:lpstr>Energy intake</vt:lpstr>
      <vt:lpstr>Energy intake</vt:lpstr>
      <vt:lpstr>PowerPoint 演示文稿</vt:lpstr>
      <vt:lpstr>Bioenergetics models</vt:lpstr>
      <vt:lpstr>Summary</vt:lpstr>
      <vt:lpstr>Summary</vt:lpstr>
      <vt:lpstr>Summary</vt:lpstr>
      <vt:lpstr>Summary</vt:lpstr>
      <vt:lpstr>The term paper</vt:lpstr>
      <vt:lpstr>The Science Citation Index (SCI)</vt:lpstr>
      <vt:lpstr>References</vt:lpstr>
      <vt:lpstr>References</vt:lpstr>
      <vt:lpstr>Presentation for next week (Oct 31)</vt:lpstr>
      <vt:lpstr>Have a nice week!</vt:lpstr>
      <vt:lpstr>Tenualosa reevesii</vt:lpstr>
    </vt:vector>
  </TitlesOfParts>
  <Company>unl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Li, Chenhong</dc:creator>
  <cp:lastModifiedBy>李晨虹</cp:lastModifiedBy>
  <cp:revision>242</cp:revision>
  <dcterms:created xsi:type="dcterms:W3CDTF">2020-03-23T13:42:00Z</dcterms:created>
  <dcterms:modified xsi:type="dcterms:W3CDTF">2025-11-09T02:20:37Z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D867CB8A471A45329333DB70FB1F27F0</vt:lpwstr>
  </property>
  <property fmtid="{D5CDD505-2E9C-101B-9397-08002B2CF9AE}" pid="3" name="KSOProductBuildVer">
    <vt:lpwstr>2052-12.1.0.23125</vt:lpwstr>
  </property>
</Properties>
</file>