
<file path=[Content_Types].xml><?xml version="1.0" encoding="utf-8"?>
<Types xmlns="http://schemas.openxmlformats.org/package/2006/content-types">
  <Default Extension="jpeg" ContentType="image/jpeg"/>
  <Default Extension="JPG" ContentType="image/.jpg"/>
  <Default Extension="png" ContentType="image/png"/>
  <Default Extension="rels" ContentType="application/vnd.openxmlformats-package.relationships+xml"/>
  <Default Extension="xml" ContentType="application/xml"/>
  <Override PartName="/docProps/app.xml" ContentType="application/vnd.openxmlformats-officedocument.extended-properties+xml"/>
  <Override PartName="/docProps/core.xml" ContentType="application/vnd.openxmlformats-package.core-properties+xml"/>
  <Override PartName="/docProps/custom.xml" ContentType="application/vnd.openxmlformats-officedocument.custom-properties+xml"/>
  <Override PartName="/ppt/notesMasters/notesMaster1.xml" ContentType="application/vnd.openxmlformats-officedocument.presentationml.notesMaster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presProps.xml" ContentType="application/vnd.openxmlformats-officedocument.presentationml.presProps+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tableStyles.xml" ContentType="application/vnd.openxmlformats-officedocument.presentationml.tableStyles+xml"/>
  <Override PartName="/ppt/tags/tag1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heme/theme1.xml" ContentType="application/vnd.openxmlformats-officedocument.theme+xml"/>
  <Override PartName="/ppt/theme/theme2.xml" ContentType="application/vnd.openxmlformats-officedocument.theme+xml"/>
  <Override PartName="/ppt/viewProps.xml" ContentType="application/vnd.openxmlformats-officedocument.presentationml.viewProps+xml"/>
</Types>
</file>

<file path=_rels/.rels><?xml version="1.0" encoding="UTF-8" standalone="yes"?>
<Relationships xmlns="http://schemas.openxmlformats.org/package/2006/relationships"><Relationship Id="rId1" Type="http://schemas.openxmlformats.org/officeDocument/2006/relationships/officeDocument" Target="ppt/presentation.xml"/><Relationship Id="rId4" Type="http://schemas.openxmlformats.org/package/2006/relationships/metadata/thumbnail" Target="docProps/thumbnail.jpeg"/><Relationship Id="rId3" Type="http://schemas.openxmlformats.org/package/2006/relationships/metadata/core-properties" Target="docProps/core.xml"/><Relationship Id="rId2" Type="http://schemas.openxmlformats.org/officeDocument/2006/relationships/extended-properties" Target="docProps/app.xml"/><Relationship Id="rId5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notesMasterIdLst>
    <p:notesMasterId r:id="rId12"/>
  </p:notesMasterIdLst>
  <p:sldIdLst>
    <p:sldId id="256" r:id="rId3"/>
    <p:sldId id="333" r:id="rId4"/>
    <p:sldId id="277" r:id="rId5"/>
    <p:sldId id="278" r:id="rId6"/>
    <p:sldId id="279" r:id="rId7"/>
    <p:sldId id="280" r:id="rId8"/>
    <p:sldId id="329" r:id="rId9"/>
    <p:sldId id="351" r:id="rId10"/>
    <p:sldId id="281" r:id="rId11"/>
    <p:sldId id="352" r:id="rId13"/>
    <p:sldId id="330" r:id="rId14"/>
    <p:sldId id="331" r:id="rId15"/>
    <p:sldId id="283" r:id="rId16"/>
    <p:sldId id="284" r:id="rId17"/>
    <p:sldId id="285" r:id="rId18"/>
    <p:sldId id="332" r:id="rId19"/>
    <p:sldId id="286" r:id="rId20"/>
    <p:sldId id="287" r:id="rId21"/>
    <p:sldId id="288" r:id="rId22"/>
    <p:sldId id="337" r:id="rId23"/>
    <p:sldId id="340" r:id="rId24"/>
  </p:sldIdLst>
  <p:sldSz cx="9144000" cy="6858000" type="screen4x3"/>
  <p:notesSz cx="6858000" cy="9144000"/>
  <p:custDataLst>
    <p:tags r:id="rId28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36" userDrawn="1">
          <p15:clr>
            <a:srgbClr val="A4A3A4"/>
          </p15:clr>
        </p15:guide>
        <p15:guide id="2" pos="2904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chemeClr val="tx1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620"/>
    <p:restoredTop sz="68955" autoAdjust="0"/>
  </p:normalViewPr>
  <p:slideViewPr>
    <p:cSldViewPr snapToObjects="1" showGuides="1">
      <p:cViewPr varScale="1">
        <p:scale>
          <a:sx n="75" d="100"/>
          <a:sy n="75" d="100"/>
        </p:scale>
        <p:origin x="1020" y="56"/>
      </p:cViewPr>
      <p:guideLst>
        <p:guide orient="horz" pos="2136"/>
        <p:guide pos="2904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7.xml"/><Relationship Id="rId8" Type="http://schemas.openxmlformats.org/officeDocument/2006/relationships/slide" Target="slides/slide6.xml"/><Relationship Id="rId7" Type="http://schemas.openxmlformats.org/officeDocument/2006/relationships/slide" Target="slides/slide5.xml"/><Relationship Id="rId6" Type="http://schemas.openxmlformats.org/officeDocument/2006/relationships/slide" Target="slides/slide4.xml"/><Relationship Id="rId5" Type="http://schemas.openxmlformats.org/officeDocument/2006/relationships/slide" Target="slides/slide3.xml"/><Relationship Id="rId4" Type="http://schemas.openxmlformats.org/officeDocument/2006/relationships/slide" Target="slides/slide2.xml"/><Relationship Id="rId3" Type="http://schemas.openxmlformats.org/officeDocument/2006/relationships/slide" Target="slides/slide1.xml"/><Relationship Id="rId28" Type="http://schemas.openxmlformats.org/officeDocument/2006/relationships/tags" Target="tags/tag13.xml"/><Relationship Id="rId27" Type="http://schemas.openxmlformats.org/officeDocument/2006/relationships/tableStyles" Target="tableStyles.xml"/><Relationship Id="rId26" Type="http://schemas.openxmlformats.org/officeDocument/2006/relationships/viewProps" Target="viewProps.xml"/><Relationship Id="rId25" Type="http://schemas.openxmlformats.org/officeDocument/2006/relationships/presProps" Target="presProps.xml"/><Relationship Id="rId24" Type="http://schemas.openxmlformats.org/officeDocument/2006/relationships/slide" Target="slides/slide21.xml"/><Relationship Id="rId23" Type="http://schemas.openxmlformats.org/officeDocument/2006/relationships/slide" Target="slides/slide20.xml"/><Relationship Id="rId22" Type="http://schemas.openxmlformats.org/officeDocument/2006/relationships/slide" Target="slides/slide19.xml"/><Relationship Id="rId21" Type="http://schemas.openxmlformats.org/officeDocument/2006/relationships/slide" Target="slides/slide18.xml"/><Relationship Id="rId20" Type="http://schemas.openxmlformats.org/officeDocument/2006/relationships/slide" Target="slides/slide17.xml"/><Relationship Id="rId2" Type="http://schemas.openxmlformats.org/officeDocument/2006/relationships/theme" Target="theme/theme1.xml"/><Relationship Id="rId19" Type="http://schemas.openxmlformats.org/officeDocument/2006/relationships/slide" Target="slides/slide16.xml"/><Relationship Id="rId18" Type="http://schemas.openxmlformats.org/officeDocument/2006/relationships/slide" Target="slides/slide15.xml"/><Relationship Id="rId17" Type="http://schemas.openxmlformats.org/officeDocument/2006/relationships/slide" Target="slides/slide14.xml"/><Relationship Id="rId16" Type="http://schemas.openxmlformats.org/officeDocument/2006/relationships/slide" Target="slides/slide13.xml"/><Relationship Id="rId15" Type="http://schemas.openxmlformats.org/officeDocument/2006/relationships/slide" Target="slides/slide12.xml"/><Relationship Id="rId14" Type="http://schemas.openxmlformats.org/officeDocument/2006/relationships/slide" Target="slides/slide11.xml"/><Relationship Id="rId13" Type="http://schemas.openxmlformats.org/officeDocument/2006/relationships/slide" Target="slides/slide10.xml"/><Relationship Id="rId12" Type="http://schemas.openxmlformats.org/officeDocument/2006/relationships/notesMaster" Target="notesMasters/notesMaster1.xml"/><Relationship Id="rId11" Type="http://schemas.openxmlformats.org/officeDocument/2006/relationships/slide" Target="slides/slide9.xml"/><Relationship Id="rId10" Type="http://schemas.openxmlformats.org/officeDocument/2006/relationships/slide" Target="slides/slide8.xml"/><Relationship Id="rId1" Type="http://schemas.openxmlformats.org/officeDocument/2006/relationships/slideMaster" Target="slideMasters/slide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511D14A-54E2-AB4D-B2A1-21D271AB9454}" type="datetimeFigureOut">
              <a:rPr lang="en-US" smtClean="0"/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E15070E-A507-0F46-852B-26386A157439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9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3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4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5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7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8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notesMaster" Target="../notesMasters/notesMaster1.xml"/><Relationship Id="rId1" Type="http://schemas.openxmlformats.org/officeDocument/2006/relationships/slide" Target="../slides/slide19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6C9E968-BD4E-5448-8C80-FCFD7111A4C5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1945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1946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6C9E968-BD4E-5448-8C80-FCFD7111A4C5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7F17899A-7EBE-3847-9262-5CE9C06B0E57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5603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5604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DC43EC7D-B835-4243-9D51-FE9443505A76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7651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7652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55241C26-CBA3-574B-B293-8639600136BB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698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29699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29700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B0361F18-BC95-B040-ADB6-0A4A10DA853E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1747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1748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4785EAA1-EBE0-8B4A-AEEA-6AC0B201FEB4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33795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/>
          <a:lstStyle/>
          <a:p>
            <a:pPr eaLnBrk="1" hangingPunct="1">
              <a:spcBef>
                <a:spcPct val="0"/>
              </a:spcBef>
            </a:pPr>
            <a:endParaRPr lang="en-US"/>
          </a:p>
        </p:txBody>
      </p:sp>
      <p:sp>
        <p:nvSpPr>
          <p:cNvPr id="3379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ln>
            <a:miter lim="800000"/>
          </a:ln>
        </p:spPr>
        <p:txBody>
          <a:bodyPr/>
          <a:lstStyle/>
          <a:p>
            <a:fld id="{3C5E7027-A9BB-E847-81F9-5E1833EBEF72}" type="slidenum">
              <a:rPr lang="en-US"/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  <a:endParaRPr lang="en-US" smtClean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9" Type="http://schemas.openxmlformats.org/officeDocument/2006/relationships/slideLayout" Target="../slideLayouts/slideLayout9.xml"/><Relationship Id="rId8" Type="http://schemas.openxmlformats.org/officeDocument/2006/relationships/slideLayout" Target="../slideLayouts/slideLayout8.xml"/><Relationship Id="rId7" Type="http://schemas.openxmlformats.org/officeDocument/2006/relationships/slideLayout" Target="../slideLayouts/slideLayout7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3" Type="http://schemas.openxmlformats.org/officeDocument/2006/relationships/slideLayout" Target="../slideLayouts/slideLayout3.xml"/><Relationship Id="rId2" Type="http://schemas.openxmlformats.org/officeDocument/2006/relationships/slideLayout" Target="../slideLayouts/slideLayout2.xml"/><Relationship Id="rId12" Type="http://schemas.openxmlformats.org/officeDocument/2006/relationships/theme" Target="../theme/theme1.xml"/><Relationship Id="rId11" Type="http://schemas.openxmlformats.org/officeDocument/2006/relationships/slideLayout" Target="../slideLayouts/slideLayout11.xml"/><Relationship Id="rId10" Type="http://schemas.openxmlformats.org/officeDocument/2006/relationships/slideLayout" Target="../slideLayouts/slideLayout10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  <a:endParaRPr lang="en-US" smtClean="0"/>
          </a:p>
          <a:p>
            <a:pPr lvl="1"/>
            <a:r>
              <a:rPr lang="en-US" smtClean="0"/>
              <a:t>Second level</a:t>
            </a:r>
            <a:endParaRPr lang="en-US" smtClean="0"/>
          </a:p>
          <a:p>
            <a:pPr lvl="2"/>
            <a:r>
              <a:rPr lang="en-US" smtClean="0"/>
              <a:t>Third level</a:t>
            </a:r>
            <a:endParaRPr lang="en-US" smtClean="0"/>
          </a:p>
          <a:p>
            <a:pPr lvl="3"/>
            <a:r>
              <a:rPr lang="en-US" smtClean="0"/>
              <a:t>Fourth level</a:t>
            </a:r>
            <a:endParaRPr lang="en-US" smtClean="0"/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D4115C-B0B4-8946-B147-A9EE8D8D3B7D}" type="datetimeFigureOut">
              <a:rPr lang="en-US" smtClean="0"/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34B354-BFF0-1D4E-A96D-087AA75E3288}" type="slidenum">
              <a:rPr lang="en-US" smtClean="0"/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4572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457200" rtl="0" eaLnBrk="1" latinLnBrk="0" hangingPunct="1">
        <a:spcBef>
          <a:spcPct val="20000"/>
        </a:spcBef>
        <a:buFont typeface="Arial" panose="020B0604020202020204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buFont typeface="Arial" panose="020B0604020202020204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457200" rtl="0" eaLnBrk="1" latinLnBrk="0" hangingPunct="1">
        <a:spcBef>
          <a:spcPct val="20000"/>
        </a:spcBef>
        <a:buFont typeface="Arial" panose="020B0604020202020204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457200" rtl="0" eaLnBrk="1" latinLnBrk="0" hangingPunct="1">
        <a:spcBef>
          <a:spcPct val="20000"/>
        </a:spcBef>
        <a:buFont typeface="Arial" panose="020B0604020202020204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 panose="020B0604020202020204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1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0.jpeg"/></Relationships>
</file>

<file path=ppt/slides/_rels/slide11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2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7.xml"/><Relationship Id="rId2" Type="http://schemas.openxmlformats.org/officeDocument/2006/relationships/image" Target="../media/image22.jpeg"/><Relationship Id="rId1" Type="http://schemas.openxmlformats.org/officeDocument/2006/relationships/image" Target="../media/image21.png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23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8.xml"/></Relationships>
</file>

<file path=ppt/slides/_rels/slide14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4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9.xml"/><Relationship Id="rId3" Type="http://schemas.openxmlformats.org/officeDocument/2006/relationships/image" Target="../media/image26.jpeg"/><Relationship Id="rId2" Type="http://schemas.openxmlformats.org/officeDocument/2006/relationships/image" Target="../media/image25.png"/><Relationship Id="rId1" Type="http://schemas.openxmlformats.org/officeDocument/2006/relationships/image" Target="../media/image24.png"/></Relationships>
</file>

<file path=ppt/slides/_rels/slide15.xml.rels><?xml version="1.0" encoding="UTF-8" standalone="yes"?>
<Relationships xmlns="http://schemas.openxmlformats.org/package/2006/relationships"><Relationship Id="rId6" Type="http://schemas.openxmlformats.org/officeDocument/2006/relationships/notesSlide" Target="../notesSlides/notesSlide5.xml"/><Relationship Id="rId5" Type="http://schemas.openxmlformats.org/officeDocument/2006/relationships/slideLayout" Target="../slideLayouts/slideLayout7.xml"/><Relationship Id="rId4" Type="http://schemas.openxmlformats.org/officeDocument/2006/relationships/tags" Target="../tags/tag10.xml"/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image" Target="../media/image27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7.xml"/><Relationship Id="rId1" Type="http://schemas.openxmlformats.org/officeDocument/2006/relationships/image" Target="../media/image30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7.xml"/><Relationship Id="rId1" Type="http://schemas.openxmlformats.org/officeDocument/2006/relationships/tags" Target="../tags/tag11.xml"/></Relationships>
</file>

<file path=ppt/slides/_rels/slide18.xml.rels><?xml version="1.0" encoding="UTF-8" standalone="yes"?>
<Relationships xmlns="http://schemas.openxmlformats.org/package/2006/relationships"><Relationship Id="rId5" Type="http://schemas.openxmlformats.org/officeDocument/2006/relationships/notesSlide" Target="../notesSlides/notesSlide7.xml"/><Relationship Id="rId4" Type="http://schemas.openxmlformats.org/officeDocument/2006/relationships/slideLayout" Target="../slideLayouts/slideLayout7.xml"/><Relationship Id="rId3" Type="http://schemas.openxmlformats.org/officeDocument/2006/relationships/tags" Target="../tags/tag12.xml"/><Relationship Id="rId2" Type="http://schemas.openxmlformats.org/officeDocument/2006/relationships/image" Target="../media/image16.png"/><Relationship Id="rId1" Type="http://schemas.openxmlformats.org/officeDocument/2006/relationships/image" Target="../media/image31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2.xml"/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image" Target="../media/image1.png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image" Target="../media/image32.jpeg"/></Relationships>
</file>

<file path=ppt/slides/_rels/slide3.xml.rels><?xml version="1.0" encoding="UTF-8" standalone="yes"?>
<Relationships xmlns="http://schemas.openxmlformats.org/package/2006/relationships"><Relationship Id="rId5" Type="http://schemas.openxmlformats.org/officeDocument/2006/relationships/slideLayout" Target="../slideLayouts/slideLayout7.xml"/><Relationship Id="rId4" Type="http://schemas.openxmlformats.org/officeDocument/2006/relationships/tags" Target="../tags/tag1.xml"/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tags" Target="../tags/tag2.xml"/><Relationship Id="rId1" Type="http://schemas.openxmlformats.org/officeDocument/2006/relationships/image" Target="../media/image7.png"/></Relationships>
</file>

<file path=ppt/slides/_rels/slide5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3.xml"/><Relationship Id="rId2" Type="http://schemas.openxmlformats.org/officeDocument/2006/relationships/image" Target="../media/image9.png"/><Relationship Id="rId1" Type="http://schemas.openxmlformats.org/officeDocument/2006/relationships/image" Target="../media/image8.png"/></Relationships>
</file>

<file path=ppt/slides/_rels/slide6.xml.rels><?xml version="1.0" encoding="UTF-8" standalone="yes"?>
<Relationships xmlns="http://schemas.openxmlformats.org/package/2006/relationships"><Relationship Id="rId4" Type="http://schemas.openxmlformats.org/officeDocument/2006/relationships/slideLayout" Target="../slideLayouts/slideLayout7.xml"/><Relationship Id="rId3" Type="http://schemas.openxmlformats.org/officeDocument/2006/relationships/tags" Target="../tags/tag4.xml"/><Relationship Id="rId2" Type="http://schemas.openxmlformats.org/officeDocument/2006/relationships/image" Target="../media/image11.png"/><Relationship Id="rId1" Type="http://schemas.openxmlformats.org/officeDocument/2006/relationships/image" Target="../media/image10.png"/></Relationships>
</file>

<file path=ppt/slides/_rels/slide7.xml.rels><?xml version="1.0" encoding="UTF-8" standalone="yes"?>
<Relationships xmlns="http://schemas.openxmlformats.org/package/2006/relationships"><Relationship Id="rId6" Type="http://schemas.openxmlformats.org/officeDocument/2006/relationships/slideLayout" Target="../slideLayouts/slideLayout7.xml"/><Relationship Id="rId5" Type="http://schemas.openxmlformats.org/officeDocument/2006/relationships/tags" Target="../tags/tag5.xml"/><Relationship Id="rId4" Type="http://schemas.openxmlformats.org/officeDocument/2006/relationships/image" Target="../media/image15.jpeg"/><Relationship Id="rId3" Type="http://schemas.openxmlformats.org/officeDocument/2006/relationships/image" Target="../media/image14.png"/><Relationship Id="rId2" Type="http://schemas.openxmlformats.org/officeDocument/2006/relationships/image" Target="../media/image13.jpeg"/><Relationship Id="rId1" Type="http://schemas.openxmlformats.org/officeDocument/2006/relationships/image" Target="../media/image1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7" Type="http://schemas.openxmlformats.org/officeDocument/2006/relationships/notesSlide" Target="../notesSlides/notesSlide1.xml"/><Relationship Id="rId6" Type="http://schemas.openxmlformats.org/officeDocument/2006/relationships/slideLayout" Target="../slideLayouts/slideLayout7.xml"/><Relationship Id="rId5" Type="http://schemas.openxmlformats.org/officeDocument/2006/relationships/tags" Target="../tags/tag6.xml"/><Relationship Id="rId4" Type="http://schemas.openxmlformats.org/officeDocument/2006/relationships/image" Target="../media/image19.jpeg"/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image" Target="../media/image1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435350"/>
            <a:ext cx="7772400" cy="1085850"/>
          </a:xfrm>
        </p:spPr>
        <p:txBody>
          <a:bodyPr>
            <a:normAutofit fontScale="90000"/>
          </a:bodyPr>
          <a:lstStyle/>
          <a:p>
            <a:pPr>
              <a:spcAft>
                <a:spcPts val="600"/>
              </a:spcAft>
            </a:pPr>
            <a:r>
              <a:rPr lang="en-US" sz="3600" dirty="0" smtClean="0"/>
              <a:t>Lesson 1 </a:t>
            </a:r>
            <a:br>
              <a:rPr lang="en-US" sz="3600" dirty="0" smtClean="0"/>
            </a:br>
            <a:r>
              <a:rPr lang="en-US" sz="3600" dirty="0" smtClean="0"/>
              <a:t>Introduction to fishes, history of ichthyology and systematics</a:t>
            </a:r>
            <a:endParaRPr lang="en-US" sz="3600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1930400"/>
            <a:ext cx="6400800" cy="762000"/>
          </a:xfrm>
        </p:spPr>
        <p:txBody>
          <a:bodyPr>
            <a:normAutofit lnSpcReduction="10000"/>
          </a:bodyPr>
          <a:lstStyle/>
          <a:p>
            <a:r>
              <a:rPr lang="en-US" sz="2000" dirty="0" smtClean="0"/>
              <a:t>Shanghai Ocean University</a:t>
            </a:r>
            <a:endParaRPr lang="en-US" sz="2000" dirty="0" smtClean="0"/>
          </a:p>
          <a:p>
            <a:r>
              <a:rPr lang="en-US" altLang="zh-CN" sz="2000" smtClean="0"/>
              <a:t>Fall, 2025</a:t>
            </a:r>
            <a:endParaRPr lang="en-US" sz="2000" dirty="0"/>
          </a:p>
        </p:txBody>
      </p:sp>
      <p:sp>
        <p:nvSpPr>
          <p:cNvPr id="4" name="Title 1"/>
          <p:cNvSpPr txBox="1"/>
          <p:nvPr/>
        </p:nvSpPr>
        <p:spPr>
          <a:xfrm>
            <a:off x="685800" y="863601"/>
            <a:ext cx="7772400" cy="990599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ct val="0"/>
              </a:spcBef>
              <a:spcAft>
                <a:spcPts val="600"/>
              </a:spcAft>
              <a:buClrTx/>
              <a:buSzTx/>
              <a:buFontTx/>
              <a:buNone/>
              <a:defRPr/>
            </a:pPr>
            <a:r>
              <a:rPr kumimoji="0" lang="en-US" sz="44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j-lt"/>
                <a:ea typeface="+mj-ea"/>
                <a:cs typeface="+mj-cs"/>
              </a:rPr>
              <a:t>Ichthyology</a:t>
            </a:r>
            <a:endParaRPr kumimoji="0" lang="en-US" sz="36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j-lt"/>
              <a:ea typeface="+mj-ea"/>
              <a:cs typeface="+mj-cs"/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8" name="Picture 7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10" name="Picture 9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1400" y="5685279"/>
            <a:ext cx="1657350" cy="527050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sz="2900" b="1" dirty="0" smtClean="0">
                <a:latin typeface="Times" charset="0"/>
              </a:rPr>
              <a:t>Orti Lab </a:t>
            </a:r>
            <a:endParaRPr lang="en-US" sz="2000" b="1" dirty="0">
              <a:latin typeface="Times" charset="0"/>
            </a:endParaRPr>
          </a:p>
        </p:txBody>
      </p:sp>
      <p:pic>
        <p:nvPicPr>
          <p:cNvPr id="2" name="图片 1" descr="IMG-757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33475" y="457200"/>
            <a:ext cx="6877050" cy="5158105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1447800"/>
            <a:ext cx="8382000" cy="83099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2400" b="1" dirty="0" smtClean="0">
                <a:latin typeface="Comic Sans MS" panose="030F0702030302020204" pitchFamily="-84" charset="0"/>
              </a:rPr>
              <a:t>G</a:t>
            </a:r>
            <a:r>
              <a:rPr lang="en-US" altLang="zh-CN" sz="2400" b="1" dirty="0" smtClean="0">
                <a:latin typeface="Comic Sans MS" panose="030F0702030302020204" pitchFamily="-84" charset="0"/>
              </a:rPr>
              <a:t>avin Naylor</a:t>
            </a:r>
            <a:r>
              <a:rPr lang="en-US" sz="2400" dirty="0" smtClean="0">
                <a:latin typeface="Comic Sans MS" panose="030F0702030302020204" pitchFamily="-84" charset="0"/>
              </a:rPr>
              <a:t>; C</a:t>
            </a:r>
            <a:r>
              <a:rPr lang="en-US" altLang="zh-CN" sz="2400" dirty="0" smtClean="0">
                <a:latin typeface="Comic Sans MS" panose="030F0702030302020204" pitchFamily="-84" charset="0"/>
              </a:rPr>
              <a:t>ollege of Charleston</a:t>
            </a:r>
            <a:endParaRPr lang="en-US" sz="2400" dirty="0" smtClean="0">
              <a:latin typeface="Comic Sans MS" panose="030F0702030302020204" pitchFamily="-84" charset="0"/>
            </a:endParaRPr>
          </a:p>
          <a:p>
            <a:r>
              <a:rPr lang="en-US" sz="2400" dirty="0" smtClean="0">
                <a:latin typeface="Comic Sans MS" panose="030F0702030302020204" pitchFamily="-84" charset="0"/>
              </a:rPr>
              <a:t>                       S</a:t>
            </a:r>
            <a:r>
              <a:rPr lang="en-US" altLang="zh-CN" sz="2400" dirty="0" smtClean="0">
                <a:latin typeface="Comic Sans MS" panose="030F0702030302020204" pitchFamily="-84" charset="0"/>
              </a:rPr>
              <a:t>hark tree of life, https://</a:t>
            </a:r>
            <a:r>
              <a:rPr lang="en-US" altLang="zh-CN" sz="2400" dirty="0" err="1" smtClean="0">
                <a:latin typeface="Comic Sans MS" panose="030F0702030302020204" pitchFamily="-84" charset="0"/>
              </a:rPr>
              <a:t>sharksrays.org</a:t>
            </a:r>
            <a:endParaRPr lang="en-US" sz="2400" dirty="0">
              <a:latin typeface="Comic Sans MS" panose="030F0702030302020204" pitchFamily="-84" charset="0"/>
            </a:endParaRPr>
          </a:p>
        </p:txBody>
      </p:sp>
      <p:pic>
        <p:nvPicPr>
          <p:cNvPr id="15" name="Picture 14" descr="sharktreeoflife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2404266" y="2554287"/>
            <a:ext cx="4335468" cy="4075113"/>
          </a:xfrm>
          <a:prstGeom prst="rect">
            <a:avLst/>
          </a:prstGeom>
        </p:spPr>
      </p:pic>
      <p:pic>
        <p:nvPicPr>
          <p:cNvPr id="5" name="Picture 4" descr="naylor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85763" y="2300288"/>
            <a:ext cx="1828800" cy="2743200"/>
          </a:xfrm>
          <a:prstGeom prst="rect">
            <a:avLst/>
          </a:prstGeom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8"/>
          <p:cNvSpPr>
            <a:spLocks noChangeArrowheads="1"/>
          </p:cNvSpPr>
          <p:nvPr/>
        </p:nvSpPr>
        <p:spPr bwMode="auto">
          <a:xfrm>
            <a:off x="3581400" y="5685279"/>
            <a:ext cx="1987795" cy="529135"/>
          </a:xfrm>
          <a:prstGeom prst="rect">
            <a:avLst/>
          </a:prstGeom>
          <a:noFill/>
          <a:ln w="12700">
            <a:noFill/>
            <a:miter lim="800000"/>
          </a:ln>
        </p:spPr>
        <p:txBody>
          <a:bodyPr wrap="none" lIns="82058" tIns="41029" rIns="82058" bIns="41029">
            <a:spAutoFit/>
          </a:bodyPr>
          <a:lstStyle/>
          <a:p>
            <a:r>
              <a:rPr lang="en-US" sz="2900" b="1" dirty="0" smtClean="0">
                <a:latin typeface="Times" charset="0"/>
              </a:rPr>
              <a:t>Naylor Lab </a:t>
            </a:r>
            <a:endParaRPr lang="en-US" sz="2000" b="1" dirty="0">
              <a:latin typeface="Times" charset="0"/>
            </a:endParaRPr>
          </a:p>
        </p:txBody>
      </p:sp>
      <p:pic>
        <p:nvPicPr>
          <p:cNvPr id="5" name="Picture 4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120189" y="919359"/>
            <a:ext cx="6903623" cy="43434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Fish Systematics and Classification 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22531" name="TextBox 10"/>
          <p:cNvSpPr txBox="1">
            <a:spLocks noChangeArrowheads="1"/>
          </p:cNvSpPr>
          <p:nvPr/>
        </p:nvSpPr>
        <p:spPr bwMode="auto">
          <a:xfrm>
            <a:off x="457200" y="990600"/>
            <a:ext cx="5791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Hmm…what does that mean?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533400" y="4495800"/>
            <a:ext cx="83820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Linnaean system of classification </a:t>
            </a:r>
            <a:r>
              <a:rPr lang="en-US" sz="2400">
                <a:latin typeface="Comic Sans MS" panose="030F0702030302020204" pitchFamily="-84" charset="0"/>
              </a:rPr>
              <a:t>– based on broad physical similarities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Ok some of the time, but doesn’t always accurately reflect relationships.  For instance…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519113" y="1676400"/>
            <a:ext cx="4495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Lets start with </a:t>
            </a:r>
            <a:r>
              <a:rPr lang="en-US" sz="2800" b="1">
                <a:latin typeface="Comic Sans MS" panose="030F0702030302020204" pitchFamily="-84" charset="0"/>
              </a:rPr>
              <a:t>taxonomy</a:t>
            </a:r>
            <a:endParaRPr lang="en-US" sz="2800" b="1">
              <a:latin typeface="Comic Sans MS" panose="030F0702030302020204" pitchFamily="-84" charset="0"/>
            </a:endParaRPr>
          </a:p>
        </p:txBody>
      </p:sp>
      <p:sp>
        <p:nvSpPr>
          <p:cNvPr id="14" name="TextBox 13"/>
          <p:cNvSpPr txBox="1">
            <a:spLocks noChangeArrowheads="1"/>
          </p:cNvSpPr>
          <p:nvPr/>
        </p:nvSpPr>
        <p:spPr bwMode="auto">
          <a:xfrm>
            <a:off x="609600" y="3505200"/>
            <a:ext cx="87630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systematics </a:t>
            </a:r>
            <a:r>
              <a:rPr lang="en-US" sz="2400">
                <a:latin typeface="Comic Sans MS" panose="030F0702030302020204" pitchFamily="-84" charset="0"/>
              </a:rPr>
              <a:t>= the study of evolutionary relationships between organisms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2590800" y="1676400"/>
            <a:ext cx="54864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7980" indent="-347980" eaLnBrk="1" hangingPunct="1"/>
            <a:r>
              <a:rPr lang="en-US" sz="2800" dirty="0">
                <a:latin typeface="Comic Sans MS" panose="030F0702030302020204" pitchFamily="-84" charset="0"/>
              </a:rPr>
              <a:t>= the science of describing and naming organisms</a:t>
            </a:r>
            <a:endParaRPr lang="en-US" sz="2800" b="1" dirty="0">
              <a:latin typeface="Comic Sans MS" panose="030F0702030302020204" pitchFamily="-84" charset="0"/>
            </a:endParaRPr>
          </a:p>
        </p:txBody>
      </p:sp>
      <p:sp>
        <p:nvSpPr>
          <p:cNvPr id="19" name="TextBox 18"/>
          <p:cNvSpPr txBox="1">
            <a:spLocks noChangeArrowheads="1"/>
          </p:cNvSpPr>
          <p:nvPr/>
        </p:nvSpPr>
        <p:spPr bwMode="auto">
          <a:xfrm>
            <a:off x="3138488" y="1676400"/>
            <a:ext cx="1828800" cy="5238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 dirty="0">
                <a:latin typeface="Comic Sans MS" panose="030F0702030302020204" pitchFamily="-84" charset="0"/>
              </a:rPr>
              <a:t>taxonomy</a:t>
            </a:r>
            <a:endParaRPr lang="en-US" sz="2800" b="1" dirty="0">
              <a:latin typeface="Comic Sans MS" panose="030F0702030302020204" pitchFamily="-84" charset="0"/>
            </a:endParaRPr>
          </a:p>
        </p:txBody>
      </p:sp>
      <p:sp>
        <p:nvSpPr>
          <p:cNvPr id="20" name="TextBox 19"/>
          <p:cNvSpPr txBox="1">
            <a:spLocks noChangeArrowheads="1"/>
          </p:cNvSpPr>
          <p:nvPr/>
        </p:nvSpPr>
        <p:spPr bwMode="auto">
          <a:xfrm>
            <a:off x="612775" y="2890838"/>
            <a:ext cx="8763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classification </a:t>
            </a:r>
            <a:r>
              <a:rPr lang="en-US" sz="2400">
                <a:latin typeface="Comic Sans MS" panose="030F0702030302020204" pitchFamily="-84" charset="0"/>
              </a:rPr>
              <a:t>= placing organisms into ‘logical groups’</a:t>
            </a:r>
            <a:endParaRPr lang="en-US" sz="2400">
              <a:latin typeface="Comic Sans MS" panose="030F07020303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xit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ssolve">
                                      <p:cBhvr>
                                        <p:cTn id="6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35" presetClass="path" presetSubtype="0" accel="50000" decel="5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L -0.25 0  E" pathEditMode="relative" ptsTypes="">
                                      <p:cBhvr>
                                        <p:cTn id="10" dur="2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500"/>
                            </p:stCondLst>
                            <p:childTnLst>
                              <p:par>
                                <p:cTn id="12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4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4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3" grpId="0"/>
      <p:bldP spid="14" grpId="0"/>
      <p:bldP spid="18" grpId="0"/>
      <p:bldP spid="19" grpId="0"/>
      <p:bldP spid="20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Fish Systematics and Classification 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1" name="TextBox 10"/>
          <p:cNvSpPr txBox="1">
            <a:spLocks noChangeArrowheads="1"/>
          </p:cNvSpPr>
          <p:nvPr/>
        </p:nvSpPr>
        <p:spPr bwMode="auto">
          <a:xfrm>
            <a:off x="457200" y="5791200"/>
            <a:ext cx="80772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Comic Sans MS" panose="030F0702030302020204" pitchFamily="-84" charset="0"/>
              </a:rPr>
              <a:t>Cladogram</a:t>
            </a:r>
            <a:r>
              <a:rPr lang="en-US" sz="2800">
                <a:latin typeface="Comic Sans MS" panose="030F0702030302020204" pitchFamily="-84" charset="0"/>
              </a:rPr>
              <a:t> = branching diagram to indicate relationships between organisms</a:t>
            </a:r>
            <a:endParaRPr lang="en-US" sz="2400">
              <a:latin typeface="Comic Sans MS" panose="030F0702030302020204" pitchFamily="-84" charset="0"/>
            </a:endParaRPr>
          </a:p>
        </p:txBody>
      </p:sp>
      <p:cxnSp>
        <p:nvCxnSpPr>
          <p:cNvPr id="12" name="Straight Connector 11"/>
          <p:cNvCxnSpPr/>
          <p:nvPr/>
        </p:nvCxnSpPr>
        <p:spPr>
          <a:xfrm>
            <a:off x="2514600" y="3810000"/>
            <a:ext cx="1676400" cy="14478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/>
          <p:cNvCxnSpPr/>
          <p:nvPr/>
        </p:nvCxnSpPr>
        <p:spPr>
          <a:xfrm rot="10800000" flipV="1">
            <a:off x="3581400" y="3810000"/>
            <a:ext cx="2362200" cy="19812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Connector 19"/>
          <p:cNvCxnSpPr/>
          <p:nvPr/>
        </p:nvCxnSpPr>
        <p:spPr>
          <a:xfrm>
            <a:off x="3810000" y="3810000"/>
            <a:ext cx="1038225" cy="914400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4583" name="TextBox 22"/>
          <p:cNvSpPr txBox="1">
            <a:spLocks noChangeArrowheads="1"/>
          </p:cNvSpPr>
          <p:nvPr/>
        </p:nvSpPr>
        <p:spPr bwMode="auto">
          <a:xfrm rot="-582440">
            <a:off x="1851025" y="3492500"/>
            <a:ext cx="122872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omic Sans MS" panose="030F0702030302020204" pitchFamily="-84" charset="0"/>
              </a:rPr>
              <a:t>hagfishes</a:t>
            </a:r>
            <a:endParaRPr lang="en-US" b="1">
              <a:latin typeface="Comic Sans MS" panose="030F0702030302020204" pitchFamily="-84" charset="0"/>
            </a:endParaRPr>
          </a:p>
        </p:txBody>
      </p:sp>
      <p:sp>
        <p:nvSpPr>
          <p:cNvPr id="24584" name="TextBox 23"/>
          <p:cNvSpPr txBox="1">
            <a:spLocks noChangeArrowheads="1"/>
          </p:cNvSpPr>
          <p:nvPr/>
        </p:nvSpPr>
        <p:spPr bwMode="auto">
          <a:xfrm rot="-582440">
            <a:off x="3203575" y="3454400"/>
            <a:ext cx="1158875" cy="368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omic Sans MS" panose="030F0702030302020204" pitchFamily="-84" charset="0"/>
              </a:rPr>
              <a:t>lampreys</a:t>
            </a:r>
            <a:endParaRPr lang="en-US" b="1">
              <a:latin typeface="Comic Sans MS" panose="030F0702030302020204" pitchFamily="-84" charset="0"/>
            </a:endParaRPr>
          </a:p>
        </p:txBody>
      </p:sp>
      <p:sp>
        <p:nvSpPr>
          <p:cNvPr id="24585" name="TextBox 24"/>
          <p:cNvSpPr txBox="1">
            <a:spLocks noChangeArrowheads="1"/>
          </p:cNvSpPr>
          <p:nvPr/>
        </p:nvSpPr>
        <p:spPr bwMode="auto">
          <a:xfrm rot="-582440">
            <a:off x="5121275" y="3448050"/>
            <a:ext cx="1658938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omic Sans MS" panose="030F0702030302020204" pitchFamily="-84" charset="0"/>
              </a:rPr>
              <a:t>jawed fishes</a:t>
            </a:r>
            <a:endParaRPr lang="en-US" b="1">
              <a:latin typeface="Comic Sans MS" panose="030F0702030302020204" pitchFamily="-84" charset="0"/>
            </a:endParaRPr>
          </a:p>
        </p:txBody>
      </p:sp>
      <p:pic>
        <p:nvPicPr>
          <p:cNvPr id="24586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600200" y="2286000"/>
            <a:ext cx="1125538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71800" y="2362200"/>
            <a:ext cx="1563688" cy="9763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24588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181600" y="2057400"/>
            <a:ext cx="1341438" cy="1341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6" name="Oval 25"/>
          <p:cNvSpPr/>
          <p:nvPr/>
        </p:nvSpPr>
        <p:spPr>
          <a:xfrm>
            <a:off x="914400" y="1905000"/>
            <a:ext cx="4114800" cy="2209800"/>
          </a:xfrm>
          <a:prstGeom prst="ellipse">
            <a:avLst/>
          </a:prstGeom>
          <a:solidFill>
            <a:schemeClr val="accent1">
              <a:alpha val="4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hangingPunct="1"/>
            <a:endParaRPr lang="en-US">
              <a:solidFill>
                <a:srgbClr val="F3F1E4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1498600" y="2590800"/>
            <a:ext cx="3073400" cy="40005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 eaLnBrk="1" hangingPunct="1"/>
            <a:r>
              <a:rPr lang="en-US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entury Gothic" panose="020B0502020202020204" pitchFamily="-84" charset="0"/>
              </a:rPr>
              <a:t>Agnatha = ‘jawless fish’</a:t>
            </a:r>
            <a:endParaRPr lang="en-US" sz="2000" b="1">
              <a:solidFill>
                <a:srgbClr val="FF0000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Century Gothic" panose="020B0502020202020204" pitchFamily="-84" charset="0"/>
            </a:endParaRPr>
          </a:p>
        </p:txBody>
      </p:sp>
      <p:sp>
        <p:nvSpPr>
          <p:cNvPr id="29" name="TextBox 28"/>
          <p:cNvSpPr txBox="1">
            <a:spLocks noChangeArrowheads="1"/>
          </p:cNvSpPr>
          <p:nvPr/>
        </p:nvSpPr>
        <p:spPr bwMode="auto">
          <a:xfrm>
            <a:off x="381000" y="950913"/>
            <a:ext cx="85344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Comic Sans MS" panose="030F0702030302020204" pitchFamily="-84" charset="0"/>
              </a:rPr>
              <a:t>Phylogenetic systematics</a:t>
            </a:r>
            <a:r>
              <a:rPr lang="en-US" sz="2800">
                <a:latin typeface="Comic Sans MS" panose="030F0702030302020204" pitchFamily="-84" charset="0"/>
              </a:rPr>
              <a:t> = systematic use of actual physical data to estimate relationships</a:t>
            </a:r>
            <a:endParaRPr lang="en-US" sz="2400">
              <a:latin typeface="Comic Sans MS" panose="030F0702030302020204" pitchFamily="-84" charset="0"/>
            </a:endParaRPr>
          </a:p>
        </p:txBody>
      </p:sp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5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5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4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6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63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.55112E-17 -1.50289E-6 L 0.20833 -0.00555 " pathEditMode="relative" rAng="0" ptsTypes="AA">
                                      <p:cBhvr>
                                        <p:cTn id="31" dur="2000" fill="hold"/>
                                        <p:tgtEl>
                                          <p:spTgt spid="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0400" y="-3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5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26" grpId="0" animBg="1"/>
      <p:bldP spid="26" grpId="1" animBg="1"/>
      <p:bldP spid="28" grpId="0"/>
      <p:bldP spid="28" grpId="1"/>
      <p:bldP spid="29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Box 2"/>
          <p:cNvSpPr txBox="1">
            <a:spLocks noChangeArrowheads="1"/>
          </p:cNvSpPr>
          <p:nvPr/>
        </p:nvSpPr>
        <p:spPr bwMode="auto">
          <a:xfrm>
            <a:off x="381000" y="2286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Fish Systematics and Classification 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26627" name="TextBox 10"/>
          <p:cNvSpPr txBox="1">
            <a:spLocks noChangeArrowheads="1"/>
          </p:cNvSpPr>
          <p:nvPr/>
        </p:nvSpPr>
        <p:spPr bwMode="auto">
          <a:xfrm>
            <a:off x="228600" y="838200"/>
            <a:ext cx="89154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What characters do we use to determine these relationships and to classify fishes (describe species?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26628" name="TextBox 28"/>
          <p:cNvSpPr txBox="1">
            <a:spLocks noChangeArrowheads="1"/>
          </p:cNvSpPr>
          <p:nvPr/>
        </p:nvSpPr>
        <p:spPr bwMode="auto">
          <a:xfrm>
            <a:off x="457200" y="2133600"/>
            <a:ext cx="83058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Historically, only physical characters (i.e., morphology)… </a:t>
            </a:r>
            <a:endParaRPr lang="en-US" sz="2000">
              <a:latin typeface="Comic Sans MS" panose="030F0702030302020204" pitchFamily="-84" charset="0"/>
            </a:endParaRPr>
          </a:p>
        </p:txBody>
      </p:sp>
      <p:sp>
        <p:nvSpPr>
          <p:cNvPr id="37" name="TextBox 36"/>
          <p:cNvSpPr txBox="1">
            <a:spLocks noChangeArrowheads="1"/>
          </p:cNvSpPr>
          <p:nvPr/>
        </p:nvSpPr>
        <p:spPr bwMode="auto">
          <a:xfrm>
            <a:off x="381000" y="3048000"/>
            <a:ext cx="37338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Morphometrics 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(body measurements)</a:t>
            </a:r>
            <a:endParaRPr lang="en-US" sz="2000">
              <a:latin typeface="Comic Sans MS" panose="030F0702030302020204" pitchFamily="-84" charset="0"/>
            </a:endParaRPr>
          </a:p>
        </p:txBody>
      </p:sp>
      <p:pic>
        <p:nvPicPr>
          <p:cNvPr id="9221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3581400" y="2667000"/>
            <a:ext cx="2903538" cy="1447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8" name="TextBox 37"/>
          <p:cNvSpPr txBox="1">
            <a:spLocks noChangeArrowheads="1"/>
          </p:cNvSpPr>
          <p:nvPr/>
        </p:nvSpPr>
        <p:spPr bwMode="auto">
          <a:xfrm>
            <a:off x="381000" y="4198938"/>
            <a:ext cx="60960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Meristics 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(traits that can be counted; e.g., scales)</a:t>
            </a:r>
            <a:endParaRPr lang="en-US" sz="2000">
              <a:latin typeface="Comic Sans MS" panose="030F0702030302020204" pitchFamily="-84" charset="0"/>
            </a:endParaRPr>
          </a:p>
        </p:txBody>
      </p:sp>
      <p:pic>
        <p:nvPicPr>
          <p:cNvPr id="9222" name="Picture 6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172200" y="4038600"/>
            <a:ext cx="2514600" cy="1524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39" name="TextBox 38"/>
          <p:cNvSpPr txBox="1"/>
          <p:nvPr/>
        </p:nvSpPr>
        <p:spPr>
          <a:xfrm>
            <a:off x="381000" y="5265738"/>
            <a:ext cx="4953000" cy="120015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Others 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C</a:t>
            </a:r>
            <a:r>
              <a:rPr lang="en-US" sz="2400">
                <a:solidFill>
                  <a:srgbClr val="0000E5"/>
                </a:solidFill>
                <a:latin typeface="Comic Sans MS" panose="030F0702030302020204" pitchFamily="-84" charset="0"/>
              </a:rPr>
              <a:t>o</a:t>
            </a:r>
            <a:r>
              <a:rPr lang="en-US" sz="2400">
                <a:solidFill>
                  <a:srgbClr val="FF0000"/>
                </a:solidFill>
                <a:latin typeface="Comic Sans MS" panose="030F0702030302020204" pitchFamily="-84" charset="0"/>
              </a:rPr>
              <a:t>l</a:t>
            </a:r>
            <a:r>
              <a:rPr lang="en-US" sz="2400">
                <a:solidFill>
                  <a:srgbClr val="00B050"/>
                </a:solidFill>
                <a:latin typeface="Comic Sans MS" panose="030F0702030302020204" pitchFamily="-84" charset="0"/>
              </a:rPr>
              <a:t>o</a:t>
            </a:r>
            <a:r>
              <a:rPr lang="en-US" sz="2400">
                <a:solidFill>
                  <a:srgbClr val="524B24"/>
                </a:solidFill>
                <a:latin typeface="Comic Sans MS" panose="030F0702030302020204" pitchFamily="-84" charset="0"/>
              </a:rPr>
              <a:t>r</a:t>
            </a:r>
            <a:r>
              <a:rPr lang="en-US" sz="2400">
                <a:latin typeface="Comic Sans MS" panose="030F0702030302020204" pitchFamily="-84" charset="0"/>
              </a:rPr>
              <a:t> patterns, anatomical characteristics, </a:t>
            </a:r>
            <a:r>
              <a:rPr lang="en-US" sz="2400" i="1">
                <a:latin typeface="Comic Sans MS" panose="030F0702030302020204" pitchFamily="-84" charset="0"/>
              </a:rPr>
              <a:t>etc.</a:t>
            </a:r>
            <a:endParaRPr lang="en-US" sz="2000" i="1">
              <a:latin typeface="Comic Sans MS" panose="030F0702030302020204" pitchFamily="-84" charset="0"/>
            </a:endParaRPr>
          </a:p>
        </p:txBody>
      </p:sp>
      <p:pic>
        <p:nvPicPr>
          <p:cNvPr id="9223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4267200" y="5181600"/>
            <a:ext cx="2133600" cy="15827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3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" grpId="0"/>
      <p:bldP spid="38" grpId="0"/>
      <p:bldP spid="39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MorphoCharacter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793750" y="571500"/>
            <a:ext cx="7556500" cy="57150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Fish Systematics and Classification 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28675" name="TextBox 10"/>
          <p:cNvSpPr txBox="1">
            <a:spLocks noChangeArrowheads="1"/>
          </p:cNvSpPr>
          <p:nvPr/>
        </p:nvSpPr>
        <p:spPr bwMode="auto">
          <a:xfrm>
            <a:off x="457200" y="950913"/>
            <a:ext cx="80772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Comic Sans MS" panose="030F0702030302020204" pitchFamily="-84" charset="0"/>
              </a:rPr>
              <a:t>So… how do we “do” systematics with these characters?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28676" name="TextBox 29"/>
          <p:cNvSpPr txBox="1">
            <a:spLocks noChangeArrowheads="1"/>
          </p:cNvSpPr>
          <p:nvPr/>
        </p:nvSpPr>
        <p:spPr bwMode="auto">
          <a:xfrm>
            <a:off x="304800" y="2044700"/>
            <a:ext cx="8686800" cy="13843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In simple terms, traits are scored as (may be presence/absence, variation in length or number) and placed in a table, then relationships calculated:</a:t>
            </a:r>
            <a:endParaRPr lang="en-US" sz="2400">
              <a:latin typeface="Comic Sans MS" panose="030F0702030302020204" pitchFamily="-84" charset="0"/>
            </a:endParaRPr>
          </a:p>
        </p:txBody>
      </p:sp>
      <p:graphicFrame>
        <p:nvGraphicFramePr>
          <p:cNvPr id="31" name="Table 30"/>
          <p:cNvGraphicFramePr>
            <a:graphicFrameLocks noGrp="1"/>
          </p:cNvGraphicFramePr>
          <p:nvPr/>
        </p:nvGraphicFramePr>
        <p:xfrm>
          <a:off x="2057400" y="3683000"/>
          <a:ext cx="6477000" cy="2108200"/>
        </p:xfrm>
        <a:graphic>
          <a:graphicData uri="http://schemas.openxmlformats.org/drawingml/2006/table">
            <a:tbl>
              <a:tblPr/>
              <a:tblGrid>
                <a:gridCol w="1079500"/>
                <a:gridCol w="1079500"/>
                <a:gridCol w="1079500"/>
                <a:gridCol w="1079500"/>
                <a:gridCol w="1079500"/>
                <a:gridCol w="1079500"/>
              </a:tblGrid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Species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Trait 1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Trait 2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Trait 3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Trait 4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Trait 5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A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B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527050"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C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</a:pPr>
                      <a:r>
                        <a:rPr kumimoji="0" lang="en-US" sz="1800" b="0" i="0" u="none" strike="noStrike" cap="none" normalizeH="0" baseline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Century Gothic" panose="020B0502020202020204" pitchFamily="-84" charset="0"/>
                        </a:rPr>
                        <a:t>X</a:t>
                      </a:r>
                      <a:endParaRPr kumimoji="0" lang="en-US" sz="1800" b="0" i="0" u="none" strike="noStrike" cap="none" normalizeH="0" baseline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Century Gothic" panose="020B0502020202020204" pitchFamily="-84" charset="0"/>
                      </a:endParaRPr>
                    </a:p>
                  </a:txBody>
                  <a:tcPr horzOverflow="overflow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33" name="TextBox 32"/>
          <p:cNvSpPr txBox="1">
            <a:spLocks noChangeArrowheads="1"/>
          </p:cNvSpPr>
          <p:nvPr/>
        </p:nvSpPr>
        <p:spPr bwMode="auto">
          <a:xfrm>
            <a:off x="304800" y="4506913"/>
            <a:ext cx="987425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entury Gothic" panose="020B0502020202020204" pitchFamily="-84" charset="0"/>
              </a:rPr>
              <a:t>hagfish</a:t>
            </a:r>
            <a:endParaRPr lang="en-US" b="1">
              <a:latin typeface="Century Gothic" panose="020B0502020202020204" pitchFamily="-84" charset="0"/>
            </a:endParaRPr>
          </a:p>
        </p:txBody>
      </p:sp>
      <p:sp>
        <p:nvSpPr>
          <p:cNvPr id="34" name="TextBox 33"/>
          <p:cNvSpPr txBox="1">
            <a:spLocks noChangeArrowheads="1"/>
          </p:cNvSpPr>
          <p:nvPr/>
        </p:nvSpPr>
        <p:spPr bwMode="auto">
          <a:xfrm>
            <a:off x="304800" y="3733800"/>
            <a:ext cx="1117600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entury Gothic" panose="020B0502020202020204" pitchFamily="-84" charset="0"/>
              </a:rPr>
              <a:t>lamprey</a:t>
            </a:r>
            <a:endParaRPr lang="en-US" b="1">
              <a:latin typeface="Century Gothic" panose="020B0502020202020204" pitchFamily="-84" charset="0"/>
            </a:endParaRPr>
          </a:p>
        </p:txBody>
      </p:sp>
      <p:sp>
        <p:nvSpPr>
          <p:cNvPr id="35" name="TextBox 34"/>
          <p:cNvSpPr txBox="1">
            <a:spLocks noChangeArrowheads="1"/>
          </p:cNvSpPr>
          <p:nvPr/>
        </p:nvSpPr>
        <p:spPr bwMode="auto">
          <a:xfrm>
            <a:off x="304800" y="4114800"/>
            <a:ext cx="16033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 b="1">
                <a:latin typeface="Century Gothic" panose="020B0502020202020204" pitchFamily="-84" charset="0"/>
              </a:rPr>
              <a:t>jawed fishes</a:t>
            </a:r>
            <a:endParaRPr lang="en-US" b="1">
              <a:latin typeface="Century Gothic" panose="020B0502020202020204" pitchFamily="-84" charset="0"/>
            </a:endParaRPr>
          </a:p>
        </p:txBody>
      </p:sp>
    </p:spTree>
    <p:custDataLst>
      <p:tags r:id="rId1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0" presetClass="path" presetSubtype="0" accel="50000" decel="5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83237E-6 L 0.06389 0.16185 " pathEditMode="relative" rAng="0" ptsTypes="AA">
                                      <p:cBhvr>
                                        <p:cTn id="16" dur="2000" fill="hold"/>
                                        <p:tgtEl>
                                          <p:spTgt spid="3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00" y="8100"/>
                                    </p:animMotion>
                                  </p:childTnLst>
                                </p:cTn>
                              </p:par>
                              <p:par>
                                <p:cTn id="17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05556E-6 1.50289E-6 L 0.01232 0.18404 " pathEditMode="relative" rAng="0" ptsTypes="AA">
                                      <p:cBhvr>
                                        <p:cTn id="18" dur="2000" fill="hold"/>
                                        <p:tgtEl>
                                          <p:spTgt spid="35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600" y="9200"/>
                                    </p:animMotion>
                                  </p:childTnLst>
                                </p:cTn>
                              </p:par>
                              <p:par>
                                <p:cTn id="19" presetID="0" presetClass="path" presetSubtype="0" accel="50000" decel="5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61111E-6 1.6763E-6 L 0.08767 -0.02844 " pathEditMode="relative" rAng="0" ptsTypes="AA">
                                      <p:cBhvr>
                                        <p:cTn id="20" dur="2000" fill="hold"/>
                                        <p:tgtEl>
                                          <p:spTgt spid="3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4400" y="-1400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" grpId="0"/>
      <p:bldP spid="33" grpId="1"/>
      <p:bldP spid="34" grpId="0"/>
      <p:bldP spid="34" grpId="1"/>
      <p:bldP spid="35" grpId="0"/>
      <p:bldP spid="35" grpId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2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Fish Systematics and Classification 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30723" name="TextBox 10"/>
          <p:cNvSpPr txBox="1">
            <a:spLocks noChangeArrowheads="1"/>
          </p:cNvSpPr>
          <p:nvPr/>
        </p:nvSpPr>
        <p:spPr bwMode="auto">
          <a:xfrm>
            <a:off x="457200" y="950913"/>
            <a:ext cx="8077200" cy="9540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 b="1">
                <a:latin typeface="Comic Sans MS" panose="030F0702030302020204" pitchFamily="-84" charset="0"/>
              </a:rPr>
              <a:t>What characters/characteristics do we use to determine these relationships?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30724" name="TextBox 28"/>
          <p:cNvSpPr txBox="1">
            <a:spLocks noChangeArrowheads="1"/>
          </p:cNvSpPr>
          <p:nvPr/>
        </p:nvSpPr>
        <p:spPr bwMode="auto">
          <a:xfrm>
            <a:off x="457200" y="1981200"/>
            <a:ext cx="8686800" cy="9540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Now we use those same classical characters, but we also depend heavily on DNA.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30" name="TextBox 29"/>
          <p:cNvSpPr txBox="1">
            <a:spLocks noChangeArrowheads="1"/>
          </p:cNvSpPr>
          <p:nvPr/>
        </p:nvSpPr>
        <p:spPr bwMode="auto">
          <a:xfrm>
            <a:off x="1295400" y="2971800"/>
            <a:ext cx="6858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DNA is the genetic material for living things</a:t>
            </a:r>
            <a:endParaRPr lang="en-US" sz="2000">
              <a:latin typeface="Comic Sans MS" panose="030F0702030302020204" pitchFamily="-8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1295400" y="3554413"/>
            <a:ext cx="6858000" cy="4619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Only 4 different building blocks:  A T C G</a:t>
            </a:r>
            <a:endParaRPr lang="en-US" sz="2000">
              <a:latin typeface="Comic Sans MS" panose="030F0702030302020204" pitchFamily="-84" charset="0"/>
            </a:endParaRPr>
          </a:p>
        </p:txBody>
      </p:sp>
      <p:pic>
        <p:nvPicPr>
          <p:cNvPr id="10242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1822450" y="4295775"/>
            <a:ext cx="7107238" cy="2286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2" name="Picture 5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33400" y="5181600"/>
            <a:ext cx="18288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5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1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2" dur="500" fill="hold"/>
                                        <p:tgtEl>
                                          <p:spTgt spid="102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02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" grpId="0"/>
      <p:bldP spid="10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TextBox 2"/>
          <p:cNvSpPr txBox="1">
            <a:spLocks noChangeArrowheads="1"/>
          </p:cNvSpPr>
          <p:nvPr/>
        </p:nvSpPr>
        <p:spPr bwMode="auto">
          <a:xfrm>
            <a:off x="381000" y="304800"/>
            <a:ext cx="82296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Quick review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32771" name="TextBox 10"/>
          <p:cNvSpPr txBox="1">
            <a:spLocks noChangeArrowheads="1"/>
          </p:cNvSpPr>
          <p:nvPr/>
        </p:nvSpPr>
        <p:spPr bwMode="auto">
          <a:xfrm>
            <a:off x="457200" y="990600"/>
            <a:ext cx="57912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Hmm…what does that mean?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32772" name="TextBox 9"/>
          <p:cNvSpPr txBox="1">
            <a:spLocks noChangeArrowheads="1"/>
          </p:cNvSpPr>
          <p:nvPr/>
        </p:nvSpPr>
        <p:spPr bwMode="auto">
          <a:xfrm>
            <a:off x="533400" y="4495800"/>
            <a:ext cx="83820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Linnaean system of classification </a:t>
            </a:r>
            <a:r>
              <a:rPr lang="en-US" sz="2400">
                <a:latin typeface="Comic Sans MS" panose="030F0702030302020204" pitchFamily="-84" charset="0"/>
              </a:rPr>
              <a:t>– based on broad physical similarities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Ok some of the time, but doesn’t always accurately reflect relationships.  For instance…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32773" name="TextBox 12"/>
          <p:cNvSpPr txBox="1">
            <a:spLocks noChangeArrowheads="1"/>
          </p:cNvSpPr>
          <p:nvPr/>
        </p:nvSpPr>
        <p:spPr bwMode="auto">
          <a:xfrm>
            <a:off x="609600" y="1676400"/>
            <a:ext cx="44958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taxonomy</a:t>
            </a:r>
            <a:endParaRPr lang="en-US" sz="2400" b="1">
              <a:latin typeface="Comic Sans MS" panose="030F0702030302020204" pitchFamily="-84" charset="0"/>
            </a:endParaRPr>
          </a:p>
        </p:txBody>
      </p:sp>
      <p:sp>
        <p:nvSpPr>
          <p:cNvPr id="32774" name="TextBox 13"/>
          <p:cNvSpPr txBox="1">
            <a:spLocks noChangeArrowheads="1"/>
          </p:cNvSpPr>
          <p:nvPr/>
        </p:nvSpPr>
        <p:spPr bwMode="auto">
          <a:xfrm>
            <a:off x="609600" y="3352800"/>
            <a:ext cx="8763000" cy="830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systematics </a:t>
            </a:r>
            <a:r>
              <a:rPr lang="en-US" sz="2400">
                <a:latin typeface="Comic Sans MS" panose="030F0702030302020204" pitchFamily="-84" charset="0"/>
              </a:rPr>
              <a:t>= the study of evolutionary relationships between organisms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32775" name="TextBox 17"/>
          <p:cNvSpPr txBox="1">
            <a:spLocks noChangeArrowheads="1"/>
          </p:cNvSpPr>
          <p:nvPr/>
        </p:nvSpPr>
        <p:spPr bwMode="auto">
          <a:xfrm>
            <a:off x="2133600" y="1676400"/>
            <a:ext cx="7010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marL="347980" indent="-347980" eaLnBrk="1" hangingPunct="1"/>
            <a:r>
              <a:rPr lang="en-US" sz="2400">
                <a:latin typeface="Comic Sans MS" panose="030F0702030302020204" pitchFamily="-84" charset="0"/>
              </a:rPr>
              <a:t>= the science of describing / naming organisms</a:t>
            </a:r>
            <a:endParaRPr lang="en-US" sz="2400" b="1">
              <a:latin typeface="Comic Sans MS" panose="030F0702030302020204" pitchFamily="-84" charset="0"/>
            </a:endParaRPr>
          </a:p>
        </p:txBody>
      </p:sp>
      <p:sp>
        <p:nvSpPr>
          <p:cNvPr id="32776" name="TextBox 19"/>
          <p:cNvSpPr txBox="1">
            <a:spLocks noChangeArrowheads="1"/>
          </p:cNvSpPr>
          <p:nvPr/>
        </p:nvSpPr>
        <p:spPr bwMode="auto">
          <a:xfrm>
            <a:off x="598488" y="2514600"/>
            <a:ext cx="87630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classification </a:t>
            </a:r>
            <a:r>
              <a:rPr lang="en-US" sz="2400">
                <a:latin typeface="Comic Sans MS" panose="030F0702030302020204" pitchFamily="-84" charset="0"/>
              </a:rPr>
              <a:t>= placing organisms into ‘logical groups’</a:t>
            </a:r>
            <a:endParaRPr lang="en-US" sz="2400">
              <a:latin typeface="Comic Sans MS" panose="030F0702030302020204" pitchFamily="-8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857500"/>
            <a:ext cx="8229600" cy="1143000"/>
          </a:xfrm>
        </p:spPr>
        <p:txBody>
          <a:bodyPr/>
          <a:lstStyle/>
          <a:p>
            <a:r>
              <a:rPr lang="en-US" dirty="0" smtClean="0"/>
              <a:t>1.4 </a:t>
            </a:r>
            <a:r>
              <a:rPr lang="en-US" altLang="zh-CN" dirty="0" smtClean="0"/>
              <a:t>History and Taxonomy</a:t>
            </a:r>
            <a:endParaRPr lang="en-US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685800" y="5207000"/>
            <a:ext cx="1816100" cy="736600"/>
          </a:xfrm>
          <a:prstGeom prst="rect">
            <a:avLst/>
          </a:prstGeom>
        </p:spPr>
      </p:pic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657600" y="5207000"/>
            <a:ext cx="1828800" cy="736600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642100" y="5207000"/>
            <a:ext cx="1816100" cy="736600"/>
          </a:xfrm>
          <a:prstGeom prst="rect">
            <a:avLst/>
          </a:prstGeom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HWK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Homework 1.docx</a:t>
            </a:r>
            <a:endParaRPr lang="en-US" dirty="0" smtClean="0"/>
          </a:p>
          <a:p>
            <a:pPr lvl="1"/>
            <a:r>
              <a:rPr lang="en-US" dirty="0" smtClean="0"/>
              <a:t>due on </a:t>
            </a:r>
            <a:r>
              <a:rPr lang="en-US" smtClean="0">
                <a:solidFill>
                  <a:srgbClr val="FF0000"/>
                </a:solidFill>
              </a:rPr>
              <a:t>the day before next class</a:t>
            </a:r>
            <a:endParaRPr lang="en-US" dirty="0" smtClean="0">
              <a:solidFill>
                <a:srgbClr val="FF0000"/>
              </a:solidFill>
            </a:endParaRPr>
          </a:p>
          <a:p>
            <a:pPr lvl="1"/>
            <a:r>
              <a:rPr lang="en-US" dirty="0" smtClean="0"/>
              <a:t>No late hand-in will be graded</a:t>
            </a:r>
            <a:endParaRPr lang="en-US" dirty="0" smtClean="0"/>
          </a:p>
          <a:p>
            <a:r>
              <a:rPr lang="en-US" dirty="0" smtClean="0"/>
              <a:t>Read Chapter 3</a:t>
            </a:r>
            <a:endParaRPr lang="en-US" dirty="0" smtClean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Have a nice week!</a:t>
            </a:r>
            <a:endParaRPr lang="en-US" dirty="0"/>
          </a:p>
        </p:txBody>
      </p:sp>
      <p:pic>
        <p:nvPicPr>
          <p:cNvPr id="3" name="Picture 2" descr="fishingspot2.JP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487488" y="1417638"/>
            <a:ext cx="6169024" cy="4628338"/>
          </a:xfrm>
          <a:prstGeom prst="rect">
            <a:avLst/>
          </a:prstGeom>
        </p:spPr>
      </p:pic>
      <p:sp>
        <p:nvSpPr>
          <p:cNvPr id="4" name="TextBox 3"/>
          <p:cNvSpPr txBox="1"/>
          <p:nvPr/>
        </p:nvSpPr>
        <p:spPr>
          <a:xfrm>
            <a:off x="3558310" y="6292334"/>
            <a:ext cx="202738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Charleston, SC, USA</a:t>
            </a:r>
            <a:endParaRPr lang="en-US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pic>
        <p:nvPicPr>
          <p:cNvPr id="1433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6477000" y="1143000"/>
            <a:ext cx="1887538" cy="245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4340" name="TextBox 10"/>
          <p:cNvSpPr txBox="1">
            <a:spLocks noChangeArrowheads="1"/>
          </p:cNvSpPr>
          <p:nvPr/>
        </p:nvSpPr>
        <p:spPr bwMode="auto">
          <a:xfrm>
            <a:off x="457200" y="1143000"/>
            <a:ext cx="60960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Aristotle (384-322 B.C.)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14341" name="TextBox 11"/>
          <p:cNvSpPr txBox="1">
            <a:spLocks noChangeArrowheads="1"/>
          </p:cNvSpPr>
          <p:nvPr/>
        </p:nvSpPr>
        <p:spPr bwMode="auto">
          <a:xfrm>
            <a:off x="304800" y="1828800"/>
            <a:ext cx="6477000" cy="1600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Made many astute observations on fish biology</a:t>
            </a:r>
            <a:endParaRPr lang="en-US" sz="2800">
              <a:latin typeface="Comic Sans MS" panose="030F0702030302020204" pitchFamily="-84" charset="0"/>
            </a:endParaRPr>
          </a:p>
          <a:p>
            <a:pPr eaLnBrk="1" hangingPunct="1"/>
            <a:endParaRPr lang="en-US" sz="12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Recognized &gt;100 species of fish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81000" y="3581400"/>
            <a:ext cx="81534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600">
                <a:latin typeface="Comic Sans MS" panose="030F0702030302020204" pitchFamily="-84" charset="0"/>
              </a:rPr>
              <a:t>No major advances for ≈ 1900 years!</a:t>
            </a:r>
            <a:endParaRPr lang="en-US" sz="3200">
              <a:latin typeface="Comic Sans MS" panose="030F0702030302020204" pitchFamily="-84" charset="0"/>
            </a:endParaRPr>
          </a:p>
        </p:txBody>
      </p:sp>
      <p:sp>
        <p:nvSpPr>
          <p:cNvPr id="14343" name="Rectangle 14"/>
          <p:cNvSpPr>
            <a:spLocks noChangeArrowheads="1"/>
          </p:cNvSpPr>
          <p:nvPr/>
        </p:nvSpPr>
        <p:spPr bwMode="auto">
          <a:xfrm>
            <a:off x="76200" y="6172200"/>
            <a:ext cx="1905000" cy="30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700">
                <a:latin typeface="Century Gothic" panose="020B0502020202020204" pitchFamily="-84" charset="0"/>
              </a:rPr>
              <a:t>http://www.septentrion.qc.ca/banque-images/resultats-images.asp?id=2513</a:t>
            </a:r>
            <a:endParaRPr lang="en-US" sz="700">
              <a:latin typeface="Century Gothic" panose="020B0502020202020204" pitchFamily="-84" charset="0"/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2400" y="4267200"/>
            <a:ext cx="1427163" cy="190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1600200" y="4267200"/>
            <a:ext cx="1828800" cy="18462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omic Sans MS" panose="030F0702030302020204" pitchFamily="-84" charset="0"/>
              </a:rPr>
              <a:t>Pierre Belon</a:t>
            </a:r>
            <a:endParaRPr lang="en-US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1600">
                <a:latin typeface="Comic Sans MS" panose="030F0702030302020204" pitchFamily="-84" charset="0"/>
              </a:rPr>
              <a:t>French natural</a:t>
            </a:r>
            <a:endParaRPr lang="en-US" sz="16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1600">
                <a:latin typeface="Comic Sans MS" panose="030F0702030302020204" pitchFamily="-84" charset="0"/>
              </a:rPr>
              <a:t>historian</a:t>
            </a:r>
            <a:endParaRPr lang="en-US" sz="16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1600" b="1">
                <a:latin typeface="Comic Sans MS" panose="030F0702030302020204" pitchFamily="-84" charset="0"/>
              </a:rPr>
              <a:t>1551</a:t>
            </a:r>
            <a:endParaRPr lang="en-US" sz="1600" b="1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1600">
                <a:latin typeface="Comic Sans MS" panose="030F0702030302020204" pitchFamily="-84" charset="0"/>
              </a:rPr>
              <a:t>First publication</a:t>
            </a:r>
            <a:endParaRPr lang="en-US" sz="16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1600">
                <a:latin typeface="Comic Sans MS" panose="030F0702030302020204" pitchFamily="-84" charset="0"/>
              </a:rPr>
              <a:t>On fish systematics</a:t>
            </a:r>
            <a:endParaRPr lang="en-US" sz="1600">
              <a:latin typeface="Comic Sans MS" panose="030F0702030302020204" pitchFamily="-84" charset="0"/>
            </a:endParaRPr>
          </a:p>
        </p:txBody>
      </p:sp>
      <p:sp>
        <p:nvSpPr>
          <p:cNvPr id="18" name="Rectangle 17"/>
          <p:cNvSpPr>
            <a:spLocks noChangeArrowheads="1"/>
          </p:cNvSpPr>
          <p:nvPr/>
        </p:nvSpPr>
        <p:spPr bwMode="auto">
          <a:xfrm>
            <a:off x="3429000" y="4267200"/>
            <a:ext cx="2133600" cy="1477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omic Sans MS" panose="030F0702030302020204" pitchFamily="-84" charset="0"/>
              </a:rPr>
              <a:t>Hippolyto Salviani</a:t>
            </a:r>
            <a:endParaRPr lang="en-US">
              <a:latin typeface="Comic Sans MS" panose="030F0702030302020204" pitchFamily="-84" charset="0"/>
            </a:endParaRPr>
          </a:p>
          <a:p>
            <a:pPr eaLnBrk="1" hangingPunct="1"/>
            <a:r>
              <a:rPr lang="en-US">
                <a:latin typeface="Comic Sans MS" panose="030F0702030302020204" pitchFamily="-84" charset="0"/>
              </a:rPr>
              <a:t>1554-1557</a:t>
            </a:r>
            <a:endParaRPr lang="en-US">
              <a:latin typeface="Comic Sans MS" panose="030F0702030302020204" pitchFamily="-84" charset="0"/>
            </a:endParaRPr>
          </a:p>
          <a:p>
            <a:pPr eaLnBrk="1" hangingPunct="1"/>
            <a:r>
              <a:rPr lang="en-US">
                <a:latin typeface="Comic Sans MS" panose="030F0702030302020204" pitchFamily="-84" charset="0"/>
              </a:rPr>
              <a:t>First publications on regional fishes (Italy)</a:t>
            </a:r>
            <a:endParaRPr lang="en-US">
              <a:latin typeface="Comic Sans MS" panose="030F0702030302020204" pitchFamily="-84" charset="0"/>
            </a:endParaRPr>
          </a:p>
        </p:txBody>
      </p:sp>
      <p:sp>
        <p:nvSpPr>
          <p:cNvPr id="19" name="Rectangle 18"/>
          <p:cNvSpPr>
            <a:spLocks noChangeArrowheads="1"/>
          </p:cNvSpPr>
          <p:nvPr/>
        </p:nvSpPr>
        <p:spPr bwMode="auto">
          <a:xfrm>
            <a:off x="5791200" y="4267200"/>
            <a:ext cx="1905000" cy="23082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>
                <a:latin typeface="Comic Sans MS" panose="030F0702030302020204" pitchFamily="-84" charset="0"/>
              </a:rPr>
              <a:t>Guillome Rondelet</a:t>
            </a:r>
            <a:endParaRPr lang="en-US">
              <a:latin typeface="Comic Sans MS" panose="030F0702030302020204" pitchFamily="-84" charset="0"/>
            </a:endParaRPr>
          </a:p>
          <a:p>
            <a:pPr eaLnBrk="1" hangingPunct="1"/>
            <a:r>
              <a:rPr lang="en-US">
                <a:latin typeface="Comic Sans MS" panose="030F0702030302020204" pitchFamily="-84" charset="0"/>
              </a:rPr>
              <a:t>1555</a:t>
            </a:r>
            <a:endParaRPr lang="en-US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1600" i="1">
                <a:latin typeface="Comic Sans MS" panose="030F0702030302020204" pitchFamily="-84" charset="0"/>
              </a:rPr>
              <a:t>Libri de Piscibus Marinis</a:t>
            </a:r>
            <a:endParaRPr lang="en-US" sz="1600" i="1">
              <a:latin typeface="Comic Sans MS" panose="030F0702030302020204" pitchFamily="-84" charset="0"/>
            </a:endParaRPr>
          </a:p>
          <a:p>
            <a:pPr eaLnBrk="1" hangingPunct="1"/>
            <a:r>
              <a:rPr lang="en-US">
                <a:latin typeface="Comic Sans MS" panose="030F0702030302020204" pitchFamily="-84" charset="0"/>
              </a:rPr>
              <a:t>First ichthyology ‘text’</a:t>
            </a:r>
            <a:endParaRPr lang="en-US">
              <a:latin typeface="Comic Sans MS" panose="030F0702030302020204" pitchFamily="-84" charset="0"/>
            </a:endParaRPr>
          </a:p>
        </p:txBody>
      </p:sp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467600" y="4224338"/>
            <a:ext cx="1600200" cy="187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4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6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500" tmFilter="0, 0; .2, .5; .8, .5; 1, 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10" dur="250" autoRev="1" fill="hold"/>
                                        <p:tgtEl>
                                          <p:spTgt spid="13"/>
                                        </p:tgtEl>
                                      </p:cBhvr>
                                      <p:by x="105000" y="105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40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50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17" grpId="0"/>
      <p:bldP spid="18" grpId="0"/>
      <p:bldP spid="19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2"/>
          <p:cNvSpPr txBox="1">
            <a:spLocks noChangeArrowheads="1"/>
          </p:cNvSpPr>
          <p:nvPr/>
        </p:nvSpPr>
        <p:spPr bwMode="auto">
          <a:xfrm>
            <a:off x="1724025" y="3048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5363" name="TextBox 10"/>
          <p:cNvSpPr txBox="1">
            <a:spLocks noChangeArrowheads="1"/>
          </p:cNvSpPr>
          <p:nvPr/>
        </p:nvSpPr>
        <p:spPr bwMode="auto">
          <a:xfrm>
            <a:off x="457200" y="933450"/>
            <a:ext cx="8382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Many reports from expeditions followed…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5364" name="TextBox 11"/>
          <p:cNvSpPr txBox="1">
            <a:spLocks noChangeArrowheads="1"/>
          </p:cNvSpPr>
          <p:nvPr/>
        </p:nvSpPr>
        <p:spPr bwMode="auto">
          <a:xfrm>
            <a:off x="304800" y="1619250"/>
            <a:ext cx="8839200" cy="1385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latin typeface="Comic Sans MS" panose="030F0702030302020204" pitchFamily="-84" charset="0"/>
              </a:rPr>
              <a:t>Natural History of Fishes of Brazil</a:t>
            </a:r>
            <a:r>
              <a:rPr lang="en-US" sz="2400">
                <a:latin typeface="Comic Sans MS" panose="030F0702030302020204" pitchFamily="-84" charset="0"/>
              </a:rPr>
              <a:t>; Marcgrave, 1648 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/>
            <a:endParaRPr lang="en-US" sz="1200" i="1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 i="1">
                <a:latin typeface="Comic Sans MS" panose="030F0702030302020204" pitchFamily="-84" charset="0"/>
              </a:rPr>
              <a:t>Historia Piscium </a:t>
            </a:r>
            <a:r>
              <a:rPr lang="en-US" sz="2400">
                <a:latin typeface="Comic Sans MS" panose="030F0702030302020204" pitchFamily="-84" charset="0"/>
              </a:rPr>
              <a:t>(European fishes); Ray &amp; Willughby, 1686 – described 420 species, 178 new!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13" name="TextBox 12"/>
          <p:cNvSpPr txBox="1">
            <a:spLocks noChangeArrowheads="1"/>
          </p:cNvSpPr>
          <p:nvPr/>
        </p:nvSpPr>
        <p:spPr bwMode="auto">
          <a:xfrm>
            <a:off x="304800" y="2971800"/>
            <a:ext cx="8534400" cy="16319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Peter Artedi (1704-1734, Swedish naturalist)</a:t>
            </a:r>
            <a:endParaRPr lang="en-US" sz="28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&gt; “Father of Ichthyology” – came up with the first  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   classification system for fishes, published as part of       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   </a:t>
            </a:r>
            <a:r>
              <a:rPr lang="en-US" sz="2400" i="1">
                <a:latin typeface="Comic Sans MS" panose="030F0702030302020204" pitchFamily="-84" charset="0"/>
              </a:rPr>
              <a:t>Systema Naturae </a:t>
            </a:r>
            <a:r>
              <a:rPr lang="en-US" sz="2400">
                <a:latin typeface="Comic Sans MS" panose="030F0702030302020204" pitchFamily="-84" charset="0"/>
              </a:rPr>
              <a:t>in 1739 by…</a:t>
            </a:r>
            <a:endParaRPr lang="en-US" sz="2000">
              <a:latin typeface="Comic Sans MS" panose="030F0702030302020204" pitchFamily="-84" charset="0"/>
            </a:endParaRPr>
          </a:p>
        </p:txBody>
      </p:sp>
      <p:sp>
        <p:nvSpPr>
          <p:cNvPr id="21" name="TextBox 20"/>
          <p:cNvSpPr txBox="1">
            <a:spLocks noChangeArrowheads="1"/>
          </p:cNvSpPr>
          <p:nvPr/>
        </p:nvSpPr>
        <p:spPr bwMode="auto">
          <a:xfrm>
            <a:off x="381000" y="4648200"/>
            <a:ext cx="7162800" cy="20621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800">
                <a:latin typeface="Comic Sans MS" panose="030F0702030302020204" pitchFamily="-84" charset="0"/>
              </a:rPr>
              <a:t>Carolus Linnaeus (1707-1778, Swedish zoologist)</a:t>
            </a:r>
            <a:endParaRPr lang="en-US" sz="2800">
              <a:latin typeface="Comic Sans MS" panose="030F0702030302020204" pitchFamily="-8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>
                <a:latin typeface="Comic Sans MS" panose="030F0702030302020204" pitchFamily="-84" charset="0"/>
              </a:rPr>
              <a:t>Classification system for all major life forms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>
                <a:latin typeface="Comic Sans MS" panose="030F0702030302020204" pitchFamily="-84" charset="0"/>
              </a:rPr>
              <a:t>Introduced binomial system for naming species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>
              <a:buFont typeface="Wingdings" panose="05000000000000000000" pitchFamily="2" charset="2"/>
              <a:buChar char="Ø"/>
            </a:pPr>
            <a:r>
              <a:rPr lang="en-US" sz="2400">
                <a:latin typeface="Comic Sans MS" panose="030F0702030302020204" pitchFamily="-84" charset="0"/>
              </a:rPr>
              <a:t> “</a:t>
            </a:r>
            <a:r>
              <a:rPr lang="en-US" sz="2400" b="1">
                <a:latin typeface="Comic Sans MS" panose="030F0702030302020204" pitchFamily="-84" charset="0"/>
              </a:rPr>
              <a:t>Father of modern taxonomy”</a:t>
            </a:r>
            <a:endParaRPr lang="en-US" sz="2000" b="1">
              <a:latin typeface="Comic Sans MS" panose="030F0702030302020204" pitchFamily="-84" charset="0"/>
            </a:endParaRPr>
          </a:p>
        </p:txBody>
      </p:sp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515225" y="4521200"/>
            <a:ext cx="1552575" cy="2260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3" name="TextBox 22"/>
          <p:cNvSpPr txBox="1">
            <a:spLocks noChangeArrowheads="1"/>
          </p:cNvSpPr>
          <p:nvPr/>
        </p:nvSpPr>
        <p:spPr bwMode="auto">
          <a:xfrm>
            <a:off x="7467600" y="4495800"/>
            <a:ext cx="1600200" cy="2246313"/>
          </a:xfrm>
          <a:prstGeom prst="rect">
            <a:avLst/>
          </a:prstGeom>
          <a:solidFill>
            <a:srgbClr val="FFFFFF"/>
          </a:solidFill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Kingdom</a:t>
            </a:r>
            <a:endParaRPr lang="en-US" sz="2000" b="1">
              <a:latin typeface="Century Gothic" panose="020B0502020202020204" pitchFamily="-84" charset="0"/>
            </a:endParaRP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Phylum </a:t>
            </a:r>
            <a:endParaRPr lang="en-US" sz="2000" b="1">
              <a:latin typeface="Century Gothic" panose="020B0502020202020204" pitchFamily="-84" charset="0"/>
            </a:endParaRP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Class </a:t>
            </a:r>
            <a:endParaRPr lang="en-US" sz="2000" b="1">
              <a:latin typeface="Century Gothic" panose="020B0502020202020204" pitchFamily="-84" charset="0"/>
            </a:endParaRP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Order</a:t>
            </a:r>
            <a:endParaRPr lang="en-US" sz="2000" b="1">
              <a:latin typeface="Century Gothic" panose="020B0502020202020204" pitchFamily="-84" charset="0"/>
            </a:endParaRP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Family </a:t>
            </a:r>
            <a:endParaRPr lang="en-US" sz="2000" b="1">
              <a:latin typeface="Century Gothic" panose="020B0502020202020204" pitchFamily="-84" charset="0"/>
            </a:endParaRP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Genus </a:t>
            </a:r>
            <a:endParaRPr lang="en-US" sz="2000" b="1">
              <a:latin typeface="Century Gothic" panose="020B0502020202020204" pitchFamily="-84" charset="0"/>
            </a:endParaRPr>
          </a:p>
          <a:p>
            <a:pPr eaLnBrk="1" hangingPunct="1"/>
            <a:r>
              <a:rPr lang="en-US" sz="2000" b="1">
                <a:latin typeface="Century Gothic" panose="020B0502020202020204" pitchFamily="-84" charset="0"/>
              </a:rPr>
              <a:t>Species</a:t>
            </a:r>
            <a:endParaRPr lang="en-US" sz="2000" b="1">
              <a:latin typeface="Century Gothic" panose="020B0502020202020204" pitchFamily="-84" charset="0"/>
            </a:endParaRPr>
          </a:p>
        </p:txBody>
      </p:sp>
    </p:spTree>
    <p:custDataLst>
      <p:tags r:id="rId2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19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21" grpId="0"/>
      <p:bldP spid="23" grpId="0" animBg="1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6387" name="TextBox 10"/>
          <p:cNvSpPr txBox="1">
            <a:spLocks noChangeArrowheads="1"/>
          </p:cNvSpPr>
          <p:nvPr/>
        </p:nvSpPr>
        <p:spPr bwMode="auto">
          <a:xfrm>
            <a:off x="381000" y="1016000"/>
            <a:ext cx="8382000" cy="5842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Others of note…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6388" name="TextBox 11"/>
          <p:cNvSpPr txBox="1">
            <a:spLocks noChangeArrowheads="1"/>
          </p:cNvSpPr>
          <p:nvPr/>
        </p:nvSpPr>
        <p:spPr bwMode="auto">
          <a:xfrm>
            <a:off x="304800" y="1676400"/>
            <a:ext cx="8839200" cy="19383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Georges Cuvier </a:t>
            </a:r>
            <a:r>
              <a:rPr lang="en-US" sz="2400">
                <a:latin typeface="Comic Sans MS" panose="030F0702030302020204" pitchFamily="-84" charset="0"/>
              </a:rPr>
              <a:t>(1769-1822); </a:t>
            </a:r>
            <a:r>
              <a:rPr lang="en-US" sz="2400" i="1">
                <a:latin typeface="Comic Sans MS" panose="030F0702030302020204" pitchFamily="-84" charset="0"/>
              </a:rPr>
              <a:t>Histoire Naturelle</a:t>
            </a:r>
            <a:endParaRPr lang="en-US" sz="2400" i="1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 i="1">
                <a:latin typeface="Comic Sans MS" panose="030F0702030302020204" pitchFamily="-84" charset="0"/>
              </a:rPr>
              <a:t>                                              des Poissons</a:t>
            </a:r>
            <a:r>
              <a:rPr lang="en-US" sz="2400">
                <a:latin typeface="Comic Sans MS" panose="030F0702030302020204" pitchFamily="-84" charset="0"/>
              </a:rPr>
              <a:t>, 1828 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Professor at French Museum of Natural History;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Detailed studies of anatomy paved way for better understanding of relationships between fishes (cladistics)</a:t>
            </a:r>
            <a:endParaRPr lang="en-US" sz="2400">
              <a:latin typeface="Comic Sans MS" panose="030F0702030302020204" pitchFamily="-84" charset="0"/>
            </a:endParaRPr>
          </a:p>
        </p:txBody>
      </p:sp>
      <p:pic>
        <p:nvPicPr>
          <p:cNvPr id="16389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386638" y="914400"/>
            <a:ext cx="1566862" cy="1890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>
            <a:spLocks noChangeArrowheads="1"/>
          </p:cNvSpPr>
          <p:nvPr/>
        </p:nvSpPr>
        <p:spPr bwMode="auto">
          <a:xfrm>
            <a:off x="304800" y="3665538"/>
            <a:ext cx="8915400" cy="83026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As knowledge continued to expand, regional studies followed…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304800" y="4495800"/>
            <a:ext cx="86868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Louis Aggasiz </a:t>
            </a:r>
            <a:r>
              <a:rPr lang="en-US" sz="2400">
                <a:latin typeface="Comic Sans MS" panose="030F0702030302020204" pitchFamily="-84" charset="0"/>
              </a:rPr>
              <a:t>(1807-1873); Professor of Natural History at Harvard; described </a:t>
            </a:r>
            <a:r>
              <a:rPr lang="en-US" sz="2400" b="1" u="sng">
                <a:latin typeface="Comic Sans MS" panose="030F0702030302020204" pitchFamily="-84" charset="0"/>
              </a:rPr>
              <a:t>numerous</a:t>
            </a:r>
            <a:r>
              <a:rPr lang="en-US" sz="2400">
                <a:latin typeface="Comic Sans MS" panose="030F0702030302020204" pitchFamily="-84" charset="0"/>
              </a:rPr>
              <a:t> extant and fossil fish species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15" name="Rectangle 14"/>
          <p:cNvSpPr>
            <a:spLocks noChangeArrowheads="1"/>
          </p:cNvSpPr>
          <p:nvPr/>
        </p:nvSpPr>
        <p:spPr bwMode="auto">
          <a:xfrm>
            <a:off x="1676400" y="5546725"/>
            <a:ext cx="5486400" cy="46196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i="1">
                <a:latin typeface="Comic Sans MS" panose="030F0702030302020204" pitchFamily="-84" charset="0"/>
              </a:rPr>
              <a:t>Heterandria formosa</a:t>
            </a:r>
            <a:r>
              <a:rPr lang="en-US" sz="2400">
                <a:latin typeface="Comic Sans MS" panose="030F0702030302020204" pitchFamily="-84" charset="0"/>
              </a:rPr>
              <a:t> Agassiz</a:t>
            </a:r>
            <a:endParaRPr lang="en-US" sz="2400">
              <a:latin typeface="Comic Sans MS" panose="030F0702030302020204" pitchFamily="-84" charset="0"/>
            </a:endParaRPr>
          </a:p>
        </p:txBody>
      </p:sp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629400" y="5362575"/>
            <a:ext cx="2209800" cy="809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6" name="TextBox 15"/>
          <p:cNvSpPr txBox="1">
            <a:spLocks noChangeArrowheads="1"/>
          </p:cNvSpPr>
          <p:nvPr/>
        </p:nvSpPr>
        <p:spPr bwMode="auto">
          <a:xfrm>
            <a:off x="2057400" y="5907088"/>
            <a:ext cx="820738" cy="36988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Comic Sans MS" panose="030F0702030302020204" pitchFamily="-84" charset="0"/>
              </a:rPr>
              <a:t>Genus</a:t>
            </a:r>
            <a:endParaRPr lang="en-US">
              <a:solidFill>
                <a:srgbClr val="FF0000"/>
              </a:solidFill>
              <a:latin typeface="Comic Sans MS" panose="030F0702030302020204" pitchFamily="-84" charset="0"/>
            </a:endParaRPr>
          </a:p>
        </p:txBody>
      </p:sp>
      <p:sp>
        <p:nvSpPr>
          <p:cNvPr id="17" name="TextBox 16"/>
          <p:cNvSpPr txBox="1">
            <a:spLocks noChangeArrowheads="1"/>
          </p:cNvSpPr>
          <p:nvPr/>
        </p:nvSpPr>
        <p:spPr bwMode="auto">
          <a:xfrm>
            <a:off x="3581400" y="5918200"/>
            <a:ext cx="968375" cy="3698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Comic Sans MS" panose="030F0702030302020204" pitchFamily="-84" charset="0"/>
              </a:rPr>
              <a:t>species</a:t>
            </a:r>
            <a:endParaRPr lang="en-US">
              <a:solidFill>
                <a:srgbClr val="FF0000"/>
              </a:solidFill>
              <a:latin typeface="Comic Sans MS" panose="030F0702030302020204" pitchFamily="-84" charset="0"/>
            </a:endParaRPr>
          </a:p>
        </p:txBody>
      </p:sp>
      <p:sp>
        <p:nvSpPr>
          <p:cNvPr id="18" name="TextBox 17"/>
          <p:cNvSpPr txBox="1">
            <a:spLocks noChangeArrowheads="1"/>
          </p:cNvSpPr>
          <p:nvPr/>
        </p:nvSpPr>
        <p:spPr bwMode="auto">
          <a:xfrm>
            <a:off x="4724400" y="5907088"/>
            <a:ext cx="1905000" cy="646112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none">
            <a:spAutoFit/>
          </a:bodyPr>
          <a:lstStyle/>
          <a:p>
            <a:pPr eaLnBrk="1" hangingPunct="1"/>
            <a:r>
              <a:rPr lang="en-US">
                <a:solidFill>
                  <a:srgbClr val="FF0000"/>
                </a:solidFill>
                <a:latin typeface="Comic Sans MS" panose="030F0702030302020204" pitchFamily="-84" charset="0"/>
              </a:rPr>
              <a:t>Taxonomist</a:t>
            </a:r>
            <a:endParaRPr lang="en-US">
              <a:solidFill>
                <a:srgbClr val="FF0000"/>
              </a:solidFill>
              <a:latin typeface="Comic Sans MS" panose="030F0702030302020204" pitchFamily="-84" charset="0"/>
            </a:endParaRPr>
          </a:p>
          <a:p>
            <a:pPr eaLnBrk="1" hangingPunct="1"/>
            <a:r>
              <a:rPr lang="en-US">
                <a:solidFill>
                  <a:srgbClr val="FF0000"/>
                </a:solidFill>
                <a:latin typeface="Comic Sans MS" panose="030F0702030302020204" pitchFamily="-84" charset="0"/>
              </a:rPr>
              <a:t>(who described)</a:t>
            </a:r>
            <a:endParaRPr lang="en-US">
              <a:solidFill>
                <a:srgbClr val="FF0000"/>
              </a:solidFill>
              <a:latin typeface="Comic Sans MS" panose="030F0702030302020204" pitchFamily="-84" charset="0"/>
            </a:endParaRPr>
          </a:p>
        </p:txBody>
      </p:sp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/>
      <p:bldP spid="10" grpId="0"/>
      <p:bldP spid="15" grpId="0"/>
      <p:bldP spid="16" grpId="0"/>
      <p:bldP spid="17" grpId="0"/>
      <p:bldP spid="18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7411" name="TextBox 10"/>
          <p:cNvSpPr txBox="1">
            <a:spLocks noChangeArrowheads="1"/>
          </p:cNvSpPr>
          <p:nvPr/>
        </p:nvSpPr>
        <p:spPr bwMode="auto">
          <a:xfrm>
            <a:off x="304800" y="981075"/>
            <a:ext cx="3733800" cy="58578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Others of note…</a:t>
            </a:r>
            <a:endParaRPr lang="en-US" sz="2800">
              <a:latin typeface="Comic Sans MS" panose="030F0702030302020204" pitchFamily="-84" charset="0"/>
            </a:endParaRPr>
          </a:p>
        </p:txBody>
      </p:sp>
      <p:sp>
        <p:nvSpPr>
          <p:cNvPr id="10" name="TextBox 9"/>
          <p:cNvSpPr txBox="1">
            <a:spLocks noChangeArrowheads="1"/>
          </p:cNvSpPr>
          <p:nvPr/>
        </p:nvSpPr>
        <p:spPr bwMode="auto">
          <a:xfrm>
            <a:off x="228600" y="3476625"/>
            <a:ext cx="8839200" cy="120015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Carl Hubbs </a:t>
            </a:r>
            <a:r>
              <a:rPr lang="en-US" sz="2400">
                <a:latin typeface="Comic Sans MS" panose="030F0702030302020204" pitchFamily="-84" charset="0"/>
              </a:rPr>
              <a:t>(1894-1979); studied at Stanford, refined Jordan’s work; Taught at Scripps Institute in CA; authored 712 publications!!! (focus on NA fish)</a:t>
            </a:r>
            <a:endParaRPr lang="en-US" sz="2400">
              <a:latin typeface="Comic Sans MS" panose="030F0702030302020204" pitchFamily="-84" charset="0"/>
            </a:endParaRPr>
          </a:p>
        </p:txBody>
      </p:sp>
      <p:sp>
        <p:nvSpPr>
          <p:cNvPr id="17413" name="TextBox 12"/>
          <p:cNvSpPr txBox="1">
            <a:spLocks noChangeArrowheads="1"/>
          </p:cNvSpPr>
          <p:nvPr/>
        </p:nvSpPr>
        <p:spPr bwMode="auto">
          <a:xfrm>
            <a:off x="228600" y="1566863"/>
            <a:ext cx="7010400" cy="19383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David Starr Jordan </a:t>
            </a:r>
            <a:r>
              <a:rPr lang="en-US" sz="2400">
                <a:latin typeface="Comic Sans MS" panose="030F0702030302020204" pitchFamily="-84" charset="0"/>
              </a:rPr>
              <a:t>(1851-1931); Founding President of Stanford University ; most influential of all North American ichthyologists; </a:t>
            </a:r>
            <a:endParaRPr lang="en-US" sz="2400">
              <a:latin typeface="Comic Sans MS" panose="030F0702030302020204" pitchFamily="-84" charset="0"/>
            </a:endParaRPr>
          </a:p>
          <a:p>
            <a:pPr eaLnBrk="1" hangingPunct="1"/>
            <a:r>
              <a:rPr lang="en-US" sz="2400">
                <a:latin typeface="Comic Sans MS" panose="030F0702030302020204" pitchFamily="-84" charset="0"/>
              </a:rPr>
              <a:t>Collected &amp; described fishes throughout North America and down into Central America</a:t>
            </a:r>
            <a:endParaRPr lang="en-US" sz="2400">
              <a:latin typeface="Comic Sans MS" panose="030F0702030302020204" pitchFamily="-84" charset="0"/>
            </a:endParaRPr>
          </a:p>
        </p:txBody>
      </p:sp>
      <p:pic>
        <p:nvPicPr>
          <p:cNvPr id="17414" name="Picture 2"/>
          <p:cNvPicPr>
            <a:picLocks noChangeAspect="1" noChangeArrowheads="1"/>
          </p:cNvPicPr>
          <p:nvPr/>
        </p:nvPicPr>
        <p:blipFill>
          <a:blip r:embed="rId1"/>
          <a:srcRect/>
          <a:stretch>
            <a:fillRect/>
          </a:stretch>
        </p:blipFill>
        <p:spPr bwMode="auto">
          <a:xfrm>
            <a:off x="7143750" y="1114425"/>
            <a:ext cx="1619250" cy="2266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5" name="TextBox 14"/>
          <p:cNvSpPr txBox="1">
            <a:spLocks noChangeArrowheads="1"/>
          </p:cNvSpPr>
          <p:nvPr/>
        </p:nvSpPr>
        <p:spPr bwMode="auto">
          <a:xfrm>
            <a:off x="228600" y="4743450"/>
            <a:ext cx="7315200" cy="15700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eaLnBrk="1" hangingPunct="1"/>
            <a:r>
              <a:rPr lang="en-US" sz="2400" b="1">
                <a:latin typeface="Comic Sans MS" panose="030F0702030302020204" pitchFamily="-84" charset="0"/>
              </a:rPr>
              <a:t>Clark Hubbs </a:t>
            </a:r>
            <a:r>
              <a:rPr lang="en-US" sz="2400">
                <a:latin typeface="Comic Sans MS" panose="030F0702030302020204" pitchFamily="-84" charset="0"/>
              </a:rPr>
              <a:t>(1921-2008); also studied at Stanford, spend most of career at University of Texas; influential studies of SW fishes; examined geographic variation in life history traits</a:t>
            </a:r>
            <a:endParaRPr lang="en-US" sz="2400">
              <a:latin typeface="Comic Sans MS" panose="030F0702030302020204" pitchFamily="-84" charset="0"/>
            </a:endParaRPr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620000" y="4572000"/>
            <a:ext cx="1146175" cy="20812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  <p:custDataLst>
      <p:tags r:id="rId3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/>
      <p:bldP spid="15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CLHubbs.png"/>
          <p:cNvPicPr>
            <a:picLocks noChangeAspect="1"/>
          </p:cNvPicPr>
          <p:nvPr/>
        </p:nvPicPr>
        <p:blipFill>
          <a:blip r:embed="rId1"/>
          <a:stretch>
            <a:fillRect/>
          </a:stretch>
        </p:blipFill>
        <p:spPr>
          <a:xfrm>
            <a:off x="1066800" y="762000"/>
            <a:ext cx="1440872" cy="2377440"/>
          </a:xfrm>
          <a:prstGeom prst="rect">
            <a:avLst/>
          </a:prstGeom>
        </p:spPr>
      </p:pic>
      <p:grpSp>
        <p:nvGrpSpPr>
          <p:cNvPr id="15" name="Group 14"/>
          <p:cNvGrpSpPr/>
          <p:nvPr/>
        </p:nvGrpSpPr>
        <p:grpSpPr>
          <a:xfrm>
            <a:off x="2895600" y="990600"/>
            <a:ext cx="2936622" cy="2337376"/>
            <a:chOff x="2895600" y="990600"/>
            <a:chExt cx="2936622" cy="2337376"/>
          </a:xfrm>
        </p:grpSpPr>
        <p:grpSp>
          <p:nvGrpSpPr>
            <p:cNvPr id="13" name="Group 12"/>
            <p:cNvGrpSpPr/>
            <p:nvPr/>
          </p:nvGrpSpPr>
          <p:grpSpPr>
            <a:xfrm>
              <a:off x="3429000" y="990600"/>
              <a:ext cx="2403222" cy="2337376"/>
              <a:chOff x="3429000" y="990600"/>
              <a:chExt cx="2403222" cy="2337376"/>
            </a:xfrm>
          </p:grpSpPr>
          <p:pic>
            <p:nvPicPr>
              <p:cNvPr id="3" name="Picture 2" descr="朱元鼎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3962400" y="990600"/>
                <a:ext cx="1464105" cy="1676400"/>
              </a:xfrm>
              <a:prstGeom prst="rect">
                <a:avLst/>
              </a:prstGeom>
            </p:spPr>
          </p:pic>
          <p:sp>
            <p:nvSpPr>
              <p:cNvPr id="4" name="TextBox 3"/>
              <p:cNvSpPr txBox="1"/>
              <p:nvPr/>
            </p:nvSpPr>
            <p:spPr>
              <a:xfrm>
                <a:off x="3429000" y="2743200"/>
                <a:ext cx="2403222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Zhu </a:t>
                </a:r>
                <a:r>
                  <a:rPr lang="en-US" altLang="zh-CN" sz="1600" dirty="0" err="1" smtClean="0"/>
                  <a:t>Yuanding</a:t>
                </a:r>
                <a:endParaRPr lang="en-US" altLang="zh-CN" sz="1600" dirty="0" smtClean="0"/>
              </a:p>
              <a:p>
                <a:pPr algn="ctr"/>
                <a:r>
                  <a:rPr lang="en-US" sz="1600" dirty="0" smtClean="0"/>
                  <a:t>S</a:t>
                </a:r>
                <a:r>
                  <a:rPr lang="en-US" altLang="zh-CN" sz="1600" dirty="0" smtClean="0"/>
                  <a:t>hanghai Ocean University</a:t>
                </a:r>
                <a:endParaRPr lang="en-US" sz="1600" dirty="0"/>
              </a:p>
            </p:txBody>
          </p:sp>
        </p:grpSp>
        <p:cxnSp>
          <p:nvCxnSpPr>
            <p:cNvPr id="6" name="Straight Arrow Connector 5"/>
            <p:cNvCxnSpPr/>
            <p:nvPr/>
          </p:nvCxnSpPr>
          <p:spPr>
            <a:xfrm>
              <a:off x="2895600" y="19050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</p:grpSp>
      <p:pic>
        <p:nvPicPr>
          <p:cNvPr id="7" name="Picture 6" descr="Roule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66800" y="4114800"/>
            <a:ext cx="2065730" cy="1828800"/>
          </a:xfrm>
          <a:prstGeom prst="rect">
            <a:avLst/>
          </a:prstGeom>
        </p:spPr>
      </p:pic>
      <p:grpSp>
        <p:nvGrpSpPr>
          <p:cNvPr id="16" name="Group 15"/>
          <p:cNvGrpSpPr/>
          <p:nvPr/>
        </p:nvGrpSpPr>
        <p:grpSpPr>
          <a:xfrm>
            <a:off x="3581400" y="3958847"/>
            <a:ext cx="3306703" cy="2289553"/>
            <a:chOff x="3581400" y="3958847"/>
            <a:chExt cx="3306703" cy="2289553"/>
          </a:xfrm>
        </p:grpSpPr>
        <p:cxnSp>
          <p:nvCxnSpPr>
            <p:cNvPr id="8" name="Straight Arrow Connector 7"/>
            <p:cNvCxnSpPr/>
            <p:nvPr/>
          </p:nvCxnSpPr>
          <p:spPr>
            <a:xfrm>
              <a:off x="3581400" y="5029200"/>
              <a:ext cx="533400" cy="1588"/>
            </a:xfrm>
            <a:prstGeom prst="straightConnector1">
              <a:avLst/>
            </a:prstGeom>
            <a:ln>
              <a:tailEnd type="arrow"/>
            </a:ln>
          </p:spPr>
          <p:style>
            <a:lnRef idx="2">
              <a:schemeClr val="accent1"/>
            </a:lnRef>
            <a:fillRef idx="0">
              <a:schemeClr val="accent1"/>
            </a:fillRef>
            <a:effectRef idx="1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4" name="Group 13"/>
            <p:cNvGrpSpPr/>
            <p:nvPr/>
          </p:nvGrpSpPr>
          <p:grpSpPr>
            <a:xfrm>
              <a:off x="4224894" y="3958847"/>
              <a:ext cx="2663209" cy="2289553"/>
              <a:chOff x="4224894" y="3958847"/>
              <a:chExt cx="2663209" cy="2289553"/>
            </a:xfrm>
          </p:grpSpPr>
          <p:sp>
            <p:nvSpPr>
              <p:cNvPr id="9" name="TextBox 8"/>
              <p:cNvSpPr txBox="1"/>
              <p:nvPr/>
            </p:nvSpPr>
            <p:spPr>
              <a:xfrm>
                <a:off x="4224894" y="5663624"/>
                <a:ext cx="2663209" cy="584776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 algn="ctr"/>
                <a:r>
                  <a:rPr lang="en-US" altLang="zh-CN" sz="1600" dirty="0" smtClean="0"/>
                  <a:t>Wu </a:t>
                </a:r>
                <a:r>
                  <a:rPr lang="en-US" altLang="zh-CN" sz="1600" dirty="0" err="1" smtClean="0"/>
                  <a:t>Xianwen</a:t>
                </a:r>
                <a:endParaRPr lang="en-US" altLang="zh-CN" sz="1600" dirty="0" smtClean="0"/>
              </a:p>
              <a:p>
                <a:pPr algn="ctr"/>
                <a:r>
                  <a:rPr lang="en-US" sz="1600" dirty="0" smtClean="0"/>
                  <a:t>Institute of Hydrobiology, CAS</a:t>
                </a:r>
                <a:endParaRPr lang="en-US" sz="1600" dirty="0"/>
              </a:p>
            </p:txBody>
          </p:sp>
          <p:pic>
            <p:nvPicPr>
              <p:cNvPr id="10" name="Picture 9" descr="伍献文.jpg"/>
              <p:cNvPicPr>
                <a:picLocks noChangeAspect="1"/>
              </p:cNvPicPr>
              <p:nvPr/>
            </p:nvPicPr>
            <p:blipFill>
              <a:blip r:embed="rId4"/>
              <a:stretch>
                <a:fillRect/>
              </a:stretch>
            </p:blipFill>
            <p:spPr>
              <a:xfrm>
                <a:off x="5029200" y="3958847"/>
                <a:ext cx="1152525" cy="1704777"/>
              </a:xfrm>
              <a:prstGeom prst="rect">
                <a:avLst/>
              </a:prstGeom>
            </p:spPr>
          </p:pic>
        </p:grpSp>
      </p:grpSp>
      <p:sp>
        <p:nvSpPr>
          <p:cNvPr id="11" name="TextBox 10"/>
          <p:cNvSpPr txBox="1"/>
          <p:nvPr/>
        </p:nvSpPr>
        <p:spPr>
          <a:xfrm>
            <a:off x="6019800" y="1828800"/>
            <a:ext cx="21852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Key of Chinese Fishes</a:t>
            </a:r>
            <a:endParaRPr lang="en-US" dirty="0"/>
          </a:p>
        </p:txBody>
      </p:sp>
      <p:sp>
        <p:nvSpPr>
          <p:cNvPr id="12" name="TextBox 11"/>
          <p:cNvSpPr txBox="1"/>
          <p:nvPr/>
        </p:nvSpPr>
        <p:spPr>
          <a:xfrm>
            <a:off x="6629400" y="4648200"/>
            <a:ext cx="228932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zh-CN" dirty="0" smtClean="0"/>
              <a:t>Chinese </a:t>
            </a:r>
            <a:r>
              <a:rPr lang="en-US" altLang="zh-CN" dirty="0" err="1" smtClean="0"/>
              <a:t>Cypriniformes</a:t>
            </a:r>
            <a:endParaRPr lang="en-US" dirty="0"/>
          </a:p>
        </p:txBody>
      </p: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文本框 1"/>
          <p:cNvSpPr txBox="1"/>
          <p:nvPr/>
        </p:nvSpPr>
        <p:spPr>
          <a:xfrm>
            <a:off x="1166813" y="2163128"/>
            <a:ext cx="6810375" cy="2531745"/>
          </a:xfrm>
          <a:prstGeom prst="rect">
            <a:avLst/>
          </a:prstGeom>
          <a:noFill/>
        </p:spPr>
        <p:txBody>
          <a:bodyPr wrap="square" rtlCol="0" anchor="t">
            <a:noAutofit/>
          </a:bodyPr>
          <a:lstStyle/>
          <a:p>
            <a:r>
              <a:rPr lang="zh-CN" altLang="en-US" sz="2800" i="1"/>
              <a:t>Siniperca roulei</a:t>
            </a:r>
            <a:r>
              <a:rPr lang="zh-CN" altLang="en-US" sz="2800"/>
              <a:t> Wu 1930  in honor of Louis Roule (1861-1942), chair of the ichthyology and herpetology departments, Muséum national d</a:t>
            </a:r>
            <a:r>
              <a:rPr lang="en-US" altLang="zh-CN" sz="2800"/>
              <a:t>’</a:t>
            </a:r>
            <a:r>
              <a:rPr lang="zh-CN" altLang="en-US" sz="2800"/>
              <a:t>histoire naturelle (Paris), in whose laboratory Wu conducted his studies</a:t>
            </a:r>
            <a:endParaRPr lang="zh-CN" altLang="en-US" sz="28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TextBox 2"/>
          <p:cNvSpPr txBox="1">
            <a:spLocks noChangeArrowheads="1"/>
          </p:cNvSpPr>
          <p:nvPr/>
        </p:nvSpPr>
        <p:spPr bwMode="auto">
          <a:xfrm>
            <a:off x="1724025" y="381000"/>
            <a:ext cx="5638800" cy="646113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ctr" eaLnBrk="1" hangingPunct="1"/>
            <a:r>
              <a:rPr lang="en-US" sz="3600" b="1">
                <a:latin typeface="Comic Sans MS" panose="030F0702030302020204" pitchFamily="-84" charset="0"/>
              </a:rPr>
              <a:t>History of Ichthyology</a:t>
            </a:r>
            <a:endParaRPr lang="en-US" sz="3600" b="1">
              <a:latin typeface="Comic Sans MS" panose="030F0702030302020204" pitchFamily="-84" charset="0"/>
            </a:endParaRPr>
          </a:p>
        </p:txBody>
      </p:sp>
      <p:sp>
        <p:nvSpPr>
          <p:cNvPr id="18435" name="TextBox 10"/>
          <p:cNvSpPr txBox="1">
            <a:spLocks noChangeArrowheads="1"/>
          </p:cNvSpPr>
          <p:nvPr/>
        </p:nvSpPr>
        <p:spPr bwMode="auto">
          <a:xfrm>
            <a:off x="304800" y="981075"/>
            <a:ext cx="5264150" cy="107632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pPr eaLnBrk="1" hangingPunct="1"/>
            <a:r>
              <a:rPr lang="en-US" sz="3200">
                <a:latin typeface="Comic Sans MS" panose="030F0702030302020204" pitchFamily="-84" charset="0"/>
              </a:rPr>
              <a:t>A few that I </a:t>
            </a:r>
            <a:r>
              <a:rPr lang="en-US" sz="3200">
                <a:latin typeface="Comic Sans MS" panose="030F0702030302020204" pitchFamily="-84" charset="0"/>
              </a:rPr>
              <a:t>have worked with…</a:t>
            </a:r>
            <a:endParaRPr lang="en-US" sz="2800">
              <a:latin typeface="Comic Sans MS" panose="030F0702030302020204" pitchFamily="-84" charset="0"/>
            </a:endParaRPr>
          </a:p>
        </p:txBody>
      </p:sp>
      <p:grpSp>
        <p:nvGrpSpPr>
          <p:cNvPr id="4" name="组合 3"/>
          <p:cNvGrpSpPr/>
          <p:nvPr/>
        </p:nvGrpSpPr>
        <p:grpSpPr>
          <a:xfrm>
            <a:off x="304800" y="4953000"/>
            <a:ext cx="7620000" cy="1587500"/>
            <a:chOff x="480" y="7800"/>
            <a:chExt cx="12000" cy="2500"/>
          </a:xfrm>
        </p:grpSpPr>
        <p:pic>
          <p:nvPicPr>
            <p:cNvPr id="7173" name="Picture 5"/>
            <p:cNvPicPr>
              <a:picLocks noChangeAspect="1" noChangeArrowheads="1"/>
            </p:cNvPicPr>
            <p:nvPr/>
          </p:nvPicPr>
          <p:blipFill>
            <a:blip r:embed="rId1"/>
            <a:srcRect/>
            <a:stretch>
              <a:fillRect/>
            </a:stretch>
          </p:blipFill>
          <p:spPr bwMode="auto">
            <a:xfrm>
              <a:off x="9480" y="7800"/>
              <a:ext cx="3000" cy="225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480" y="7830"/>
              <a:ext cx="9000" cy="247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>
                  <a:latin typeface="Comic Sans MS" panose="030F0702030302020204" pitchFamily="-84" charset="0"/>
                </a:rPr>
                <a:t>Guillermo Orti</a:t>
              </a:r>
              <a:r>
                <a:rPr lang="en-US" sz="2400">
                  <a:latin typeface="Comic Sans MS" panose="030F0702030302020204" pitchFamily="-84" charset="0"/>
                </a:rPr>
                <a:t>; George Washington University</a:t>
              </a:r>
              <a:endParaRPr lang="en-US" sz="2400">
                <a:latin typeface="Comic Sans MS" panose="030F0702030302020204" pitchFamily="-84" charset="0"/>
              </a:endParaRPr>
            </a:p>
            <a:p>
              <a:pPr eaLnBrk="1" hangingPunct="1"/>
              <a:r>
                <a:rPr lang="en-US" sz="2400">
                  <a:latin typeface="Comic Sans MS" panose="030F0702030302020204" pitchFamily="-84" charset="0"/>
                </a:rPr>
                <a:t>Molecular Systematics of Ray-finned Fishes</a:t>
              </a:r>
              <a:endParaRPr lang="en-US" sz="2400">
                <a:latin typeface="Comic Sans MS" panose="030F0702030302020204" pitchFamily="-84" charset="0"/>
              </a:endParaRPr>
            </a:p>
          </p:txBody>
        </p:sp>
      </p:grpSp>
      <p:grpSp>
        <p:nvGrpSpPr>
          <p:cNvPr id="2" name="组合 1"/>
          <p:cNvGrpSpPr/>
          <p:nvPr/>
        </p:nvGrpSpPr>
        <p:grpSpPr>
          <a:xfrm>
            <a:off x="304800" y="1501140"/>
            <a:ext cx="8542020" cy="1463040"/>
            <a:chOff x="480" y="2364"/>
            <a:chExt cx="13452" cy="2304"/>
          </a:xfrm>
        </p:grpSpPr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480" y="3360"/>
              <a:ext cx="9360" cy="130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smtClean="0">
                  <a:latin typeface="Comic Sans MS" panose="030F0702030302020204" pitchFamily="-84" charset="0"/>
                </a:rPr>
                <a:t>W</a:t>
              </a:r>
              <a:r>
                <a:rPr lang="en-US" altLang="zh-CN" sz="2400" b="1" dirty="0" smtClean="0">
                  <a:latin typeface="Comic Sans MS" panose="030F0702030302020204" pitchFamily="-84" charset="0"/>
                </a:rPr>
                <a:t>u, </a:t>
              </a:r>
              <a:r>
                <a:rPr lang="en-US" altLang="zh-CN" sz="2400" b="1" dirty="0" err="1" smtClean="0">
                  <a:latin typeface="Comic Sans MS" panose="030F0702030302020204" pitchFamily="-84" charset="0"/>
                </a:rPr>
                <a:t>Hanlin</a:t>
              </a:r>
              <a:r>
                <a:rPr lang="en-US" sz="2400" dirty="0" smtClean="0">
                  <a:latin typeface="Comic Sans MS" panose="030F0702030302020204" pitchFamily="-84" charset="0"/>
                </a:rPr>
                <a:t>; SOU</a:t>
              </a:r>
              <a:endParaRPr lang="en-US" sz="2400" dirty="0" smtClean="0">
                <a:latin typeface="Comic Sans MS" panose="030F0702030302020204" pitchFamily="-84" charset="0"/>
              </a:endParaRPr>
            </a:p>
            <a:p>
              <a:pPr eaLnBrk="1" hangingPunct="1"/>
              <a:r>
                <a:rPr lang="en-US" sz="2400" dirty="0" smtClean="0">
                  <a:latin typeface="Comic Sans MS" panose="030F0702030302020204" pitchFamily="-84" charset="0"/>
                </a:rPr>
                <a:t>S</a:t>
              </a:r>
              <a:r>
                <a:rPr lang="en-US" altLang="zh-CN" sz="2400" dirty="0" smtClean="0">
                  <a:latin typeface="Comic Sans MS" panose="030F0702030302020204" pitchFamily="-84" charset="0"/>
                </a:rPr>
                <a:t>ystematics of Chinese gobies</a:t>
              </a:r>
              <a:endParaRPr lang="en-US" sz="2400" dirty="0">
                <a:latin typeface="Comic Sans MS" panose="030F0702030302020204" pitchFamily="-84" charset="0"/>
              </a:endParaRPr>
            </a:p>
          </p:txBody>
        </p:sp>
        <p:grpSp>
          <p:nvGrpSpPr>
            <p:cNvPr id="15" name="Group 14"/>
            <p:cNvGrpSpPr/>
            <p:nvPr/>
          </p:nvGrpSpPr>
          <p:grpSpPr>
            <a:xfrm>
              <a:off x="8676" y="2364"/>
              <a:ext cx="5256" cy="2304"/>
              <a:chOff x="5715000" y="1500823"/>
              <a:chExt cx="3337350" cy="1463040"/>
            </a:xfrm>
          </p:grpSpPr>
          <p:pic>
            <p:nvPicPr>
              <p:cNvPr id="11" name="Picture 10" descr="中国动物志虾虎鱼类.jpg"/>
              <p:cNvPicPr>
                <a:picLocks noChangeAspect="1"/>
              </p:cNvPicPr>
              <p:nvPr/>
            </p:nvPicPr>
            <p:blipFill>
              <a:blip r:embed="rId2"/>
              <a:stretch>
                <a:fillRect/>
              </a:stretch>
            </p:blipFill>
            <p:spPr>
              <a:xfrm>
                <a:off x="5715000" y="1500823"/>
                <a:ext cx="1463040" cy="1463040"/>
              </a:xfrm>
              <a:prstGeom prst="rect">
                <a:avLst/>
              </a:prstGeom>
            </p:spPr>
          </p:pic>
          <p:pic>
            <p:nvPicPr>
              <p:cNvPr id="12" name="Picture 11" descr="伍汉霖.jpg"/>
              <p:cNvPicPr>
                <a:picLocks noChangeAspect="1"/>
              </p:cNvPicPr>
              <p:nvPr/>
            </p:nvPicPr>
            <p:blipFill>
              <a:blip r:embed="rId3"/>
              <a:stretch>
                <a:fillRect/>
              </a:stretch>
            </p:blipFill>
            <p:spPr>
              <a:xfrm>
                <a:off x="7010400" y="1500823"/>
                <a:ext cx="2041950" cy="1463040"/>
              </a:xfrm>
              <a:prstGeom prst="rect">
                <a:avLst/>
              </a:prstGeom>
            </p:spPr>
          </p:pic>
        </p:grpSp>
      </p:grpSp>
      <p:grpSp>
        <p:nvGrpSpPr>
          <p:cNvPr id="3" name="组合 2"/>
          <p:cNvGrpSpPr/>
          <p:nvPr/>
        </p:nvGrpSpPr>
        <p:grpSpPr>
          <a:xfrm>
            <a:off x="304800" y="3282950"/>
            <a:ext cx="8839200" cy="1463040"/>
            <a:chOff x="480" y="5170"/>
            <a:chExt cx="13920" cy="2304"/>
          </a:xfrm>
        </p:grpSpPr>
        <p:sp>
          <p:nvSpPr>
            <p:cNvPr id="10" name="TextBox 9"/>
            <p:cNvSpPr txBox="1">
              <a:spLocks noChangeArrowheads="1"/>
            </p:cNvSpPr>
            <p:nvPr/>
          </p:nvSpPr>
          <p:spPr bwMode="auto">
            <a:xfrm>
              <a:off x="480" y="5190"/>
              <a:ext cx="13920" cy="189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eaLnBrk="1" hangingPunct="1"/>
              <a:r>
                <a:rPr lang="en-US" sz="2400" b="1" dirty="0" smtClean="0">
                  <a:latin typeface="Comic Sans MS" panose="030F0702030302020204" pitchFamily="-84" charset="0"/>
                </a:rPr>
                <a:t>F</a:t>
              </a:r>
              <a:r>
                <a:rPr lang="en-US" altLang="zh-CN" sz="2400" b="1" dirty="0" smtClean="0">
                  <a:latin typeface="Comic Sans MS" panose="030F0702030302020204" pitchFamily="-84" charset="0"/>
                </a:rPr>
                <a:t>rank </a:t>
              </a:r>
              <a:r>
                <a:rPr lang="en-US" altLang="zh-CN" sz="2400" b="1" dirty="0" err="1" smtClean="0">
                  <a:latin typeface="Comic Sans MS" panose="030F0702030302020204" pitchFamily="-84" charset="0"/>
                </a:rPr>
                <a:t>Pezold</a:t>
              </a:r>
              <a:r>
                <a:rPr lang="en-US" sz="2400" dirty="0" smtClean="0">
                  <a:latin typeface="Comic Sans MS" panose="030F0702030302020204" pitchFamily="-84" charset="0"/>
                </a:rPr>
                <a:t>; T</a:t>
              </a:r>
              <a:r>
                <a:rPr lang="en-US" altLang="zh-CN" sz="2400" dirty="0" smtClean="0">
                  <a:latin typeface="Comic Sans MS" panose="030F0702030302020204" pitchFamily="-84" charset="0"/>
                </a:rPr>
                <a:t>exas A&amp;M – CC</a:t>
              </a:r>
              <a:endParaRPr lang="en-US" altLang="zh-CN" sz="2400" dirty="0" smtClean="0">
                <a:latin typeface="Comic Sans MS" panose="030F0702030302020204" pitchFamily="-84" charset="0"/>
              </a:endParaRPr>
            </a:p>
            <a:p>
              <a:pPr eaLnBrk="1" hangingPunct="1"/>
              <a:r>
                <a:rPr lang="en-US" sz="2400" dirty="0" smtClean="0">
                  <a:latin typeface="Comic Sans MS" panose="030F0702030302020204" pitchFamily="-84" charset="0"/>
                </a:rPr>
                <a:t>S</a:t>
              </a:r>
              <a:r>
                <a:rPr lang="en-US" altLang="zh-CN" sz="2400" dirty="0" smtClean="0">
                  <a:latin typeface="Comic Sans MS" panose="030F0702030302020204" pitchFamily="-84" charset="0"/>
                </a:rPr>
                <a:t>ystematics and </a:t>
              </a:r>
              <a:r>
                <a:rPr lang="en-US" sz="2400" dirty="0" smtClean="0">
                  <a:latin typeface="Comic Sans MS" panose="030F0702030302020204" pitchFamily="-84" charset="0"/>
                </a:rPr>
                <a:t>Phylogeography </a:t>
              </a:r>
              <a:endParaRPr lang="en-US" sz="2400" dirty="0" smtClean="0">
                <a:latin typeface="Comic Sans MS" panose="030F0702030302020204" pitchFamily="-84" charset="0"/>
              </a:endParaRPr>
            </a:p>
            <a:p>
              <a:pPr eaLnBrk="1" hangingPunct="1"/>
              <a:r>
                <a:rPr lang="en-US" altLang="zh-CN" sz="2400" dirty="0" smtClean="0">
                  <a:latin typeface="Comic Sans MS" panose="030F0702030302020204" pitchFamily="-84" charset="0"/>
                </a:rPr>
                <a:t>of gobies</a:t>
              </a:r>
              <a:endParaRPr lang="en-US" sz="2400" dirty="0">
                <a:latin typeface="Comic Sans MS" panose="030F0702030302020204" pitchFamily="-84" charset="0"/>
              </a:endParaRPr>
            </a:p>
          </p:txBody>
        </p:sp>
        <p:pic>
          <p:nvPicPr>
            <p:cNvPr id="16" name="Picture 15" descr="frank-pezold-orig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9765" y="5170"/>
              <a:ext cx="1640" cy="2304"/>
            </a:xfrm>
            <a:prstGeom prst="rect">
              <a:avLst/>
            </a:prstGeom>
          </p:spPr>
        </p:pic>
      </p:grpSp>
    </p:spTree>
    <p:custDataLst>
      <p:tags r:id="rId5"/>
    </p:custData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ags/tag1.xml><?xml version="1.0" encoding="utf-8"?>
<p:tagLst xmlns:p="http://schemas.openxmlformats.org/presentationml/2006/main">
  <p:tag name="TIMING" val="|13.8|6.4"/>
</p:tagLst>
</file>

<file path=ppt/tags/tag10.xml><?xml version="1.0" encoding="utf-8"?>
<p:tagLst xmlns:p="http://schemas.openxmlformats.org/presentationml/2006/main">
  <p:tag name="TIMING" val="|12.:|10.4|12.5"/>
</p:tagLst>
</file>

<file path=ppt/tags/tag11.xml><?xml version="1.0" encoding="utf-8"?>
<p:tagLst xmlns:p="http://schemas.openxmlformats.org/presentationml/2006/main">
  <p:tag name="TIMING" val="|19.7|8.1"/>
</p:tagLst>
</file>

<file path=ppt/tags/tag12.xml><?xml version="1.0" encoding="utf-8"?>
<p:tagLst xmlns:p="http://schemas.openxmlformats.org/presentationml/2006/main">
  <p:tag name="TIMING" val="|13.9|7.2"/>
</p:tagLst>
</file>

<file path=ppt/tags/tag13.xml><?xml version="1.0" encoding="utf-8"?>
<p:tagLst xmlns:p="http://schemas.openxmlformats.org/presentationml/2006/main">
  <p:tag name="KSO_WPP_MARK_KEY" val="097ff86d-66b2-4a07-ade1-07067c2052e7"/>
  <p:tag name="COMMONDATA" val="eyJoZGlkIjoiNGMyZDY0N2IzZjNhMzQ0MTE3NzZiOTUyZGIzNWE4NjcifQ=="/>
</p:tagLst>
</file>

<file path=ppt/tags/tag2.xml><?xml version="1.0" encoding="utf-8"?>
<p:tagLst xmlns:p="http://schemas.openxmlformats.org/presentationml/2006/main">
  <p:tag name="TIMING" val="|12.2|16.6|28.7"/>
</p:tagLst>
</file>

<file path=ppt/tags/tag3.xml><?xml version="1.0" encoding="utf-8"?>
<p:tagLst xmlns:p="http://schemas.openxmlformats.org/presentationml/2006/main">
  <p:tag name="TIMING" val="|25|6.9|15.1|3.7"/>
</p:tagLst>
</file>

<file path=ppt/tags/tag4.xml><?xml version="1.0" encoding="utf-8"?>
<p:tagLst xmlns:p="http://schemas.openxmlformats.org/presentationml/2006/main">
  <p:tag name="TIMING" val="|26.5|27.5"/>
</p:tagLst>
</file>

<file path=ppt/tags/tag5.xml><?xml version="1.0" encoding="utf-8"?>
<p:tagLst xmlns:p="http://schemas.openxmlformats.org/presentationml/2006/main">
  <p:tag name="TIMING" val="|1.4|7.9|26.8|9.8|10.:|8.7"/>
</p:tagLst>
</file>

<file path=ppt/tags/tag6.xml><?xml version="1.0" encoding="utf-8"?>
<p:tagLst xmlns:p="http://schemas.openxmlformats.org/presentationml/2006/main">
  <p:tag name="TIMING" val="|7.2|16.1|11.1"/>
</p:tagLst>
</file>

<file path=ppt/tags/tag7.xml><?xml version="1.0" encoding="utf-8"?>
<p:tagLst xmlns:p="http://schemas.openxmlformats.org/presentationml/2006/main">
  <p:tag name="TIMING" val="|27.4"/>
</p:tagLst>
</file>

<file path=ppt/tags/tag8.xml><?xml version="1.0" encoding="utf-8"?>
<p:tagLst xmlns:p="http://schemas.openxmlformats.org/presentationml/2006/main">
  <p:tag name="TIMING" val="|13.5|9.2|19.1|28.1"/>
</p:tagLst>
</file>

<file path=ppt/tags/tag9.xml><?xml version="1.0" encoding="utf-8"?>
<p:tagLst xmlns:p="http://schemas.openxmlformats.org/presentationml/2006/main">
  <p:tag name="TIMING" val="|7.2|15.6|3.1|2.1|18.5|7.2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5153</Words>
  <Application>WPS 演示</Application>
  <PresentationFormat>全屏显示(4:3)</PresentationFormat>
  <Paragraphs>265</Paragraphs>
  <Slides>21</Slides>
  <Notes>8</Notes>
  <HiddenSlides>0</HiddenSlides>
  <MMClips>0</MMClips>
  <ScaleCrop>false</ScaleCrop>
  <HeadingPairs>
    <vt:vector size="6" baseType="variant">
      <vt:variant>
        <vt:lpstr>已用的字体</vt:lpstr>
      </vt:variant>
      <vt:variant>
        <vt:i4>12</vt:i4>
      </vt:variant>
      <vt:variant>
        <vt:lpstr>主题</vt:lpstr>
      </vt:variant>
      <vt:variant>
        <vt:i4>1</vt:i4>
      </vt:variant>
      <vt:variant>
        <vt:lpstr>幻灯片标题</vt:lpstr>
      </vt:variant>
      <vt:variant>
        <vt:i4>21</vt:i4>
      </vt:variant>
    </vt:vector>
  </HeadingPairs>
  <TitlesOfParts>
    <vt:vector size="34" baseType="lpstr">
      <vt:lpstr>Arial</vt:lpstr>
      <vt:lpstr>宋体</vt:lpstr>
      <vt:lpstr>Wingdings</vt:lpstr>
      <vt:lpstr>Arial</vt:lpstr>
      <vt:lpstr>Comic Sans MS</vt:lpstr>
      <vt:lpstr>Century Gothic</vt:lpstr>
      <vt:lpstr>Calibri</vt:lpstr>
      <vt:lpstr>微软雅黑</vt:lpstr>
      <vt:lpstr>Arial Unicode MS</vt:lpstr>
      <vt:lpstr>Times</vt:lpstr>
      <vt:lpstr>Times New Roman</vt:lpstr>
      <vt:lpstr>Therese</vt:lpstr>
      <vt:lpstr>Office Theme</vt:lpstr>
      <vt:lpstr>Lesson 1  Introduction to fishes, history of ichthyology and systematics</vt:lpstr>
      <vt:lpstr>1.4 History and Taxonomy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HWK</vt:lpstr>
      <vt:lpstr>Have a nice week!</vt:lpstr>
    </vt:vector>
  </TitlesOfParts>
  <Company>unl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Li, Chenhong</dc:creator>
  <cp:lastModifiedBy>李晨虹</cp:lastModifiedBy>
  <cp:revision>61</cp:revision>
  <dcterms:created xsi:type="dcterms:W3CDTF">2020-02-27T23:47:00Z</dcterms:created>
  <dcterms:modified xsi:type="dcterms:W3CDTF">2025-09-29T01:32:42Z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ICV">
    <vt:lpwstr>3B19FF5830D84A069EB61C99F073D350</vt:lpwstr>
  </property>
  <property fmtid="{D5CDD505-2E9C-101B-9397-08002B2CF9AE}" pid="3" name="KSOProductBuildVer">
    <vt:lpwstr>2052-12.1.0.23125</vt:lpwstr>
  </property>
</Properties>
</file>