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3"/>
    <p:sldId id="338" r:id="rId4"/>
    <p:sldId id="304" r:id="rId5"/>
    <p:sldId id="369" r:id="rId6"/>
    <p:sldId id="317" r:id="rId7"/>
    <p:sldId id="354" r:id="rId8"/>
    <p:sldId id="257" r:id="rId9"/>
    <p:sldId id="372" r:id="rId10"/>
    <p:sldId id="373" r:id="rId11"/>
    <p:sldId id="264" r:id="rId12"/>
    <p:sldId id="341" r:id="rId13"/>
    <p:sldId id="335" r:id="rId14"/>
    <p:sldId id="342" r:id="rId15"/>
    <p:sldId id="336" r:id="rId16"/>
    <p:sldId id="337" r:id="rId17"/>
    <p:sldId id="260" r:id="rId18"/>
    <p:sldId id="258" r:id="rId19"/>
    <p:sldId id="371" r:id="rId20"/>
    <p:sldId id="370" r:id="rId21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8.jpeg"/><Relationship Id="rId1" Type="http://schemas.openxmlformats.org/officeDocument/2006/relationships/hyperlink" Target="http://www.lmse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mailto:jm-jiang@shou.edu.c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mailto:jm-jiang@shou.edu.cn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1 </a:t>
            </a:r>
            <a:br>
              <a:rPr lang="en-US" sz="3600" dirty="0" smtClean="0"/>
            </a:br>
            <a:r>
              <a:rPr lang="en-US" sz="3600" dirty="0" smtClean="0"/>
              <a:t>Introduction to fishes, history of ichthyology and systematics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2025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Resource you could use for this course</a:t>
            </a:r>
            <a:endParaRPr lang="en-US" smtClean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3886200" cy="2209800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ppt</a:t>
            </a:r>
            <a:r>
              <a:rPr lang="en-US" altLang="zh-CN" dirty="0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 slides from lectures</a:t>
            </a:r>
            <a:endParaRPr lang="en-US" altLang="zh-CN" dirty="0" smtClean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Arial" panose="020B0604020202020204" pitchFamily="34" charset="0"/>
              </a:rPr>
              <a:t>	</a:t>
            </a:r>
            <a:r>
              <a:rPr lang="en-US" altLang="zh-CN" sz="2000" dirty="0" smtClean="0">
                <a:latin typeface="Arial" panose="020B0604020202020204" pitchFamily="34" charset="0"/>
              </a:rPr>
              <a:t>Lesson1_Intro…</a:t>
            </a:r>
            <a:endParaRPr lang="en-US" altLang="zh-CN" sz="2000" dirty="0" smtClean="0"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zh-CN" sz="2000" dirty="0" smtClean="0">
                <a:latin typeface="Arial" panose="020B0604020202020204" pitchFamily="34" charset="0"/>
              </a:rPr>
              <a:t>	…</a:t>
            </a:r>
            <a:endParaRPr lang="en-US" altLang="zh-CN" sz="2000" dirty="0" smtClean="0">
              <a:latin typeface="Arial" panose="020B060402020202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724400" y="1447800"/>
            <a:ext cx="3886200" cy="1711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/>
              <a:buChar char="•"/>
              <a:defRPr/>
            </a:pPr>
            <a:r>
              <a:rPr lang="en-US" altLang="zh-CN" sz="3200" dirty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the book</a:t>
            </a:r>
            <a:endParaRPr lang="en-US" altLang="zh-CN" sz="3200" dirty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84" charset="-128"/>
                <a:cs typeface="+mn-cs"/>
              </a:rPr>
              <a:t>For further reading and as a reference</a:t>
            </a:r>
            <a:endParaRPr lang="en-US" altLang="zh-CN" b="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-84" charset="-128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84" charset="-128"/>
                <a:cs typeface="+mn-cs"/>
              </a:rPr>
              <a:t>	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-84" charset="-128"/>
              <a:cs typeface="+mn-cs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609600" y="3733800"/>
            <a:ext cx="3886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defRPr/>
            </a:pPr>
            <a:r>
              <a:rPr lang="en-US" altLang="zh-CN" sz="3200" dirty="0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homework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homework1…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…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00270" y="3609975"/>
            <a:ext cx="3062288" cy="2514600"/>
            <a:chOff x="4724400" y="3733800"/>
            <a:chExt cx="3062288" cy="2514600"/>
          </a:xfrm>
        </p:grpSpPr>
        <p:sp>
          <p:nvSpPr>
            <p:cNvPr id="6" name="TextBox 5"/>
            <p:cNvSpPr txBox="1"/>
            <p:nvPr/>
          </p:nvSpPr>
          <p:spPr>
            <a:xfrm>
              <a:off x="4724400" y="3733800"/>
              <a:ext cx="2954655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www.blyun.com </a:t>
              </a:r>
              <a:endParaRPr lang="en-US" sz="3200" dirty="0" smtClean="0"/>
            </a:p>
            <a:p>
              <a:r>
                <a:rPr lang="en-US" sz="3200" dirty="0" smtClean="0"/>
                <a:t>for journals</a:t>
              </a:r>
              <a:endParaRPr lang="en-US" sz="3200" dirty="0" smtClean="0"/>
            </a:p>
            <a:p>
              <a:r>
                <a:rPr lang="en-US" sz="3200" dirty="0" smtClean="0"/>
                <a:t>	</a:t>
              </a:r>
              <a:r>
                <a:rPr lang="en-US" altLang="zh-CN" sz="2000" dirty="0" smtClean="0">
                  <a:latin typeface="Arial" panose="020B0604020202020204" pitchFamily="34" charset="0"/>
                </a:rPr>
                <a:t>or other resources</a:t>
              </a:r>
              <a:endParaRPr lang="en-US" altLang="zh-CN" sz="2000" dirty="0" smtClean="0">
                <a:latin typeface="Arial" panose="020B0604020202020204" pitchFamily="34" charset="0"/>
                <a:hlinkClick r:id="rId1"/>
              </a:endParaRPr>
            </a:p>
          </p:txBody>
        </p:sp>
        <p:pic>
          <p:nvPicPr>
            <p:cNvPr id="8" name="Picture 7" descr="mudskippe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3613" y="5381625"/>
              <a:ext cx="1743075" cy="866775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Grading</a:t>
            </a:r>
            <a:endParaRPr lang="en-US" dirty="0" smtClean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95300" y="1752600"/>
            <a:ext cx="8153400" cy="4419600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1800"/>
              </a:spcAft>
              <a:buFont typeface="Arial" panose="020B0604020202020204"/>
              <a:buChar char="•"/>
            </a:pP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Homework, 15%</a:t>
            </a:r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pPr marL="342900" lvl="1" indent="-342900">
              <a:spcAft>
                <a:spcPts val="1800"/>
              </a:spcAft>
              <a:buFont typeface="Arial" panose="020B0604020202020204"/>
              <a:buChar char="•"/>
            </a:pP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Short lecture</a:t>
            </a:r>
            <a:r>
              <a:rPr lang="zh-CN" altLang="en-US" dirty="0" smtClean="0">
                <a:latin typeface="Calibri" panose="020F0502020204030204"/>
                <a:cs typeface="Calibri" panose="020F0502020204030204"/>
              </a:rPr>
              <a:t>，</a:t>
            </a:r>
            <a:r>
              <a:rPr lang="en-US" altLang="ja-JP" dirty="0" smtClean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5%</a:t>
            </a:r>
            <a:endParaRPr lang="en-US" altLang="ja-JP" dirty="0" smtClean="0">
              <a:latin typeface="Calibri" panose="020F0502020204030204"/>
              <a:ea typeface="宋体" panose="02010600030101010101" pitchFamily="2" charset="-122"/>
              <a:cs typeface="Calibri" panose="020F0502020204030204"/>
            </a:endParaRPr>
          </a:p>
          <a:p>
            <a:pPr marL="342900" lvl="1" indent="-342900">
              <a:spcAft>
                <a:spcPts val="1800"/>
              </a:spcAft>
              <a:buFont typeface="Arial" panose="020B0604020202020204"/>
              <a:buChar char="•"/>
            </a:pP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Term paper</a:t>
            </a:r>
            <a:r>
              <a:rPr lang="zh-CN" altLang="en-US" dirty="0" smtClean="0">
                <a:latin typeface="Calibri" panose="020F0502020204030204"/>
                <a:cs typeface="Calibri" panose="020F0502020204030204"/>
              </a:rPr>
              <a:t>，</a:t>
            </a: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3</a:t>
            </a: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ja-JP" dirty="0" smtClean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%  (15% paper + 15% talk)</a:t>
            </a:r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pPr marL="342900" lvl="1" indent="-342900">
              <a:spcAft>
                <a:spcPts val="1800"/>
              </a:spcAft>
              <a:buFont typeface="Arial" panose="020B0604020202020204"/>
              <a:buChar char="•"/>
            </a:pP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Final</a:t>
            </a:r>
            <a:r>
              <a:rPr lang="zh-CN" altLang="en-US" dirty="0" smtClean="0">
                <a:latin typeface="Calibri" panose="020F0502020204030204"/>
                <a:cs typeface="Calibri" panose="020F0502020204030204"/>
              </a:rPr>
              <a:t>，</a:t>
            </a:r>
            <a:r>
              <a:rPr lang="en-US" altLang="zh-CN" dirty="0" smtClean="0">
                <a:latin typeface="Calibri" panose="020F0502020204030204"/>
                <a:cs typeface="Calibri" panose="020F0502020204030204"/>
              </a:rPr>
              <a:t>5</a:t>
            </a:r>
            <a:r>
              <a:rPr lang="en-US" altLang="ja-JP" dirty="0" smtClean="0"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0% </a:t>
            </a:r>
            <a:endParaRPr lang="en-US" altLang="zh-CN" dirty="0" smtClean="0">
              <a:latin typeface="Calibri" panose="020F0502020204030204"/>
              <a:cs typeface="Calibri" panose="020F0502020204030204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CN" b="1" dirty="0" smtClean="0">
              <a:latin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Each of you will give a chance to prepare a short lecture on a topic (~10 min)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I will announce the topics one weeks before the class.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Life History Paper Instructions – 2025.pdf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Life History Paper </a:t>
            </a:r>
            <a:r>
              <a:rPr lang="en-US" sz="2800" dirty="0" err="1" smtClean="0"/>
              <a:t>example.pdf</a:t>
            </a: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example description and </a:t>
            </a:r>
            <a:r>
              <a:rPr lang="en-US" sz="2800" dirty="0" err="1" smtClean="0"/>
              <a:t>reference.pdf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example final </a:t>
            </a:r>
            <a:r>
              <a:rPr lang="en-US" sz="2800" dirty="0" err="1" smtClean="0"/>
              <a:t>paper.pdf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example </a:t>
            </a:r>
            <a:r>
              <a:rPr lang="en-US" sz="2800" dirty="0" err="1" smtClean="0"/>
              <a:t>presentation.ppt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Where to find credible information?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/>
              <a:t>onlin</a:t>
            </a:r>
            <a:r>
              <a:rPr lang="en-US" sz="2800" dirty="0" err="1" smtClean="0"/>
              <a:t>e:baidu.com, </a:t>
            </a:r>
            <a:r>
              <a:rPr lang="en-US" sz="2800" dirty="0" smtClean="0"/>
              <a:t>Google, </a:t>
            </a:r>
            <a:r>
              <a:rPr lang="en-US" sz="2800" dirty="0" err="1" smtClean="0">
                <a:sym typeface="+mn-ea"/>
              </a:rPr>
              <a:t>www.bing.com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Journal paper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Electrical resources from library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D</a:t>
            </a:r>
            <a:r>
              <a:rPr lang="en-US" sz="2800" dirty="0" smtClean="0"/>
              <a:t>eepSeek?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err="1" smtClean="0"/>
              <a:t>Copeia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Transactions of the American Fisheries Society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Journal of Fish Biology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Ichthyologic Research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err="1" smtClean="0"/>
              <a:t>Zootaxa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err="1" smtClean="0"/>
              <a:t>Zookeys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Molecular Phylogenetics and Evolution</a:t>
            </a:r>
            <a:endParaRPr lang="en-US" sz="2800" dirty="0" smtClean="0"/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…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L</a:t>
            </a:r>
            <a:r>
              <a:rPr lang="en-US" altLang="zh-CN" smtClean="0">
                <a:latin typeface="Calibri" panose="020F0502020204030204" pitchFamily="-84" charset="0"/>
                <a:ea typeface="MS PGothic" panose="020B0600070205080204" pitchFamily="-84" charset="-128"/>
                <a:cs typeface="MS PGothic" panose="020B0600070205080204" pitchFamily="-84" charset="-128"/>
              </a:rPr>
              <a:t>earning in English</a:t>
            </a:r>
            <a:endParaRPr lang="en-US" smtClean="0">
              <a:latin typeface="Calibri" panose="020F0502020204030204" pitchFamily="-84" charset="0"/>
              <a:ea typeface="MS PGothic" panose="020B0600070205080204" pitchFamily="-84" charset="-128"/>
              <a:cs typeface="MS PGothic" panose="020B0600070205080204" pitchFamily="-84" charset="-128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066800" y="1417639"/>
            <a:ext cx="7010400" cy="4955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dirty="0"/>
              <a:t>W</a:t>
            </a:r>
            <a:r>
              <a:rPr lang="en-US" altLang="zh-CN" sz="2800" dirty="0"/>
              <a:t>hy?</a:t>
            </a:r>
            <a:endParaRPr lang="en-US" altLang="zh-CN" sz="2800" dirty="0"/>
          </a:p>
          <a:p>
            <a:r>
              <a:rPr lang="en-US" sz="2800" dirty="0"/>
              <a:t>	-</a:t>
            </a:r>
            <a:r>
              <a:rPr lang="en-US" altLang="zh-CN" sz="2400" dirty="0"/>
              <a:t>access to broader information</a:t>
            </a:r>
            <a:endParaRPr lang="en-US" altLang="zh-CN" sz="2400" dirty="0"/>
          </a:p>
          <a:p>
            <a:r>
              <a:rPr lang="en-US" sz="2400" dirty="0"/>
              <a:t>	-</a:t>
            </a:r>
            <a:r>
              <a:rPr lang="en-US" altLang="zh-CN" sz="2400" dirty="0"/>
              <a:t>exchange ideas</a:t>
            </a:r>
            <a:endParaRPr lang="en-US" altLang="zh-CN" sz="2400" dirty="0"/>
          </a:p>
          <a:p>
            <a:r>
              <a:rPr lang="en-US" sz="2400" dirty="0"/>
              <a:t>	-</a:t>
            </a:r>
            <a:r>
              <a:rPr lang="en-US" altLang="zh-CN" sz="2400" dirty="0"/>
              <a:t>get prepared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H</a:t>
            </a:r>
            <a:r>
              <a:rPr lang="en-US" altLang="zh-CN" sz="2800" dirty="0"/>
              <a:t>ow?</a:t>
            </a:r>
            <a:endParaRPr lang="en-US" altLang="zh-CN" sz="2800" dirty="0"/>
          </a:p>
          <a:p>
            <a:r>
              <a:rPr lang="en-US" altLang="zh-CN" sz="2800" dirty="0"/>
              <a:t>	</a:t>
            </a:r>
            <a:r>
              <a:rPr lang="en-US" altLang="zh-CN" sz="2400" dirty="0"/>
              <a:t>-spend more time</a:t>
            </a:r>
            <a:endParaRPr lang="en-US" altLang="zh-CN" sz="2400" dirty="0"/>
          </a:p>
          <a:p>
            <a:r>
              <a:rPr lang="en-US" altLang="zh-CN" sz="2400" dirty="0"/>
              <a:t>	-learning English in English</a:t>
            </a:r>
            <a:endParaRPr lang="en-US" altLang="zh-CN" sz="2400" dirty="0"/>
          </a:p>
          <a:p>
            <a:r>
              <a:rPr lang="en-US" altLang="zh-CN" sz="2400" dirty="0"/>
              <a:t>		</a:t>
            </a:r>
            <a:r>
              <a:rPr lang="en-US" altLang="zh-CN" sz="2000" dirty="0"/>
              <a:t>http://dictionary.cambridge.org</a:t>
            </a:r>
            <a:endParaRPr lang="en-US" altLang="zh-CN" sz="2000" dirty="0"/>
          </a:p>
          <a:p>
            <a:r>
              <a:rPr lang="en-US" altLang="zh-CN" sz="2000" dirty="0"/>
              <a:t>		https://ahdictionary.com</a:t>
            </a:r>
            <a:endParaRPr lang="en-US" altLang="zh-CN" sz="20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you </a:t>
            </a:r>
            <a:r>
              <a:rPr lang="en-US" altLang="zh-CN" sz="2800" dirty="0"/>
              <a:t>can do </a:t>
            </a:r>
            <a:r>
              <a:rPr lang="en-US" altLang="zh-CN" sz="2800" dirty="0" smtClean="0"/>
              <a:t>it</a:t>
            </a:r>
            <a:endParaRPr lang="en-US" altLang="zh-CN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2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540"/>
            <a:ext cx="8229600" cy="167386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Ichthyology [</a:t>
            </a:r>
            <a:r>
              <a:rPr lang="en-US" dirty="0" err="1" smtClean="0"/>
              <a:t>ˌɪkθɪ'ɒlədʒɪ</a:t>
            </a:r>
            <a:r>
              <a:rPr lang="en-US" dirty="0" smtClean="0"/>
              <a:t>]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Website for lecture </a:t>
            </a:r>
            <a:r>
              <a:rPr lang="en-US" altLang="zh-CN"/>
              <a:t>PPT</a:t>
            </a:r>
            <a:br>
              <a:rPr lang="en-US" altLang="zh-CN"/>
            </a:br>
            <a:br>
              <a:rPr lang="en-US" altLang="zh-CN" sz="890"/>
            </a:br>
            <a:r>
              <a:rPr lang="en-US" altLang="zh-CN" sz="31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http://lmse.org/learning/Ichthyology.html</a:t>
            </a:r>
            <a:endParaRPr lang="en-US" altLang="zh-CN" sz="311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42515" y="1722755"/>
            <a:ext cx="4458970" cy="43770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7090" y="0"/>
            <a:ext cx="49091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1.1 Course 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 Box 7"/>
          <p:cNvSpPr txBox="1">
            <a:spLocks noChangeArrowheads="1"/>
          </p:cNvSpPr>
          <p:nvPr/>
        </p:nvSpPr>
        <p:spPr bwMode="auto">
          <a:xfrm>
            <a:off x="199696" y="307503"/>
            <a:ext cx="1873250" cy="58477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dirty="0" smtClean="0">
                <a:ea typeface="黑体" panose="02010609060101010101" pitchFamily="2" charset="-122"/>
              </a:rPr>
              <a:t>李晨虹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953102" y="908720"/>
            <a:ext cx="6912768" cy="23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主讲课程：《鱼类学》</a:t>
            </a:r>
            <a:r>
              <a:rPr lang="en-US" altLang="zh-CN" sz="2000" dirty="0" err="1" smtClean="0">
                <a:ea typeface="黑体" panose="02010609060101010101" pitchFamily="2" charset="-122"/>
              </a:rPr>
              <a:t>《</a:t>
            </a:r>
            <a:r>
              <a:rPr lang="zh-CN" altLang="en-US" sz="2000" dirty="0" smtClean="0">
                <a:ea typeface="黑体" panose="02010609060101010101" pitchFamily="2" charset="-122"/>
              </a:rPr>
              <a:t>生物信息</a:t>
            </a:r>
            <a:r>
              <a:rPr lang="en-US" altLang="zh-CN" sz="2000" dirty="0" err="1" smtClean="0">
                <a:ea typeface="黑体" panose="02010609060101010101" pitchFamily="2" charset="-122"/>
              </a:rPr>
              <a:t>》《</a:t>
            </a:r>
            <a:r>
              <a:rPr lang="zh-CN" altLang="en-US" sz="2000" dirty="0" smtClean="0">
                <a:ea typeface="黑体" panose="02010609060101010101" pitchFamily="2" charset="-122"/>
              </a:rPr>
              <a:t>分子系统和生态</a:t>
            </a:r>
            <a:r>
              <a:rPr lang="en-US" altLang="zh-CN" sz="2000" dirty="0" err="1" smtClean="0">
                <a:ea typeface="黑体" panose="02010609060101010101" pitchFamily="2" charset="-122"/>
              </a:rPr>
              <a:t>》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研究方向：鱼类的系统演化、分子生态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办公地点：生命学院</a:t>
            </a:r>
            <a:r>
              <a:rPr lang="en-US" altLang="zh-CN" sz="2000" dirty="0" smtClean="0">
                <a:ea typeface="黑体" panose="02010609060101010101" pitchFamily="2" charset="-122"/>
              </a:rPr>
              <a:t>A</a:t>
            </a:r>
            <a:r>
              <a:rPr lang="zh-CN" altLang="en-US" sz="2000" dirty="0" smtClean="0">
                <a:ea typeface="黑体" panose="02010609060101010101" pitchFamily="2" charset="-122"/>
              </a:rPr>
              <a:t>楼</a:t>
            </a:r>
            <a:r>
              <a:rPr lang="en-US" altLang="zh-CN" sz="2000" dirty="0" smtClean="0">
                <a:ea typeface="黑体" panose="02010609060101010101" pitchFamily="2" charset="-122"/>
              </a:rPr>
              <a:t>209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联系方式：</a:t>
            </a:r>
            <a:r>
              <a:rPr lang="en-US" altLang="zh-CN" sz="2000" dirty="0" smtClean="0">
                <a:ea typeface="黑体" panose="02010609060101010101" pitchFamily="2" charset="-122"/>
                <a:hlinkClick r:id="rId1"/>
              </a:rPr>
              <a:t>chli@shou.edu.cn</a:t>
            </a:r>
            <a:r>
              <a:rPr lang="en-US" altLang="zh-CN" sz="2000" dirty="0" smtClean="0">
                <a:ea typeface="黑体" panose="02010609060101010101" pitchFamily="2" charset="-122"/>
              </a:rPr>
              <a:t> 15692161233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答疑时间与地点</a:t>
            </a:r>
            <a:r>
              <a:rPr lang="zh-CN" altLang="zh-CN" sz="2000" dirty="0" smtClean="0">
                <a:ea typeface="黑体" panose="02010609060101010101" pitchFamily="2" charset="-122"/>
              </a:rPr>
              <a:t>：邮件或</a:t>
            </a:r>
            <a:r>
              <a:rPr lang="zh-CN" altLang="en-US" sz="2000" dirty="0" smtClean="0">
                <a:ea typeface="黑体" panose="02010609060101010101" pitchFamily="2" charset="-122"/>
              </a:rPr>
              <a:t>电话</a:t>
            </a:r>
            <a:r>
              <a:rPr lang="zh-CN" altLang="en-US" sz="2000" dirty="0" smtClean="0">
                <a:ea typeface="黑体" panose="02010609060101010101" pitchFamily="2" charset="-122"/>
              </a:rPr>
              <a:t>预约</a:t>
            </a:r>
            <a:endParaRPr lang="zh-CN" altLang="en-US" sz="2000" dirty="0" smtClean="0">
              <a:ea typeface="黑体" panose="0201060906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3657600"/>
            <a:ext cx="5715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dirty="0" smtClean="0"/>
              <a:t>1993</a:t>
            </a:r>
            <a:r>
              <a:rPr lang="zh-CN" altLang="zh-CN" dirty="0" smtClean="0"/>
              <a:t>，</a:t>
            </a:r>
            <a:r>
              <a:rPr lang="zh-CN" altLang="en-US" dirty="0" smtClean="0"/>
              <a:t>上海水产大学，水生生物，理学士</a:t>
            </a:r>
            <a:endParaRPr lang="en-US" altLang="zh-CN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dirty="0" smtClean="0"/>
              <a:t>1996</a:t>
            </a:r>
            <a:r>
              <a:rPr lang="zh-CN" altLang="en-US" dirty="0" smtClean="0"/>
              <a:t>，上海水产大学，水产养殖，硕士</a:t>
            </a:r>
            <a:endParaRPr lang="en-US" altLang="zh-CN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dirty="0" smtClean="0"/>
              <a:t>2007</a:t>
            </a:r>
            <a:r>
              <a:rPr lang="zh-CN" altLang="zh-CN" dirty="0" smtClean="0"/>
              <a:t>，</a:t>
            </a:r>
            <a:r>
              <a:rPr lang="en-US" altLang="zh-CN" dirty="0" smtClean="0"/>
              <a:t>University of Nebraska – Lincoln, Biology, PhD</a:t>
            </a:r>
            <a:endParaRPr lang="en-US" altLang="zh-CN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dirty="0" smtClean="0"/>
              <a:t>2012</a:t>
            </a:r>
            <a:r>
              <a:rPr lang="zh-CN" altLang="en-US" dirty="0" smtClean="0"/>
              <a:t>，上海海洋大学，教授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 Box 7"/>
          <p:cNvSpPr txBox="1">
            <a:spLocks noChangeArrowheads="1"/>
          </p:cNvSpPr>
          <p:nvPr/>
        </p:nvSpPr>
        <p:spPr bwMode="auto">
          <a:xfrm>
            <a:off x="199390" y="307340"/>
            <a:ext cx="4921885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dirty="0" smtClean="0">
                <a:ea typeface="黑体" panose="02010609060101010101" pitchFamily="2" charset="-122"/>
              </a:rPr>
              <a:t>Kishor Kumar Sarker</a:t>
            </a:r>
            <a:endParaRPr lang="en-US" altLang="zh-CN" dirty="0" smtClean="0">
              <a:ea typeface="黑体" panose="02010609060101010101" pitchFamily="2" charset="-12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953102" y="908720"/>
            <a:ext cx="6912768" cy="23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主讲课程：《鱼类</a:t>
            </a:r>
            <a:r>
              <a:rPr lang="zh-CN" altLang="en-US" sz="2000" dirty="0" smtClean="0">
                <a:ea typeface="黑体" panose="02010609060101010101" pitchFamily="2" charset="-122"/>
              </a:rPr>
              <a:t>学》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研究方向：比较基因组学、鲱形目进化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办公地点：生命学院</a:t>
            </a:r>
            <a:r>
              <a:rPr lang="en-US" altLang="zh-CN" sz="2000" dirty="0" smtClean="0">
                <a:ea typeface="黑体" panose="02010609060101010101" pitchFamily="2" charset="-122"/>
              </a:rPr>
              <a:t>A</a:t>
            </a:r>
            <a:r>
              <a:rPr lang="zh-CN" altLang="en-US" sz="2000" dirty="0" smtClean="0">
                <a:ea typeface="黑体" panose="02010609060101010101" pitchFamily="2" charset="-122"/>
              </a:rPr>
              <a:t>楼</a:t>
            </a:r>
            <a:r>
              <a:rPr lang="en-US" altLang="zh-CN" sz="2000" dirty="0" smtClean="0">
                <a:ea typeface="黑体" panose="02010609060101010101" pitchFamily="2" charset="-122"/>
              </a:rPr>
              <a:t>210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联系方式：</a:t>
            </a:r>
            <a:r>
              <a:rPr lang="en-US" altLang="zh-CN" sz="2000" dirty="0" smtClean="0">
                <a:ea typeface="黑体" panose="02010609060101010101" pitchFamily="2" charset="-122"/>
                <a:hlinkClick r:id="rId1"/>
              </a:rPr>
              <a:t>kishorssf91@gmail.com</a:t>
            </a:r>
            <a:r>
              <a:rPr lang="en-US" altLang="zh-CN" sz="2000" dirty="0" smtClean="0">
                <a:ea typeface="黑体" panose="02010609060101010101" pitchFamily="2" charset="-122"/>
              </a:rPr>
              <a:t> 18621974360</a:t>
            </a:r>
            <a:endParaRPr lang="en-US" altLang="zh-CN" sz="2000" dirty="0" smtClean="0">
              <a:ea typeface="黑体" panose="02010609060101010101" pitchFamily="2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ea typeface="黑体" panose="02010609060101010101" pitchFamily="2" charset="-122"/>
              </a:rPr>
              <a:t>答疑时间与地点</a:t>
            </a:r>
            <a:r>
              <a:rPr lang="zh-CN" altLang="zh-CN" sz="2000" dirty="0" smtClean="0">
                <a:ea typeface="黑体" panose="02010609060101010101" pitchFamily="2" charset="-122"/>
              </a:rPr>
              <a:t>：邮件或</a:t>
            </a:r>
            <a:r>
              <a:rPr lang="zh-CN" altLang="en-US" sz="2000" dirty="0" smtClean="0">
                <a:ea typeface="黑体" panose="02010609060101010101" pitchFamily="2" charset="-122"/>
              </a:rPr>
              <a:t>电话</a:t>
            </a:r>
            <a:r>
              <a:rPr lang="zh-CN" altLang="en-US" sz="2000" dirty="0" smtClean="0">
                <a:ea typeface="黑体" panose="02010609060101010101" pitchFamily="2" charset="-122"/>
              </a:rPr>
              <a:t>预约</a:t>
            </a:r>
            <a:endParaRPr lang="zh-CN" altLang="en-US" sz="2000" dirty="0" smtClean="0">
              <a:ea typeface="黑体" panose="0201060906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3657600"/>
            <a:ext cx="571500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zh-CN" altLang="en-US" dirty="0" smtClean="0"/>
              <a:t>20</a:t>
            </a:r>
            <a:r>
              <a:rPr lang="en-US" altLang="zh-CN" dirty="0" smtClean="0"/>
              <a:t>14</a:t>
            </a:r>
            <a:r>
              <a:rPr lang="zh-CN" altLang="en-US" dirty="0" smtClean="0"/>
              <a:t>	孟加拉国贾格纳特大学	学士	动物学</a:t>
            </a:r>
            <a:endParaRPr lang="zh-CN" altLang="en-US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zh-CN" altLang="en-US" dirty="0" smtClean="0"/>
              <a:t>20</a:t>
            </a:r>
            <a:r>
              <a:rPr lang="en-US" altLang="zh-CN" dirty="0" smtClean="0"/>
              <a:t>16</a:t>
            </a:r>
            <a:r>
              <a:rPr lang="zh-CN" altLang="en-US" dirty="0" smtClean="0"/>
              <a:t>	孟加拉国贾格纳特大学	硕士	动物学</a:t>
            </a:r>
            <a:endParaRPr lang="zh-CN" altLang="en-US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zh-CN" altLang="en-US" dirty="0" smtClean="0"/>
              <a:t>20</a:t>
            </a:r>
            <a:r>
              <a:rPr lang="en-US" altLang="zh-CN" dirty="0" smtClean="0"/>
              <a:t>22</a:t>
            </a:r>
            <a:r>
              <a:rPr lang="zh-CN" altLang="en-US" dirty="0" smtClean="0"/>
              <a:t>	上海海洋大学	博士	生物学</a:t>
            </a:r>
            <a:endParaRPr lang="zh-CN" altLang="en-US" dirty="0" smtClean="0"/>
          </a:p>
          <a:p>
            <a:pPr>
              <a:spcAft>
                <a:spcPts val="1200"/>
              </a:spcAft>
              <a:buFont typeface="Arial" panose="020B0604020202020204"/>
              <a:buChar char="•"/>
            </a:pPr>
            <a:r>
              <a:rPr lang="en-US" altLang="zh-CN" dirty="0" smtClean="0"/>
              <a:t>2022-	</a:t>
            </a:r>
            <a:r>
              <a:rPr lang="zh-CN" altLang="en-US" dirty="0" smtClean="0">
                <a:sym typeface="+mn-ea"/>
              </a:rPr>
              <a:t>上海海洋大学	博士</a:t>
            </a:r>
            <a:r>
              <a:rPr lang="zh-CN" altLang="en-US" dirty="0" smtClean="0">
                <a:sym typeface="+mn-ea"/>
              </a:rPr>
              <a:t>后	生物学</a:t>
            </a:r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 bwMode="auto">
          <a:xfrm>
            <a:off x="6743700" y="1295400"/>
            <a:ext cx="2095500" cy="3219450"/>
            <a:chOff x="6743700" y="2133600"/>
            <a:chExt cx="2095500" cy="3219450"/>
          </a:xfrm>
        </p:grpSpPr>
        <p:sp>
          <p:nvSpPr>
            <p:cNvPr id="18445" name="TextBox 6"/>
            <p:cNvSpPr txBox="1">
              <a:spLocks noChangeArrowheads="1"/>
            </p:cNvSpPr>
            <p:nvPr/>
          </p:nvSpPr>
          <p:spPr bwMode="auto">
            <a:xfrm>
              <a:off x="7010400" y="2133600"/>
              <a:ext cx="1583186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/>
                <a:t>Bruce Colette</a:t>
              </a:r>
              <a:endParaRPr lang="en-US" altLang="zh-CN"/>
            </a:p>
            <a:p>
              <a:pPr algn="ctr"/>
              <a:r>
                <a:rPr lang="en-US"/>
                <a:t>NOAA</a:t>
              </a:r>
              <a:endParaRPr lang="en-US"/>
            </a:p>
          </p:txBody>
        </p:sp>
        <p:pic>
          <p:nvPicPr>
            <p:cNvPr id="18446" name="Picture 7" descr="th.jpg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6743700" y="2971800"/>
              <a:ext cx="20955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/>
          <p:nvPr/>
        </p:nvGrpSpPr>
        <p:grpSpPr>
          <a:xfrm>
            <a:off x="2252098" y="1295400"/>
            <a:ext cx="1938902" cy="3216275"/>
            <a:chOff x="2252098" y="2133600"/>
            <a:chExt cx="1938902" cy="3216275"/>
          </a:xfrm>
        </p:grpSpPr>
        <p:pic>
          <p:nvPicPr>
            <p:cNvPr id="18443" name="Picture 8" descr="6410014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37957" y="2971843"/>
              <a:ext cx="1567185" cy="237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Box 4"/>
            <p:cNvSpPr txBox="1">
              <a:spLocks noChangeArrowheads="1"/>
            </p:cNvSpPr>
            <p:nvPr/>
          </p:nvSpPr>
          <p:spPr bwMode="auto">
            <a:xfrm>
              <a:off x="2252098" y="2133600"/>
              <a:ext cx="1938902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Grant Gilmore</a:t>
              </a:r>
              <a:endParaRPr lang="en-US" altLang="zh-CN" dirty="0"/>
            </a:p>
            <a:p>
              <a:pPr algn="ctr"/>
              <a:r>
                <a:rPr lang="en-US" altLang="zh-CN" dirty="0"/>
                <a:t>Florida </a:t>
              </a:r>
              <a:r>
                <a:rPr lang="en-US" altLang="zh-CN" dirty="0" smtClean="0"/>
                <a:t>Tech, NASA</a:t>
              </a:r>
              <a:endParaRPr lang="en-US" dirty="0"/>
            </a:p>
          </p:txBody>
        </p:sp>
      </p:grpSp>
      <p:grpSp>
        <p:nvGrpSpPr>
          <p:cNvPr id="5" name="Group 16"/>
          <p:cNvGrpSpPr/>
          <p:nvPr/>
        </p:nvGrpSpPr>
        <p:grpSpPr bwMode="auto">
          <a:xfrm>
            <a:off x="4495800" y="1295400"/>
            <a:ext cx="1790700" cy="3216275"/>
            <a:chOff x="4495800" y="2133600"/>
            <a:chExt cx="1790080" cy="3216109"/>
          </a:xfrm>
        </p:grpSpPr>
        <p:sp>
          <p:nvSpPr>
            <p:cNvPr id="18441" name="TextBox 5"/>
            <p:cNvSpPr txBox="1">
              <a:spLocks noChangeArrowheads="1"/>
            </p:cNvSpPr>
            <p:nvPr/>
          </p:nvSpPr>
          <p:spPr bwMode="auto">
            <a:xfrm>
              <a:off x="4495800" y="2133600"/>
              <a:ext cx="1746250" cy="6464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ea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zh-CN" altLang="en-US">
                  <a:ea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zh-CN">
                  <a:ea typeface="Arial" panose="020B0604020202020204" pitchFamily="34" charset="0"/>
                  <a:cs typeface="Arial" panose="020B0604020202020204" pitchFamily="34" charset="0"/>
                </a:rPr>
                <a:t> Peters</a:t>
              </a:r>
              <a:endParaRPr lang="en-US" altLang="zh-CN"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CN">
                  <a:ea typeface="Arial" panose="020B0604020202020204" pitchFamily="34" charset="0"/>
                  <a:cs typeface="Arial" panose="020B0604020202020204" pitchFamily="34" charset="0"/>
                </a:rPr>
                <a:t>Univ. Nebraska</a:t>
              </a:r>
              <a:endParaRPr lang="en-US" altLang="zh-CN"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442" name="Picture 10" descr="peters-edward-portrait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3118" y="2971800"/>
              <a:ext cx="1782762" cy="237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304800" y="762000"/>
            <a:ext cx="1716088" cy="3749675"/>
            <a:chOff x="304800" y="762000"/>
            <a:chExt cx="1716088" cy="3749675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381000" y="762000"/>
              <a:ext cx="1569660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ea typeface="宋体" panose="02010600030101010101" pitchFamily="2" charset="-122"/>
                  <a:cs typeface="宋体" panose="02010600030101010101" pitchFamily="2" charset="-122"/>
                </a:rPr>
                <a:t>伍汉霖</a:t>
              </a:r>
              <a:endParaRPr lang="en-US" altLang="zh-CN" dirty="0"/>
            </a:p>
            <a:p>
              <a:pPr algn="ctr"/>
              <a:r>
                <a:rPr lang="zh-CN" altLang="en-US" dirty="0">
                  <a:ea typeface="宋体" panose="02010600030101010101" pitchFamily="2" charset="-122"/>
                  <a:cs typeface="宋体" panose="02010600030101010101" pitchFamily="2" charset="-122"/>
                </a:rPr>
                <a:t>上海水产</a:t>
              </a:r>
              <a:r>
                <a:rPr lang="zh-CN" altLang="en-US" dirty="0" smtClean="0">
                  <a:ea typeface="宋体" panose="02010600030101010101" pitchFamily="2" charset="-122"/>
                  <a:cs typeface="宋体" panose="02010600030101010101" pitchFamily="2" charset="-122"/>
                </a:rPr>
                <a:t>大学</a:t>
              </a:r>
              <a:endParaRPr lang="en-US" altLang="zh-CN" dirty="0" smtClean="0"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/>
              <a:r>
                <a:rPr lang="en-US" dirty="0" err="1" smtClean="0">
                  <a:ea typeface="宋体" panose="02010600030101010101" pitchFamily="2" charset="-122"/>
                  <a:cs typeface="宋体" panose="02010600030101010101" pitchFamily="2" charset="-122"/>
                </a:rPr>
                <a:t>Hanlin</a:t>
              </a:r>
              <a:r>
                <a:rPr lang="en-US" dirty="0" smtClean="0">
                  <a:ea typeface="宋体" panose="02010600030101010101" pitchFamily="2" charset="-122"/>
                  <a:cs typeface="宋体" panose="02010600030101010101" pitchFamily="2" charset="-122"/>
                </a:rPr>
                <a:t> Wu</a:t>
              </a:r>
              <a:endParaRPr lang="en-US" dirty="0" smtClean="0"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ctr"/>
              <a:r>
                <a:rPr lang="en-US" dirty="0" smtClean="0">
                  <a:ea typeface="宋体" panose="02010600030101010101" pitchFamily="2" charset="-122"/>
                  <a:cs typeface="宋体" panose="02010600030101010101" pitchFamily="2" charset="-122"/>
                </a:rPr>
                <a:t>SOU</a:t>
              </a:r>
              <a:endParaRPr lang="en-US" dirty="0"/>
            </a:p>
          </p:txBody>
        </p:sp>
        <p:pic>
          <p:nvPicPr>
            <p:cNvPr id="18440" name="Picture 11" descr="b19d291f-376d-46df-bf1e-c3a41fa6a7f9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2133766"/>
              <a:ext cx="1716088" cy="237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6"/>
          <p:cNvGrpSpPr/>
          <p:nvPr/>
        </p:nvGrpSpPr>
        <p:grpSpPr>
          <a:xfrm>
            <a:off x="7162800" y="4724400"/>
            <a:ext cx="1279525" cy="1143000"/>
            <a:chOff x="7162800" y="5715000"/>
            <a:chExt cx="1279525" cy="1143000"/>
          </a:xfrm>
        </p:grpSpPr>
        <p:sp>
          <p:nvSpPr>
            <p:cNvPr id="18" name="TextBox 17"/>
            <p:cNvSpPr txBox="1"/>
            <p:nvPr/>
          </p:nvSpPr>
          <p:spPr>
            <a:xfrm>
              <a:off x="7162800" y="57150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Scomberids</a:t>
              </a:r>
              <a:endParaRPr lang="en-US" dirty="0"/>
            </a:p>
          </p:txBody>
        </p:sp>
        <p:pic>
          <p:nvPicPr>
            <p:cNvPr id="20" name="Picture 19" descr="tun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2800" y="6137275"/>
              <a:ext cx="1279525" cy="720725"/>
            </a:xfrm>
            <a:prstGeom prst="rect">
              <a:avLst/>
            </a:prstGeom>
          </p:spPr>
        </p:pic>
      </p:grpSp>
      <p:grpSp>
        <p:nvGrpSpPr>
          <p:cNvPr id="8" name="Group 25"/>
          <p:cNvGrpSpPr/>
          <p:nvPr/>
        </p:nvGrpSpPr>
        <p:grpSpPr>
          <a:xfrm>
            <a:off x="4572000" y="4724400"/>
            <a:ext cx="1570111" cy="1143000"/>
            <a:chOff x="4572000" y="5715000"/>
            <a:chExt cx="1570111" cy="1143000"/>
          </a:xfrm>
        </p:grpSpPr>
        <p:sp>
          <p:nvSpPr>
            <p:cNvPr id="17" name="TextBox 16"/>
            <p:cNvSpPr txBox="1"/>
            <p:nvPr/>
          </p:nvSpPr>
          <p:spPr>
            <a:xfrm>
              <a:off x="4572000" y="5715000"/>
              <a:ext cx="157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Pallid sturgeon</a:t>
              </a:r>
              <a:endParaRPr lang="en-US" dirty="0"/>
            </a:p>
          </p:txBody>
        </p:sp>
        <p:pic>
          <p:nvPicPr>
            <p:cNvPr id="21" name="Picture 20" descr="pallidsturge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6137275"/>
              <a:ext cx="1082675" cy="720725"/>
            </a:xfrm>
            <a:prstGeom prst="rect">
              <a:avLst/>
            </a:prstGeom>
          </p:spPr>
        </p:pic>
      </p:grpSp>
      <p:grpSp>
        <p:nvGrpSpPr>
          <p:cNvPr id="9" name="Group 24"/>
          <p:cNvGrpSpPr/>
          <p:nvPr/>
        </p:nvGrpSpPr>
        <p:grpSpPr>
          <a:xfrm>
            <a:off x="2479675" y="4724400"/>
            <a:ext cx="1406525" cy="1143000"/>
            <a:chOff x="2479675" y="5715000"/>
            <a:chExt cx="1406525" cy="1143000"/>
          </a:xfrm>
        </p:grpSpPr>
        <p:sp>
          <p:nvSpPr>
            <p:cNvPr id="16" name="TextBox 15"/>
            <p:cNvSpPr txBox="1"/>
            <p:nvPr/>
          </p:nvSpPr>
          <p:spPr>
            <a:xfrm>
              <a:off x="2667000" y="5715000"/>
              <a:ext cx="1101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 drum</a:t>
              </a:r>
              <a:endParaRPr lang="en-US" dirty="0"/>
            </a:p>
          </p:txBody>
        </p:sp>
        <p:pic>
          <p:nvPicPr>
            <p:cNvPr id="22" name="Picture 21" descr="RedFish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79675" y="6137275"/>
              <a:ext cx="1406525" cy="720725"/>
            </a:xfrm>
            <a:prstGeom prst="rect">
              <a:avLst/>
            </a:prstGeom>
          </p:spPr>
        </p:pic>
      </p:grpSp>
      <p:grpSp>
        <p:nvGrpSpPr>
          <p:cNvPr id="10" name="Group 23"/>
          <p:cNvGrpSpPr/>
          <p:nvPr/>
        </p:nvGrpSpPr>
        <p:grpSpPr>
          <a:xfrm>
            <a:off x="381000" y="4724400"/>
            <a:ext cx="1292225" cy="1143000"/>
            <a:chOff x="381000" y="5715000"/>
            <a:chExt cx="1292225" cy="1143000"/>
          </a:xfrm>
        </p:grpSpPr>
        <p:sp>
          <p:nvSpPr>
            <p:cNvPr id="15" name="TextBox 14"/>
            <p:cNvSpPr txBox="1"/>
            <p:nvPr/>
          </p:nvSpPr>
          <p:spPr>
            <a:xfrm>
              <a:off x="692598" y="5715000"/>
              <a:ext cx="831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Gobies</a:t>
              </a:r>
              <a:endParaRPr lang="en-US" dirty="0"/>
            </a:p>
          </p:txBody>
        </p:sp>
        <p:pic>
          <p:nvPicPr>
            <p:cNvPr id="23" name="Picture 22" descr="roundgoby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6137275"/>
              <a:ext cx="1292225" cy="720725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2-23 at 10.35.00 A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1295400"/>
            <a:ext cx="4445000" cy="1295400"/>
          </a:xfrm>
          <a:prstGeom prst="rect">
            <a:avLst/>
          </a:prstGeom>
        </p:spPr>
      </p:pic>
      <p:pic>
        <p:nvPicPr>
          <p:cNvPr id="5" name="Picture 4" descr="Screen Shot 2017-02-23 at 10.35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609975"/>
            <a:ext cx="4254500" cy="127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" y="685800"/>
            <a:ext cx="4351655" cy="5546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981075"/>
            <a:ext cx="6972300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075" y="885825"/>
            <a:ext cx="6927850" cy="5086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2.4|33.1|33.4|32.1|34.9|13.2|30.2|25.3"/>
</p:tagLst>
</file>

<file path=ppt/tags/tag2.xml><?xml version="1.0" encoding="utf-8"?>
<p:tagLst xmlns:p="http://schemas.openxmlformats.org/presentationml/2006/main">
  <p:tag name="TIMING" val="|7.:|42.9"/>
</p:tagLst>
</file>

<file path=ppt/tags/tag3.xml><?xml version="1.0" encoding="utf-8"?>
<p:tagLst xmlns:p="http://schemas.openxmlformats.org/presentationml/2006/main">
  <p:tag name="TIMING" val="|6.8|25.6|32.7|34.2"/>
</p:tagLst>
</file>

<file path=ppt/tags/tag4.xml><?xml version="1.0" encoding="utf-8"?>
<p:tagLst xmlns:p="http://schemas.openxmlformats.org/presentationml/2006/main">
  <p:tag name="TIMING" val="|2.5|5.5|10.9|19.7"/>
</p:tagLst>
</file>

<file path=ppt/tags/tag5.xml><?xml version="1.0" encoding="utf-8"?>
<p:tagLst xmlns:p="http://schemas.openxmlformats.org/presentationml/2006/main">
  <p:tag name="TIMING" val="|15.1|10.:|3.2|1.6|10.6|8.7|24.1"/>
</p:tagLst>
</file>

<file path=ppt/tags/tag6.xml><?xml version="1.0" encoding="utf-8"?>
<p:tagLst xmlns:p="http://schemas.openxmlformats.org/presentationml/2006/main">
  <p:tag name="TIMING" val="|4.2|16.8|6.4|7.4|2.5|2.8|15.4|20.6"/>
</p:tagLst>
</file>

<file path=ppt/tags/tag7.xml><?xml version="1.0" encoding="utf-8"?>
<p:tagLst xmlns:p="http://schemas.openxmlformats.org/presentationml/2006/main">
  <p:tag name="TIMING" val="|10|0.8|18.5|40.7|7.9|11.3|10.:|10.7|8.8|33.3"/>
</p:tagLst>
</file>

<file path=ppt/tags/tag8.xml><?xml version="1.0" encoding="utf-8"?>
<p:tagLst xmlns:p="http://schemas.openxmlformats.org/presentationml/2006/main">
  <p:tag name="TIMING" val="|1.4|10|13.2|16.4"/>
</p:tagLst>
</file>

<file path=ppt/tags/tag9.xml><?xml version="1.0" encoding="utf-8"?>
<p:tagLst xmlns:p="http://schemas.openxmlformats.org/presentationml/2006/main">
  <p:tag name="KSO_WPP_MARK_KEY" val="6367d672-d5b5-4bc3-ba38-c322c75dc3ad"/>
  <p:tag name="COMMONDATA" val="eyJoZGlkIjoiNGMyZDY0N2IzZjNhMzQ0MTE3NzZiOTUyZGIzNWE4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WPS 演示</Application>
  <PresentationFormat>全屏显示(4:3)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Arial</vt:lpstr>
      <vt:lpstr>黑体</vt:lpstr>
      <vt:lpstr>Calibri</vt:lpstr>
      <vt:lpstr>MS PGothic</vt:lpstr>
      <vt:lpstr>Calibri</vt:lpstr>
      <vt:lpstr>微软雅黑</vt:lpstr>
      <vt:lpstr>Arial Unicode MS</vt:lpstr>
      <vt:lpstr>Office Theme</vt:lpstr>
      <vt:lpstr>Lesson 1  Introduction to fishes, history of ichthyology and systematics</vt:lpstr>
      <vt:lpstr>1.1 Course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Resource you could use for this course</vt:lpstr>
      <vt:lpstr>Grading</vt:lpstr>
      <vt:lpstr>Short lecture</vt:lpstr>
      <vt:lpstr>Term paper</vt:lpstr>
      <vt:lpstr>Where to find credible information?</vt:lpstr>
      <vt:lpstr>Journals</vt:lpstr>
      <vt:lpstr>Learning in English</vt:lpstr>
      <vt:lpstr>PowerPoint 演示文稿</vt:lpstr>
      <vt:lpstr>Website for lectures and homeworks  http://lmse.org/learning/Ichthyology.html</vt:lpstr>
      <vt:lpstr>PowerPoint 演示文稿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81</cp:revision>
  <dcterms:created xsi:type="dcterms:W3CDTF">2020-02-25T01:10:00Z</dcterms:created>
  <dcterms:modified xsi:type="dcterms:W3CDTF">2025-09-29T02:17:05Z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6892DF5DA39748F7AC868C9686D3C490</vt:lpwstr>
  </property>
  <property fmtid="{D5CDD505-2E9C-101B-9397-08002B2CF9AE}" pid="3" name="KSOProductBuildVer">
    <vt:lpwstr>2052-12.1.0.23125</vt:lpwstr>
  </property>
</Properties>
</file>